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tags/tag8.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tags/tag4.xml" ContentType="application/vnd.openxmlformats-officedocument.presentationml.tag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tags/tag16.xml" ContentType="application/vnd.openxmlformats-officedocument.presentationml.tags+xml"/>
  <Override PartName="/ppt/tags/tag18.xml" ContentType="application/vnd.openxmlformats-officedocument.presentationml.tags+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21.xml" ContentType="application/vnd.openxmlformats-officedocument.presentationml.notesSlide+xml"/>
  <Override PartName="/ppt/tags/tag25.xml" ContentType="application/vnd.openxmlformats-officedocument.presentationml.tags+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tags/tag12.xml" ContentType="application/vnd.openxmlformats-officedocument.presentationml.tags+xml"/>
  <Override PartName="/ppt/tags/tag23.xml" ContentType="application/vnd.openxmlformats-officedocument.presentationml.tag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5.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21.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Default Extension="bin" ContentType="application/vnd.openxmlformats-officedocument.oleObject"/>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tags/tag3.xml" ContentType="application/vnd.openxmlformats-officedocument.presentationml.tags+xml"/>
  <Default Extension="jpeg" ContentType="image/jpeg"/>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Override PartName="/ppt/tags/tag19.xml" ContentType="application/vnd.openxmlformats-officedocument.presentationml.tags+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tags/tag17.xml" ContentType="application/vnd.openxmlformats-officedocument.presentationml.tags+xml"/>
  <Override PartName="/ppt/notesSlides/notesSlide22.xml" ContentType="application/vnd.openxmlformats-officedocument.presentationml.notesSlide+xml"/>
  <Override PartName="/ppt/notesSlides/notesSlide33.xml" ContentType="application/vnd.openxmlformats-officedocument.presentationml.notesSlide+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tags/tag15.xml" ContentType="application/vnd.openxmlformats-officedocument.presentationml.tags+xml"/>
  <Override PartName="/ppt/notesSlides/notesSlide20.xml" ContentType="application/vnd.openxmlformats-officedocument.presentationml.notesSlide+xml"/>
  <Override PartName="/ppt/tags/tag24.xml" ContentType="application/vnd.openxmlformats-officedocument.presentationml.tags+xml"/>
  <Override PartName="/ppt/notesSlides/notesSlide31.xml" ContentType="application/vnd.openxmlformats-officedocument.presentationml.notesSlide+xml"/>
  <Override PartName="/ppt/notesSlides/notesSlide6.xml" ContentType="application/vnd.openxmlformats-officedocument.presentationml.notesSlide+xml"/>
  <Override PartName="/ppt/tags/tag13.xml" ContentType="application/vnd.openxmlformats-officedocument.presentationml.tags+xml"/>
  <Override PartName="/ppt/tags/tag22.xml" ContentType="application/vnd.openxmlformats-officedocument.presentationml.tags+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tags/tag11.xml" ContentType="application/vnd.openxmlformats-officedocument.presentationml.tags+xml"/>
  <Override PartName="/ppt/tags/tag20.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wmf" ContentType="image/x-wmf"/>
  <Override PartName="/ppt/tags/tag2.xml" ContentType="application/vnd.openxmlformats-officedocument.presentationml.tags+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notesSlides/notesSlide2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Lst>
  <p:notesMasterIdLst>
    <p:notesMasterId r:id="rId37"/>
  </p:notesMasterIdLst>
  <p:handoutMasterIdLst>
    <p:handoutMasterId r:id="rId38"/>
  </p:handoutMasterIdLst>
  <p:sldIdLst>
    <p:sldId id="257" r:id="rId2"/>
    <p:sldId id="258" r:id="rId3"/>
    <p:sldId id="260" r:id="rId4"/>
    <p:sldId id="261" r:id="rId5"/>
    <p:sldId id="262" r:id="rId6"/>
    <p:sldId id="264" r:id="rId7"/>
    <p:sldId id="265" r:id="rId8"/>
    <p:sldId id="266" r:id="rId9"/>
    <p:sldId id="267" r:id="rId10"/>
    <p:sldId id="268" r:id="rId11"/>
    <p:sldId id="296" r:id="rId12"/>
    <p:sldId id="270" r:id="rId13"/>
    <p:sldId id="271" r:id="rId14"/>
    <p:sldId id="272" r:id="rId15"/>
    <p:sldId id="273" r:id="rId16"/>
    <p:sldId id="274" r:id="rId17"/>
    <p:sldId id="301" r:id="rId18"/>
    <p:sldId id="277" r:id="rId19"/>
    <p:sldId id="278" r:id="rId20"/>
    <p:sldId id="298" r:id="rId21"/>
    <p:sldId id="282" r:id="rId22"/>
    <p:sldId id="283" r:id="rId23"/>
    <p:sldId id="285" r:id="rId24"/>
    <p:sldId id="286" r:id="rId25"/>
    <p:sldId id="318" r:id="rId26"/>
    <p:sldId id="291" r:id="rId27"/>
    <p:sldId id="292" r:id="rId28"/>
    <p:sldId id="299" r:id="rId29"/>
    <p:sldId id="309" r:id="rId30"/>
    <p:sldId id="308" r:id="rId31"/>
    <p:sldId id="310" r:id="rId32"/>
    <p:sldId id="311" r:id="rId33"/>
    <p:sldId id="314" r:id="rId34"/>
    <p:sldId id="315" r:id="rId35"/>
    <p:sldId id="316" r:id="rId36"/>
  </p:sldIdLst>
  <p:sldSz cx="9144000" cy="6858000" type="screen4x3"/>
  <p:notesSz cx="7315200" cy="9601200"/>
  <p:defaultTextStyle>
    <a:defPPr>
      <a:defRPr lang="en-US"/>
    </a:defPPr>
    <a:lvl1pPr algn="ctr" rtl="0" fontAlgn="base">
      <a:spcBef>
        <a:spcPct val="0"/>
      </a:spcBef>
      <a:spcAft>
        <a:spcPct val="0"/>
      </a:spcAft>
      <a:defRPr sz="1600" kern="1200">
        <a:solidFill>
          <a:schemeClr val="tx1"/>
        </a:solidFill>
        <a:latin typeface="Arial" charset="0"/>
        <a:ea typeface="+mn-ea"/>
        <a:cs typeface="Arial" charset="0"/>
      </a:defRPr>
    </a:lvl1pPr>
    <a:lvl2pPr marL="457200" algn="ctr" rtl="0" fontAlgn="base">
      <a:spcBef>
        <a:spcPct val="0"/>
      </a:spcBef>
      <a:spcAft>
        <a:spcPct val="0"/>
      </a:spcAft>
      <a:defRPr sz="1600" kern="1200">
        <a:solidFill>
          <a:schemeClr val="tx1"/>
        </a:solidFill>
        <a:latin typeface="Arial" charset="0"/>
        <a:ea typeface="+mn-ea"/>
        <a:cs typeface="Arial" charset="0"/>
      </a:defRPr>
    </a:lvl2pPr>
    <a:lvl3pPr marL="914400" algn="ctr" rtl="0" fontAlgn="base">
      <a:spcBef>
        <a:spcPct val="0"/>
      </a:spcBef>
      <a:spcAft>
        <a:spcPct val="0"/>
      </a:spcAft>
      <a:defRPr sz="1600" kern="1200">
        <a:solidFill>
          <a:schemeClr val="tx1"/>
        </a:solidFill>
        <a:latin typeface="Arial" charset="0"/>
        <a:ea typeface="+mn-ea"/>
        <a:cs typeface="Arial" charset="0"/>
      </a:defRPr>
    </a:lvl3pPr>
    <a:lvl4pPr marL="1371600" algn="ctr" rtl="0" fontAlgn="base">
      <a:spcBef>
        <a:spcPct val="0"/>
      </a:spcBef>
      <a:spcAft>
        <a:spcPct val="0"/>
      </a:spcAft>
      <a:defRPr sz="1600" kern="1200">
        <a:solidFill>
          <a:schemeClr val="tx1"/>
        </a:solidFill>
        <a:latin typeface="Arial" charset="0"/>
        <a:ea typeface="+mn-ea"/>
        <a:cs typeface="Arial" charset="0"/>
      </a:defRPr>
    </a:lvl4pPr>
    <a:lvl5pPr marL="1828800" algn="ctr" rtl="0" fontAlgn="base">
      <a:spcBef>
        <a:spcPct val="0"/>
      </a:spcBef>
      <a:spcAft>
        <a:spcPct val="0"/>
      </a:spcAft>
      <a:defRPr sz="1600" kern="1200">
        <a:solidFill>
          <a:schemeClr val="tx1"/>
        </a:solidFill>
        <a:latin typeface="Arial" charset="0"/>
        <a:ea typeface="+mn-ea"/>
        <a:cs typeface="Arial" charset="0"/>
      </a:defRPr>
    </a:lvl5pPr>
    <a:lvl6pPr marL="2286000" algn="l" defTabSz="914400" rtl="0" eaLnBrk="1" latinLnBrk="0" hangingPunct="1">
      <a:defRPr sz="1600" kern="1200">
        <a:solidFill>
          <a:schemeClr val="tx1"/>
        </a:solidFill>
        <a:latin typeface="Arial" charset="0"/>
        <a:ea typeface="+mn-ea"/>
        <a:cs typeface="Arial" charset="0"/>
      </a:defRPr>
    </a:lvl6pPr>
    <a:lvl7pPr marL="2743200" algn="l" defTabSz="914400" rtl="0" eaLnBrk="1" latinLnBrk="0" hangingPunct="1">
      <a:defRPr sz="1600" kern="1200">
        <a:solidFill>
          <a:schemeClr val="tx1"/>
        </a:solidFill>
        <a:latin typeface="Arial" charset="0"/>
        <a:ea typeface="+mn-ea"/>
        <a:cs typeface="Arial" charset="0"/>
      </a:defRPr>
    </a:lvl7pPr>
    <a:lvl8pPr marL="3200400" algn="l" defTabSz="914400" rtl="0" eaLnBrk="1" latinLnBrk="0" hangingPunct="1">
      <a:defRPr sz="1600" kern="1200">
        <a:solidFill>
          <a:schemeClr val="tx1"/>
        </a:solidFill>
        <a:latin typeface="Arial" charset="0"/>
        <a:ea typeface="+mn-ea"/>
        <a:cs typeface="Arial" charset="0"/>
      </a:defRPr>
    </a:lvl8pPr>
    <a:lvl9pPr marL="3657600" algn="l" defTabSz="914400" rtl="0" eaLnBrk="1" latinLnBrk="0" hangingPunct="1">
      <a:defRPr sz="16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FD03"/>
    <a:srgbClr val="0000CC"/>
    <a:srgbClr val="3333CC"/>
    <a:srgbClr val="0066FF"/>
    <a:srgbClr val="FF9933"/>
    <a:srgbClr val="FFFFCC"/>
    <a:srgbClr val="FFFFFF"/>
    <a:srgbClr val="FF0000"/>
    <a:srgbClr val="0000FF"/>
    <a:srgbClr val="00FF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82" autoAdjust="0"/>
    <p:restoredTop sz="90298" autoAdjust="0"/>
  </p:normalViewPr>
  <p:slideViewPr>
    <p:cSldViewPr snapToGrid="0">
      <p:cViewPr varScale="1">
        <p:scale>
          <a:sx n="83" d="100"/>
          <a:sy n="83" d="100"/>
        </p:scale>
        <p:origin x="-96" y="-210"/>
      </p:cViewPr>
      <p:guideLst>
        <p:guide orient="horz" pos="2136"/>
        <p:guide pos="2871"/>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100" d="100"/>
        <a:sy n="100" d="100"/>
      </p:scale>
      <p:origin x="0" y="1008"/>
    </p:cViewPr>
  </p:sorterViewPr>
  <p:notesViewPr>
    <p:cSldViewPr snapToGrid="0">
      <p:cViewPr>
        <p:scale>
          <a:sx n="110" d="100"/>
          <a:sy n="110" d="100"/>
        </p:scale>
        <p:origin x="-1062" y="-78"/>
      </p:cViewPr>
      <p:guideLst>
        <p:guide orient="horz" pos="2882"/>
        <p:guide pos="462"/>
      </p:guideLst>
    </p:cSldViewPr>
  </p:notesViewPr>
  <p:gridSpacing cx="39327138" cy="3932713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_rels/viewProps.xml.rels><?xml version="1.0" encoding="UTF-8" standalone="yes"?>
<Relationships xmlns="http://schemas.openxmlformats.org/package/2006/relationships"><Relationship Id="rId3" Type="http://schemas.openxmlformats.org/officeDocument/2006/relationships/slide" Target="slides/slide12.xml"/><Relationship Id="rId2" Type="http://schemas.openxmlformats.org/officeDocument/2006/relationships/slide" Target="slides/slide2.xml"/><Relationship Id="rId1"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3169589" cy="479897"/>
          </a:xfrm>
          <a:prstGeom prst="rect">
            <a:avLst/>
          </a:prstGeom>
          <a:noFill/>
          <a:ln w="9525">
            <a:noFill/>
            <a:miter lim="800000"/>
            <a:headEnd/>
            <a:tailEnd/>
          </a:ln>
          <a:effectLst/>
        </p:spPr>
        <p:txBody>
          <a:bodyPr vert="horz" wrap="square" lIns="96636" tIns="48318" rIns="96636" bIns="48318" numCol="1" anchor="t" anchorCtr="0" compatLnSpc="1">
            <a:prstTxWarp prst="textNoShape">
              <a:avLst/>
            </a:prstTxWarp>
          </a:bodyPr>
          <a:lstStyle>
            <a:lvl1pPr algn="l" defTabSz="967054">
              <a:defRPr sz="1400"/>
            </a:lvl1pPr>
          </a:lstStyle>
          <a:p>
            <a:endParaRPr lang="en-US" dirty="0"/>
          </a:p>
        </p:txBody>
      </p:sp>
      <p:sp>
        <p:nvSpPr>
          <p:cNvPr id="36867" name="Rectangle 3"/>
          <p:cNvSpPr>
            <a:spLocks noGrp="1" noChangeArrowheads="1"/>
          </p:cNvSpPr>
          <p:nvPr>
            <p:ph type="dt" sz="quarter" idx="1"/>
          </p:nvPr>
        </p:nvSpPr>
        <p:spPr bwMode="auto">
          <a:xfrm>
            <a:off x="4143958" y="0"/>
            <a:ext cx="3169589" cy="479897"/>
          </a:xfrm>
          <a:prstGeom prst="rect">
            <a:avLst/>
          </a:prstGeom>
          <a:noFill/>
          <a:ln w="9525">
            <a:noFill/>
            <a:miter lim="800000"/>
            <a:headEnd/>
            <a:tailEnd/>
          </a:ln>
          <a:effectLst/>
        </p:spPr>
        <p:txBody>
          <a:bodyPr vert="horz" wrap="square" lIns="96636" tIns="48318" rIns="96636" bIns="48318" numCol="1" anchor="t" anchorCtr="0" compatLnSpc="1">
            <a:prstTxWarp prst="textNoShape">
              <a:avLst/>
            </a:prstTxWarp>
          </a:bodyPr>
          <a:lstStyle>
            <a:lvl1pPr algn="r" defTabSz="967054">
              <a:defRPr sz="1400"/>
            </a:lvl1pPr>
          </a:lstStyle>
          <a:p>
            <a:endParaRPr lang="en-US" dirty="0"/>
          </a:p>
        </p:txBody>
      </p:sp>
      <p:sp>
        <p:nvSpPr>
          <p:cNvPr id="36868" name="Rectangle 4"/>
          <p:cNvSpPr>
            <a:spLocks noGrp="1" noChangeArrowheads="1"/>
          </p:cNvSpPr>
          <p:nvPr>
            <p:ph type="ftr" sz="quarter" idx="2"/>
          </p:nvPr>
        </p:nvSpPr>
        <p:spPr bwMode="auto">
          <a:xfrm>
            <a:off x="0" y="9119666"/>
            <a:ext cx="3169589" cy="479897"/>
          </a:xfrm>
          <a:prstGeom prst="rect">
            <a:avLst/>
          </a:prstGeom>
          <a:noFill/>
          <a:ln w="9525">
            <a:noFill/>
            <a:miter lim="800000"/>
            <a:headEnd/>
            <a:tailEnd/>
          </a:ln>
          <a:effectLst/>
        </p:spPr>
        <p:txBody>
          <a:bodyPr vert="horz" wrap="square" lIns="96636" tIns="48318" rIns="96636" bIns="48318" numCol="1" anchor="b" anchorCtr="0" compatLnSpc="1">
            <a:prstTxWarp prst="textNoShape">
              <a:avLst/>
            </a:prstTxWarp>
          </a:bodyPr>
          <a:lstStyle>
            <a:lvl1pPr algn="l" defTabSz="967054">
              <a:defRPr sz="1400"/>
            </a:lvl1pPr>
          </a:lstStyle>
          <a:p>
            <a:r>
              <a:rPr lang="en-US" dirty="0" smtClean="0"/>
              <a:t>© Wyatt Technology Corporation 2011 – All Rights Reserved</a:t>
            </a:r>
            <a:endParaRPr lang="en-US" dirty="0"/>
          </a:p>
        </p:txBody>
      </p:sp>
      <p:sp>
        <p:nvSpPr>
          <p:cNvPr id="36869" name="Rectangle 5"/>
          <p:cNvSpPr>
            <a:spLocks noGrp="1" noChangeArrowheads="1"/>
          </p:cNvSpPr>
          <p:nvPr>
            <p:ph type="sldNum" sz="quarter" idx="3"/>
          </p:nvPr>
        </p:nvSpPr>
        <p:spPr bwMode="auto">
          <a:xfrm>
            <a:off x="4143958" y="9119666"/>
            <a:ext cx="3169589" cy="479897"/>
          </a:xfrm>
          <a:prstGeom prst="rect">
            <a:avLst/>
          </a:prstGeom>
          <a:noFill/>
          <a:ln w="9525">
            <a:noFill/>
            <a:miter lim="800000"/>
            <a:headEnd/>
            <a:tailEnd/>
          </a:ln>
          <a:effectLst/>
        </p:spPr>
        <p:txBody>
          <a:bodyPr vert="horz" wrap="square" lIns="96636" tIns="48318" rIns="96636" bIns="48318" numCol="1" anchor="b" anchorCtr="0" compatLnSpc="1">
            <a:prstTxWarp prst="textNoShape">
              <a:avLst/>
            </a:prstTxWarp>
          </a:bodyPr>
          <a:lstStyle>
            <a:lvl1pPr algn="r" defTabSz="967054">
              <a:defRPr sz="1400"/>
            </a:lvl1pPr>
          </a:lstStyle>
          <a:p>
            <a:fld id="{E4878FA4-3D9E-450E-B1DB-D98A8303EC43}" type="slidenum">
              <a:rPr lang="en-US"/>
              <a:pPr/>
              <a:t>‹#›</a:t>
            </a:fld>
            <a:endParaRPr lang="en-US" dirty="0"/>
          </a:p>
        </p:txBody>
      </p:sp>
    </p:spTree>
    <p:extLst>
      <p:ext uri="{BB962C8B-B14F-4D97-AF65-F5344CB8AC3E}">
        <p14:creationId xmlns:p14="http://schemas.microsoft.com/office/powerpoint/2010/main" xmlns="" val="861997209"/>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3169589" cy="479897"/>
          </a:xfrm>
          <a:prstGeom prst="rect">
            <a:avLst/>
          </a:prstGeom>
          <a:noFill/>
          <a:ln w="9525">
            <a:noFill/>
            <a:miter lim="800000"/>
            <a:headEnd/>
            <a:tailEnd/>
          </a:ln>
          <a:effectLst/>
        </p:spPr>
        <p:txBody>
          <a:bodyPr vert="horz" wrap="square" lIns="96636" tIns="48318" rIns="96636" bIns="48318" numCol="1" anchor="t" anchorCtr="0" compatLnSpc="1">
            <a:prstTxWarp prst="textNoShape">
              <a:avLst/>
            </a:prstTxWarp>
          </a:bodyPr>
          <a:lstStyle>
            <a:lvl1pPr algn="l" defTabSz="967054">
              <a:defRPr sz="1400"/>
            </a:lvl1pPr>
          </a:lstStyle>
          <a:p>
            <a:endParaRPr lang="en-US" dirty="0"/>
          </a:p>
        </p:txBody>
      </p:sp>
      <p:sp>
        <p:nvSpPr>
          <p:cNvPr id="6147" name="Rectangle 3"/>
          <p:cNvSpPr>
            <a:spLocks noGrp="1" noChangeArrowheads="1"/>
          </p:cNvSpPr>
          <p:nvPr>
            <p:ph type="dt" idx="1"/>
          </p:nvPr>
        </p:nvSpPr>
        <p:spPr bwMode="auto">
          <a:xfrm>
            <a:off x="4143958" y="0"/>
            <a:ext cx="3169589" cy="479897"/>
          </a:xfrm>
          <a:prstGeom prst="rect">
            <a:avLst/>
          </a:prstGeom>
          <a:noFill/>
          <a:ln w="9525">
            <a:noFill/>
            <a:miter lim="800000"/>
            <a:headEnd/>
            <a:tailEnd/>
          </a:ln>
          <a:effectLst/>
        </p:spPr>
        <p:txBody>
          <a:bodyPr vert="horz" wrap="square" lIns="96636" tIns="48318" rIns="96636" bIns="48318" numCol="1" anchor="t" anchorCtr="0" compatLnSpc="1">
            <a:prstTxWarp prst="textNoShape">
              <a:avLst/>
            </a:prstTxWarp>
          </a:bodyPr>
          <a:lstStyle>
            <a:lvl1pPr algn="r" defTabSz="967054">
              <a:defRPr sz="1400"/>
            </a:lvl1pPr>
          </a:lstStyle>
          <a:p>
            <a:endParaRPr lang="en-US" dirty="0"/>
          </a:p>
        </p:txBody>
      </p:sp>
      <p:sp>
        <p:nvSpPr>
          <p:cNvPr id="6148" name="Rectangle 4"/>
          <p:cNvSpPr>
            <a:spLocks noGrp="1" noRot="1" noChangeAspect="1" noChangeArrowheads="1" noTextEdit="1"/>
          </p:cNvSpPr>
          <p:nvPr>
            <p:ph type="sldImg" idx="2"/>
          </p:nvPr>
        </p:nvSpPr>
        <p:spPr bwMode="auto">
          <a:xfrm>
            <a:off x="1260475" y="720725"/>
            <a:ext cx="4797425" cy="3598863"/>
          </a:xfrm>
          <a:prstGeom prst="rect">
            <a:avLst/>
          </a:prstGeom>
          <a:noFill/>
          <a:ln w="9525">
            <a:solidFill>
              <a:srgbClr val="000000"/>
            </a:solidFill>
            <a:miter lim="800000"/>
            <a:headEnd/>
            <a:tailEnd/>
          </a:ln>
          <a:effectLst/>
        </p:spPr>
      </p:sp>
      <p:sp>
        <p:nvSpPr>
          <p:cNvPr id="6149" name="Rectangle 5"/>
          <p:cNvSpPr>
            <a:spLocks noGrp="1" noChangeArrowheads="1"/>
          </p:cNvSpPr>
          <p:nvPr>
            <p:ph type="body" sz="quarter" idx="3"/>
          </p:nvPr>
        </p:nvSpPr>
        <p:spPr bwMode="auto">
          <a:xfrm>
            <a:off x="731190" y="4561472"/>
            <a:ext cx="5852821" cy="4319065"/>
          </a:xfrm>
          <a:prstGeom prst="rect">
            <a:avLst/>
          </a:prstGeom>
          <a:noFill/>
          <a:ln w="9525">
            <a:noFill/>
            <a:miter lim="800000"/>
            <a:headEnd/>
            <a:tailEnd/>
          </a:ln>
          <a:effectLst/>
        </p:spPr>
        <p:txBody>
          <a:bodyPr vert="horz" wrap="square" lIns="96636" tIns="48318" rIns="96636" bIns="48318"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151" name="Rectangle 7"/>
          <p:cNvSpPr>
            <a:spLocks noGrp="1" noChangeArrowheads="1"/>
          </p:cNvSpPr>
          <p:nvPr>
            <p:ph type="sldNum" sz="quarter" idx="5"/>
          </p:nvPr>
        </p:nvSpPr>
        <p:spPr bwMode="auto">
          <a:xfrm>
            <a:off x="4586442" y="9119666"/>
            <a:ext cx="2727104" cy="479897"/>
          </a:xfrm>
          <a:prstGeom prst="rect">
            <a:avLst/>
          </a:prstGeom>
          <a:noFill/>
          <a:ln w="9525">
            <a:noFill/>
            <a:miter lim="800000"/>
            <a:headEnd/>
            <a:tailEnd/>
          </a:ln>
          <a:effectLst/>
        </p:spPr>
        <p:txBody>
          <a:bodyPr vert="horz" wrap="square" lIns="96636" tIns="48318" rIns="96636" bIns="48318" numCol="1" anchor="b" anchorCtr="0" compatLnSpc="1">
            <a:prstTxWarp prst="textNoShape">
              <a:avLst/>
            </a:prstTxWarp>
          </a:bodyPr>
          <a:lstStyle>
            <a:lvl1pPr algn="r" defTabSz="967054">
              <a:defRPr sz="1000" baseline="0">
                <a:latin typeface="+mn-lt"/>
              </a:defRPr>
            </a:lvl1pPr>
          </a:lstStyle>
          <a:p>
            <a:fld id="{945D33A0-2E87-4DC7-A583-5C2CBC49FA0D}" type="slidenum">
              <a:rPr lang="en-US" smtClean="0"/>
              <a:pPr/>
              <a:t>‹#›</a:t>
            </a:fld>
            <a:endParaRPr lang="en-US" dirty="0"/>
          </a:p>
        </p:txBody>
      </p:sp>
      <p:sp>
        <p:nvSpPr>
          <p:cNvPr id="8" name="Footer Placeholder 7"/>
          <p:cNvSpPr>
            <a:spLocks noGrp="1"/>
          </p:cNvSpPr>
          <p:nvPr>
            <p:ph type="ftr" sz="quarter" idx="4"/>
          </p:nvPr>
        </p:nvSpPr>
        <p:spPr>
          <a:xfrm>
            <a:off x="1" y="9119666"/>
            <a:ext cx="4548327" cy="479897"/>
          </a:xfrm>
          <a:prstGeom prst="rect">
            <a:avLst/>
          </a:prstGeom>
        </p:spPr>
        <p:txBody>
          <a:bodyPr vert="horz" lIns="94732" tIns="47366" rIns="94732" bIns="47366" rtlCol="0" anchor="b"/>
          <a:lstStyle>
            <a:lvl1pPr algn="l">
              <a:defRPr sz="900">
                <a:latin typeface="Calibri" pitchFamily="34" charset="0"/>
              </a:defRPr>
            </a:lvl1pPr>
          </a:lstStyle>
          <a:p>
            <a:r>
              <a:rPr lang="en-US" dirty="0" smtClean="0"/>
              <a:t>© Wyatt Technology Corporation 2011 – All Rights Reserved</a:t>
            </a:r>
            <a:endParaRPr lang="en-US" dirty="0"/>
          </a:p>
        </p:txBody>
      </p:sp>
    </p:spTree>
    <p:extLst>
      <p:ext uri="{BB962C8B-B14F-4D97-AF65-F5344CB8AC3E}">
        <p14:creationId xmlns:p14="http://schemas.microsoft.com/office/powerpoint/2010/main" xmlns="" val="1451443214"/>
      </p:ext>
    </p:extLst>
  </p:cSld>
  <p:clrMap bg1="lt1" tx1="dk1" bg2="lt2" tx2="dk2" accent1="accent1" accent2="accent2" accent3="accent3" accent4="accent4" accent5="accent5" accent6="accent6" hlink="hlink" folHlink="folHlink"/>
  <p:hf hdr="0" dt="0"/>
  <p:notesStyle>
    <a:lvl1pPr algn="l" rtl="0" fontAlgn="base">
      <a:spcBef>
        <a:spcPct val="30000"/>
      </a:spcBef>
      <a:spcAft>
        <a:spcPct val="0"/>
      </a:spcAft>
      <a:defRPr sz="1100" kern="1200">
        <a:solidFill>
          <a:schemeClr val="tx1"/>
        </a:solidFill>
        <a:latin typeface="+mn-lt"/>
        <a:ea typeface="+mn-ea"/>
        <a:cs typeface="Arial" charset="0"/>
      </a:defRPr>
    </a:lvl1pPr>
    <a:lvl2pPr marL="457200" algn="l" rtl="0" fontAlgn="base">
      <a:spcBef>
        <a:spcPct val="30000"/>
      </a:spcBef>
      <a:spcAft>
        <a:spcPct val="0"/>
      </a:spcAft>
      <a:defRPr sz="1050" kern="1200">
        <a:solidFill>
          <a:schemeClr val="tx1"/>
        </a:solidFill>
        <a:latin typeface="+mn-lt"/>
        <a:ea typeface="+mn-ea"/>
        <a:cs typeface="Arial" charset="0"/>
      </a:defRPr>
    </a:lvl2pPr>
    <a:lvl3pPr marL="914400" algn="l" rtl="0" fontAlgn="base">
      <a:spcBef>
        <a:spcPct val="30000"/>
      </a:spcBef>
      <a:spcAft>
        <a:spcPct val="0"/>
      </a:spcAft>
      <a:defRPr sz="1000" kern="1200">
        <a:solidFill>
          <a:schemeClr val="tx1"/>
        </a:solidFill>
        <a:latin typeface="+mn-lt"/>
        <a:ea typeface="+mn-ea"/>
        <a:cs typeface="Arial" charset="0"/>
      </a:defRPr>
    </a:lvl3pPr>
    <a:lvl4pPr marL="1371600" algn="l" rtl="0" fontAlgn="base">
      <a:spcBef>
        <a:spcPct val="30000"/>
      </a:spcBef>
      <a:spcAft>
        <a:spcPct val="0"/>
      </a:spcAft>
      <a:defRPr sz="1000" kern="1200">
        <a:solidFill>
          <a:schemeClr val="tx1"/>
        </a:solidFill>
        <a:latin typeface="+mn-lt"/>
        <a:ea typeface="+mn-ea"/>
        <a:cs typeface="Arial" charset="0"/>
      </a:defRPr>
    </a:lvl4pPr>
    <a:lvl5pPr marL="1828800" algn="l" rtl="0" fontAlgn="base">
      <a:spcBef>
        <a:spcPct val="30000"/>
      </a:spcBef>
      <a:spcAft>
        <a:spcPct val="0"/>
      </a:spcAft>
      <a:defRPr sz="10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slide" Target="../slides/slide10.xml"/><Relationship Id="rId2" Type="http://schemas.openxmlformats.org/officeDocument/2006/relationships/notesMaster" Target="../notesMasters/notesMaster1.xml"/><Relationship Id="rId1" Type="http://schemas.openxmlformats.org/officeDocument/2006/relationships/vmlDrawing" Target="../drawings/vmlDrawing2.vml"/><Relationship Id="rId4" Type="http://schemas.openxmlformats.org/officeDocument/2006/relationships/oleObject" Target="../embeddings/oleObject2.bin"/></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slide" Target="../slides/slide13.xml"/><Relationship Id="rId2" Type="http://schemas.openxmlformats.org/officeDocument/2006/relationships/notesMaster" Target="../notesMasters/notesMaster1.xml"/><Relationship Id="rId1" Type="http://schemas.openxmlformats.org/officeDocument/2006/relationships/vmlDrawing" Target="../drawings/vmlDrawing3.vml"/><Relationship Id="rId4" Type="http://schemas.openxmlformats.org/officeDocument/2006/relationships/oleObject" Target="../embeddings/oleObject3.bin"/></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www.wyatt.com/"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slide" Target="../slides/slide31.xml"/><Relationship Id="rId1" Type="http://schemas.openxmlformats.org/officeDocument/2006/relationships/notesMaster" Target="../notesMasters/notesMaster1.xml"/><Relationship Id="rId4" Type="http://schemas.openxmlformats.org/officeDocument/2006/relationships/image" Target="../media/image73.png"/></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1251" name="Rectangle 1027"/>
          <p:cNvSpPr>
            <a:spLocks noGrp="1" noChangeArrowheads="1"/>
          </p:cNvSpPr>
          <p:nvPr>
            <p:ph type="body" idx="1"/>
          </p:nvPr>
        </p:nvSpPr>
        <p:spPr/>
        <p:txBody>
          <a:bodyPr>
            <a:normAutofit/>
          </a:bodyPr>
          <a:lstStyle/>
          <a:p>
            <a:r>
              <a:rPr lang="en-US" u="sng" dirty="0" smtClean="0"/>
              <a:t>Notes:  </a:t>
            </a:r>
          </a:p>
          <a:p>
            <a:r>
              <a:rPr lang="en-US" dirty="0" smtClean="0"/>
              <a:t>Additional information for each slide is presented in this section. </a:t>
            </a:r>
          </a:p>
          <a:p>
            <a:r>
              <a:rPr lang="en-US" dirty="0" smtClean="0"/>
              <a:t>Please feel free to use this space to take notes.</a:t>
            </a:r>
          </a:p>
          <a:p>
            <a:endParaRPr lang="en-US" dirty="0" smtClean="0"/>
          </a:p>
          <a:p>
            <a:r>
              <a:rPr lang="en-US" dirty="0" smtClean="0"/>
              <a:t>Movie courtesy of  Dr. Eric R. Weeks, Physics Department, Emory University</a:t>
            </a:r>
            <a:endParaRPr lang="en-US" dirty="0"/>
          </a:p>
        </p:txBody>
      </p:sp>
      <p:sp>
        <p:nvSpPr>
          <p:cNvPr id="4" name="Slide Number Placeholder 3"/>
          <p:cNvSpPr>
            <a:spLocks noGrp="1"/>
          </p:cNvSpPr>
          <p:nvPr>
            <p:ph type="sldNum" sz="quarter" idx="10"/>
          </p:nvPr>
        </p:nvSpPr>
        <p:spPr/>
        <p:txBody>
          <a:bodyPr/>
          <a:lstStyle/>
          <a:p>
            <a:fld id="{945D33A0-2E87-4DC7-A583-5C2CBC49FA0D}" type="slidenum">
              <a:rPr lang="en-US" smtClean="0"/>
              <a:pPr/>
              <a:t>1</a:t>
            </a:fld>
            <a:endParaRPr lang="en-US" dirty="0"/>
          </a:p>
        </p:txBody>
      </p:sp>
      <p:sp>
        <p:nvSpPr>
          <p:cNvPr id="5" name="Footer Placeholder 4"/>
          <p:cNvSpPr>
            <a:spLocks noGrp="1"/>
          </p:cNvSpPr>
          <p:nvPr>
            <p:ph type="ftr" sz="quarter" idx="11"/>
          </p:nvPr>
        </p:nvSpPr>
        <p:spPr/>
        <p:txBody>
          <a:bodyPr/>
          <a:lstStyle/>
          <a:p>
            <a:r>
              <a:rPr lang="en-US" dirty="0" smtClean="0"/>
              <a:t>© Wyatt Technology Corporation 2011 – All Rights Reserved</a:t>
            </a:r>
            <a:endParaRPr lang="en-US" dirty="0"/>
          </a:p>
        </p:txBody>
      </p:sp>
      <p:sp>
        <p:nvSpPr>
          <p:cNvPr id="14" name="Slide Image Placeholder 13"/>
          <p:cNvSpPr>
            <a:spLocks noGrp="1" noRot="1" noChangeAspect="1"/>
          </p:cNvSpPr>
          <p:nvPr>
            <p:ph type="sldImg"/>
          </p:nvPr>
        </p:nvSpPr>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5010" name="Rectangle 2"/>
          <p:cNvSpPr>
            <a:spLocks noGrp="1" noRot="1" noChangeAspect="1" noChangeArrowheads="1" noTextEdit="1"/>
          </p:cNvSpPr>
          <p:nvPr>
            <p:ph type="sldImg"/>
          </p:nvPr>
        </p:nvSpPr>
        <p:spPr>
          <a:xfrm>
            <a:off x="1270000" y="731838"/>
            <a:ext cx="4778375" cy="3582987"/>
          </a:xfrm>
          <a:ln/>
        </p:spPr>
      </p:sp>
      <p:sp>
        <p:nvSpPr>
          <p:cNvPr id="555011" name="Rectangle 3"/>
          <p:cNvSpPr>
            <a:spLocks noGrp="1" noChangeArrowheads="1"/>
          </p:cNvSpPr>
          <p:nvPr>
            <p:ph type="body" idx="1"/>
          </p:nvPr>
        </p:nvSpPr>
        <p:spPr>
          <a:xfrm>
            <a:off x="746786" y="4563110"/>
            <a:ext cx="5717171" cy="4479464"/>
          </a:xfrm>
          <a:noFill/>
          <a:ln/>
        </p:spPr>
        <p:txBody>
          <a:bodyPr lIns="98695" tIns="50184" rIns="98695" bIns="50184"/>
          <a:lstStyle/>
          <a:p>
            <a:r>
              <a:rPr lang="en-US" u="sng" dirty="0"/>
              <a:t>Notes:</a:t>
            </a:r>
            <a:r>
              <a:rPr lang="en-US" dirty="0"/>
              <a:t>  </a:t>
            </a:r>
          </a:p>
          <a:p>
            <a:pPr marL="172689" indent="-172689">
              <a:spcBef>
                <a:spcPts val="622"/>
              </a:spcBef>
              <a:buFont typeface="Arial" pitchFamily="34" charset="0"/>
              <a:buChar char="•"/>
            </a:pPr>
            <a:r>
              <a:rPr lang="en-US" dirty="0" smtClean="0"/>
              <a:t>The </a:t>
            </a:r>
            <a:r>
              <a:rPr lang="en-US" dirty="0"/>
              <a:t>autocorrelation function is defined as: </a:t>
            </a:r>
          </a:p>
          <a:p>
            <a:pPr marL="172689" indent="-172689">
              <a:spcBef>
                <a:spcPts val="1243"/>
              </a:spcBef>
              <a:buFont typeface="Arial" pitchFamily="34" charset="0"/>
              <a:buChar char="•"/>
            </a:pPr>
            <a:r>
              <a:rPr lang="en-US" dirty="0"/>
              <a:t>The signal amplitude a of the autocorrelation function is given by </a:t>
            </a:r>
            <a:r>
              <a:rPr lang="en-US" dirty="0" smtClean="0">
                <a:latin typeface="Symbol" pitchFamily="18" charset="2"/>
                <a:sym typeface="Symbol"/>
              </a:rPr>
              <a:t> </a:t>
            </a:r>
            <a:r>
              <a:rPr lang="en-US" i="1" dirty="0" smtClean="0"/>
              <a:t>= (&lt;</a:t>
            </a:r>
            <a:r>
              <a:rPr lang="en-US" i="1" dirty="0"/>
              <a:t>I</a:t>
            </a:r>
            <a:r>
              <a:rPr lang="en-US" i="1" baseline="30000" dirty="0"/>
              <a:t>2</a:t>
            </a:r>
            <a:r>
              <a:rPr lang="en-US" i="1" dirty="0"/>
              <a:t>&gt;-&lt;I&gt;</a:t>
            </a:r>
            <a:r>
              <a:rPr lang="en-US" i="1" baseline="30000" dirty="0"/>
              <a:t>2</a:t>
            </a:r>
            <a:r>
              <a:rPr lang="en-US" i="1" dirty="0"/>
              <a:t>)/&lt;I&gt;</a:t>
            </a:r>
            <a:r>
              <a:rPr lang="en-US" i="1" baseline="30000" dirty="0"/>
              <a:t>2</a:t>
            </a:r>
            <a:r>
              <a:rPr lang="en-US" baseline="30000" dirty="0"/>
              <a:t> </a:t>
            </a:r>
            <a:r>
              <a:rPr lang="en-US" dirty="0" smtClean="0"/>
              <a:t>, </a:t>
            </a:r>
            <a:r>
              <a:rPr lang="en-US" dirty="0"/>
              <a:t>and is related to the magnitude of the intensity fluctuations.  The magnitude of intensity fluctuations is determined by the number of </a:t>
            </a:r>
            <a:r>
              <a:rPr lang="en-US" i="1" dirty="0"/>
              <a:t>coherence areas</a:t>
            </a:r>
            <a:r>
              <a:rPr lang="en-US" dirty="0"/>
              <a:t> encompassed by the detector.  </a:t>
            </a:r>
            <a:r>
              <a:rPr lang="en-US" dirty="0">
                <a:latin typeface="Symbol" pitchFamily="18" charset="2"/>
                <a:sym typeface="Symbol"/>
              </a:rPr>
              <a:t></a:t>
            </a:r>
            <a:r>
              <a:rPr lang="en-US" dirty="0" smtClean="0"/>
              <a:t> </a:t>
            </a:r>
            <a:r>
              <a:rPr lang="en-US" dirty="0"/>
              <a:t>has a maximum of one for a detector which occupies a single coherence </a:t>
            </a:r>
            <a:r>
              <a:rPr lang="en-US" dirty="0" smtClean="0"/>
              <a:t>area (speckle), </a:t>
            </a:r>
            <a:r>
              <a:rPr lang="en-US" dirty="0"/>
              <a:t>and is reduced as the detector encompasses more coherence areas.  A coherence area is the area at the detector within which approximately the same intensity fluctuations are seen, and is determined by the angular acceptance of the detector and the wavelength of light being used.</a:t>
            </a:r>
          </a:p>
          <a:p>
            <a:pPr marL="172689" indent="-172689">
              <a:buFont typeface="Arial" pitchFamily="34" charset="0"/>
              <a:buChar char="•"/>
            </a:pPr>
            <a:r>
              <a:rPr lang="en-US" dirty="0"/>
              <a:t>The Wyatt DLS detector occupies </a:t>
            </a:r>
            <a:r>
              <a:rPr lang="en-US" dirty="0" smtClean="0"/>
              <a:t>several coherence </a:t>
            </a:r>
            <a:r>
              <a:rPr lang="en-US" dirty="0"/>
              <a:t>areas, reducing the magnitude of the intensity fluctuations seen by the detector but increasing the total light gathered by the detector.  The final signal to noise is independent of the number of coherence areas on the </a:t>
            </a:r>
            <a:r>
              <a:rPr lang="en-US" dirty="0" smtClean="0"/>
              <a:t>detector (the decrease in fluctuations is compensated by the increase in light intensity).  </a:t>
            </a:r>
            <a:r>
              <a:rPr lang="en-US" dirty="0"/>
              <a:t>However, background effects such as afterpulsing from the </a:t>
            </a:r>
            <a:r>
              <a:rPr lang="en-US" dirty="0" smtClean="0"/>
              <a:t>detector, </a:t>
            </a:r>
            <a:r>
              <a:rPr lang="en-US" dirty="0"/>
              <a:t>are greatly minimized by the increased light gathered with a multiple coherence area detector.</a:t>
            </a:r>
          </a:p>
        </p:txBody>
      </p:sp>
      <p:graphicFrame>
        <p:nvGraphicFramePr>
          <p:cNvPr id="555012" name="Object 4"/>
          <p:cNvGraphicFramePr>
            <a:graphicFrameLocks noChangeAspect="1"/>
          </p:cNvGraphicFramePr>
          <p:nvPr/>
        </p:nvGraphicFramePr>
        <p:xfrm>
          <a:off x="3541788" y="4730806"/>
          <a:ext cx="1364917" cy="532541"/>
        </p:xfrm>
        <a:graphic>
          <a:graphicData uri="http://schemas.openxmlformats.org/presentationml/2006/ole">
            <p:oleObj spid="_x0000_s26628" name="Equation" r:id="rId4" imgW="1307532" imgH="533169" progId="Equation.3">
              <p:embed/>
            </p:oleObj>
          </a:graphicData>
        </a:graphic>
      </p:graphicFrame>
      <p:sp>
        <p:nvSpPr>
          <p:cNvPr id="5" name="Slide Number Placeholder 4"/>
          <p:cNvSpPr>
            <a:spLocks noGrp="1"/>
          </p:cNvSpPr>
          <p:nvPr>
            <p:ph type="sldNum" sz="quarter" idx="10"/>
          </p:nvPr>
        </p:nvSpPr>
        <p:spPr/>
        <p:txBody>
          <a:bodyPr/>
          <a:lstStyle/>
          <a:p>
            <a:fld id="{945D33A0-2E87-4DC7-A583-5C2CBC49FA0D}" type="slidenum">
              <a:rPr lang="en-US" smtClean="0"/>
              <a:pPr/>
              <a:t>10</a:t>
            </a:fld>
            <a:endParaRPr lang="en-US" dirty="0"/>
          </a:p>
        </p:txBody>
      </p:sp>
      <p:sp>
        <p:nvSpPr>
          <p:cNvPr id="6" name="Footer Placeholder 5"/>
          <p:cNvSpPr>
            <a:spLocks noGrp="1"/>
          </p:cNvSpPr>
          <p:nvPr>
            <p:ph type="ftr" sz="quarter" idx="11"/>
          </p:nvPr>
        </p:nvSpPr>
        <p:spPr/>
        <p:txBody>
          <a:bodyPr/>
          <a:lstStyle/>
          <a:p>
            <a:r>
              <a:rPr lang="en-US" dirty="0" smtClean="0"/>
              <a:t>© Wyatt Technology Corporation 2011 – All Rights Reserved</a:t>
            </a:r>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7"/>
          <p:cNvSpPr>
            <a:spLocks noGrp="1" noChangeArrowheads="1"/>
          </p:cNvSpPr>
          <p:nvPr>
            <p:ph type="ftr" sz="quarter" idx="4"/>
          </p:nvPr>
        </p:nvSpPr>
        <p:spPr>
          <a:ln/>
        </p:spPr>
        <p:txBody>
          <a:bodyPr/>
          <a:lstStyle/>
          <a:p>
            <a:r>
              <a:rPr lang="en-US" dirty="0" smtClean="0"/>
              <a:t>© Wyatt Technology Corporation 2011 – All Rights Reserved</a:t>
            </a:r>
            <a:endParaRPr lang="en-US" dirty="0"/>
          </a:p>
        </p:txBody>
      </p:sp>
      <p:sp>
        <p:nvSpPr>
          <p:cNvPr id="5" name="Rectangle 18"/>
          <p:cNvSpPr>
            <a:spLocks noGrp="1" noChangeArrowheads="1"/>
          </p:cNvSpPr>
          <p:nvPr>
            <p:ph type="sldNum" sz="quarter" idx="5"/>
          </p:nvPr>
        </p:nvSpPr>
        <p:spPr>
          <a:ln/>
        </p:spPr>
        <p:txBody>
          <a:bodyPr/>
          <a:lstStyle/>
          <a:p>
            <a:fld id="{7584D7EF-CAAC-4423-B21C-16F4F1AC7EC9}" type="slidenum">
              <a:rPr lang="en-US"/>
              <a:pPr/>
              <a:t>11</a:t>
            </a:fld>
            <a:endParaRPr lang="en-US" dirty="0"/>
          </a:p>
        </p:txBody>
      </p:sp>
      <p:sp>
        <p:nvSpPr>
          <p:cNvPr id="381954" name="Rectangle 2"/>
          <p:cNvSpPr>
            <a:spLocks noGrp="1" noRot="1" noChangeAspect="1" noChangeArrowheads="1" noTextEdit="1"/>
          </p:cNvSpPr>
          <p:nvPr>
            <p:ph type="sldImg"/>
          </p:nvPr>
        </p:nvSpPr>
        <p:spPr>
          <a:xfrm>
            <a:off x="1270000" y="731838"/>
            <a:ext cx="4776788" cy="3582987"/>
          </a:xfrm>
          <a:ln/>
        </p:spPr>
      </p:sp>
      <p:sp>
        <p:nvSpPr>
          <p:cNvPr id="381955" name="Rectangle 3"/>
          <p:cNvSpPr>
            <a:spLocks noGrp="1" noChangeArrowheads="1"/>
          </p:cNvSpPr>
          <p:nvPr>
            <p:ph type="body" idx="1"/>
          </p:nvPr>
        </p:nvSpPr>
        <p:spPr>
          <a:xfrm>
            <a:off x="746785" y="4568022"/>
            <a:ext cx="5756874" cy="4479577"/>
          </a:xfrm>
          <a:noFill/>
          <a:ln/>
        </p:spPr>
        <p:txBody>
          <a:bodyPr lIns="98707" tIns="50190" rIns="98707" bIns="50190"/>
          <a:lstStyle/>
          <a:p>
            <a:pPr marL="177623" indent="-177623"/>
            <a:r>
              <a:rPr lang="en-US" u="sng" dirty="0"/>
              <a:t>Notes:</a:t>
            </a:r>
            <a:r>
              <a:rPr lang="en-US" dirty="0"/>
              <a:t> </a:t>
            </a:r>
          </a:p>
          <a:p>
            <a:pPr marL="177623" indent="-177623">
              <a:lnSpc>
                <a:spcPts val="1243"/>
              </a:lnSpc>
              <a:buFont typeface="Arial" pitchFamily="34" charset="0"/>
              <a:buChar char="•"/>
            </a:pPr>
            <a:r>
              <a:rPr lang="en-US" dirty="0" smtClean="0"/>
              <a:t>Note that information about concentration or the refractive index increment is not necessary for a DLS experiment. </a:t>
            </a:r>
          </a:p>
          <a:p>
            <a:pPr marL="177623" indent="-177623">
              <a:lnSpc>
                <a:spcPts val="1243"/>
              </a:lnSpc>
              <a:buFont typeface="Arial" pitchFamily="34" charset="0"/>
              <a:buChar char="•"/>
            </a:pPr>
            <a:r>
              <a:rPr lang="en-US" dirty="0" smtClean="0">
                <a:sym typeface="Symbol"/>
              </a:rPr>
              <a:t> is the amplitude or intercept of the correlation function. It is mainly an instrument constant and does not contain significant information when calculating diffusion coefficients.</a:t>
            </a:r>
            <a:endParaRPr lang="en-US" dirty="0" smtClean="0"/>
          </a:p>
          <a:p>
            <a:pPr marL="177623" indent="-177623">
              <a:lnSpc>
                <a:spcPts val="1243"/>
              </a:lnSpc>
              <a:buFont typeface="Arial" pitchFamily="34" charset="0"/>
              <a:buChar char="•"/>
            </a:pPr>
            <a:r>
              <a:rPr lang="en-US" dirty="0" smtClean="0"/>
              <a:t>The scattering vector defines our optical setup: </a:t>
            </a:r>
            <a:r>
              <a:rPr lang="en-US" i="1" dirty="0" smtClean="0"/>
              <a:t>n</a:t>
            </a:r>
            <a:r>
              <a:rPr lang="en-US" baseline="-25000" dirty="0" smtClean="0"/>
              <a:t>0</a:t>
            </a:r>
            <a:r>
              <a:rPr lang="en-US" dirty="0" smtClean="0"/>
              <a:t> is the refractive index of the solution, </a:t>
            </a:r>
            <a:r>
              <a:rPr lang="en-US" dirty="0" smtClean="0">
                <a:sym typeface="Symbol"/>
              </a:rPr>
              <a:t></a:t>
            </a:r>
            <a:r>
              <a:rPr lang="en-US" baseline="-25000" dirty="0" smtClean="0">
                <a:sym typeface="Symbol"/>
              </a:rPr>
              <a:t>0</a:t>
            </a:r>
            <a:r>
              <a:rPr lang="en-US" dirty="0" smtClean="0">
                <a:sym typeface="Symbol"/>
              </a:rPr>
              <a:t> is the wavelength of the laser and  is the scattering angle.</a:t>
            </a:r>
            <a:endParaRPr lang="en-US" dirty="0" smtClean="0"/>
          </a:p>
          <a:p>
            <a:pPr marL="177623" indent="-177623">
              <a:lnSpc>
                <a:spcPts val="1243"/>
              </a:lnSpc>
              <a:buFont typeface="Arial" pitchFamily="34" charset="0"/>
              <a:buChar char="•"/>
            </a:pPr>
            <a:r>
              <a:rPr lang="en-US" dirty="0" smtClean="0"/>
              <a:t>The </a:t>
            </a:r>
            <a:r>
              <a:rPr lang="en-US" dirty="0"/>
              <a:t>above correlation function and time constant </a:t>
            </a:r>
            <a:r>
              <a:rPr lang="en-US" dirty="0">
                <a:latin typeface="Symbol" pitchFamily="18" charset="2"/>
              </a:rPr>
              <a:t>k</a:t>
            </a:r>
            <a:r>
              <a:rPr lang="en-US" i="1" dirty="0"/>
              <a:t>= 1/(2D</a:t>
            </a:r>
            <a:r>
              <a:rPr lang="en-US" i="1" baseline="-25000" dirty="0"/>
              <a:t>t</a:t>
            </a:r>
            <a:r>
              <a:rPr lang="en-US" i="1" dirty="0"/>
              <a:t>q</a:t>
            </a:r>
            <a:r>
              <a:rPr lang="en-US" i="1" baseline="30000" dirty="0"/>
              <a:t>2</a:t>
            </a:r>
            <a:r>
              <a:rPr lang="en-US" i="1" dirty="0"/>
              <a:t>)</a:t>
            </a:r>
            <a:r>
              <a:rPr lang="en-US" dirty="0"/>
              <a:t> are true for a “homodyne” experiment, where the detector sees light which is almost entirely scattered from the sample.  Wyatt </a:t>
            </a:r>
            <a:r>
              <a:rPr lang="en-US" dirty="0" smtClean="0"/>
              <a:t>QELS, Wyatt DynaPro </a:t>
            </a:r>
            <a:r>
              <a:rPr lang="en-US" dirty="0"/>
              <a:t>and almost all </a:t>
            </a:r>
            <a:r>
              <a:rPr lang="en-US" dirty="0" smtClean="0"/>
              <a:t>available commercial DLS instruments</a:t>
            </a:r>
            <a:r>
              <a:rPr lang="en-US" dirty="0"/>
              <a:t>, operate in the homodyne </a:t>
            </a:r>
            <a:r>
              <a:rPr lang="en-US" dirty="0" smtClean="0"/>
              <a:t>mode.</a:t>
            </a:r>
          </a:p>
          <a:p>
            <a:pPr marL="177623" indent="-177623"/>
            <a:endParaRPr lang="en-US" dirty="0"/>
          </a:p>
          <a:p>
            <a:pPr marL="177623" indent="-177623"/>
            <a:r>
              <a:rPr lang="en-US" u="sng" dirty="0"/>
              <a:t>Key Ideas:</a:t>
            </a:r>
            <a:endParaRPr lang="en-US" i="1" u="sng" dirty="0"/>
          </a:p>
          <a:p>
            <a:pPr marL="177623" indent="-177623">
              <a:buFontTx/>
              <a:buChar char="•"/>
            </a:pPr>
            <a:r>
              <a:rPr lang="en-US" dirty="0"/>
              <a:t> The exponential </a:t>
            </a:r>
            <a:r>
              <a:rPr lang="en-US" dirty="0" smtClean="0"/>
              <a:t>decay rate of </a:t>
            </a:r>
            <a:r>
              <a:rPr lang="en-US" dirty="0"/>
              <a:t>the autocorrelation function is proportional to the </a:t>
            </a:r>
            <a:r>
              <a:rPr lang="en-US" dirty="0" smtClean="0"/>
              <a:t>translational diffusion coefficient of molecules in </a:t>
            </a:r>
            <a:r>
              <a:rPr lang="en-US" dirty="0"/>
              <a:t>solution.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522" name="Rectangle 2"/>
          <p:cNvSpPr>
            <a:spLocks noGrp="1" noRot="1" noChangeAspect="1" noChangeArrowheads="1" noTextEdit="1"/>
          </p:cNvSpPr>
          <p:nvPr>
            <p:ph type="sldImg"/>
          </p:nvPr>
        </p:nvSpPr>
        <p:spPr>
          <a:ln/>
        </p:spPr>
      </p:sp>
      <p:sp>
        <p:nvSpPr>
          <p:cNvPr id="363523" name="Rectangle 3"/>
          <p:cNvSpPr>
            <a:spLocks noGrp="1" noChangeArrowheads="1"/>
          </p:cNvSpPr>
          <p:nvPr>
            <p:ph type="body" idx="1"/>
          </p:nvPr>
        </p:nvSpPr>
        <p:spPr/>
        <p:txBody>
          <a:bodyPr/>
          <a:lstStyle/>
          <a:p>
            <a:r>
              <a:rPr lang="en-US" u="sng" dirty="0"/>
              <a:t>Notes:</a:t>
            </a:r>
          </a:p>
          <a:p>
            <a:r>
              <a:rPr lang="en-US" dirty="0" smtClean="0"/>
              <a:t>One can still define the hydrodynamic radius as the </a:t>
            </a:r>
            <a:r>
              <a:rPr lang="en-US" i="1" dirty="0" smtClean="0"/>
              <a:t>equivalent spherical radius</a:t>
            </a:r>
            <a:r>
              <a:rPr lang="en-US" i="0" dirty="0" smtClean="0"/>
              <a:t> for</a:t>
            </a:r>
            <a:r>
              <a:rPr lang="en-US" i="0" baseline="0" dirty="0" smtClean="0"/>
              <a:t> non-spherical molecular shapes or when interactions are present</a:t>
            </a:r>
            <a:r>
              <a:rPr lang="en-US" dirty="0" smtClean="0"/>
              <a:t>;  i.e. the radius of a sphere with the same translational diffusion constant, but it is no longer simply related to the size.</a:t>
            </a:r>
          </a:p>
          <a:p>
            <a:pPr marL="118805" indent="-118805"/>
            <a:r>
              <a:rPr lang="en-US" i="1" dirty="0" smtClean="0"/>
              <a:t>Complications:</a:t>
            </a:r>
          </a:p>
          <a:p>
            <a:pPr marL="118805" indent="-118805">
              <a:spcBef>
                <a:spcPts val="0"/>
              </a:spcBef>
              <a:buFontTx/>
              <a:buChar char="•"/>
            </a:pPr>
            <a:r>
              <a:rPr lang="en-US" dirty="0" smtClean="0"/>
              <a:t>Solvent-solute interactions – excluded volume effects</a:t>
            </a:r>
          </a:p>
          <a:p>
            <a:pPr marL="118805" indent="-118805">
              <a:spcBef>
                <a:spcPts val="0"/>
              </a:spcBef>
              <a:buFontTx/>
              <a:buChar char="•"/>
            </a:pPr>
            <a:r>
              <a:rPr lang="en-US" dirty="0" smtClean="0"/>
              <a:t>Rotational diffusion</a:t>
            </a:r>
            <a:endParaRPr lang="en-US" altLang="zh-CN" dirty="0" smtClean="0"/>
          </a:p>
          <a:p>
            <a:pPr marL="118805" indent="-118805">
              <a:spcBef>
                <a:spcPts val="0"/>
              </a:spcBef>
              <a:buFontTx/>
              <a:buChar char="•"/>
            </a:pPr>
            <a:r>
              <a:rPr lang="en-US" altLang="zh-CN" dirty="0" smtClean="0"/>
              <a:t>Internal dynamics – shape fluctuations </a:t>
            </a:r>
            <a:endParaRPr lang="en-US" dirty="0" smtClean="0"/>
          </a:p>
          <a:p>
            <a:pPr marL="172689" indent="-172689">
              <a:buFont typeface="Arial" pitchFamily="34" charset="0"/>
              <a:buChar char="•"/>
            </a:pPr>
            <a:endParaRPr lang="en-US" dirty="0" smtClean="0"/>
          </a:p>
          <a:p>
            <a:pPr marL="172689" indent="-172689">
              <a:buFont typeface="Arial" pitchFamily="34" charset="0"/>
              <a:buChar char="•"/>
            </a:pPr>
            <a:r>
              <a:rPr lang="en-US" dirty="0" smtClean="0"/>
              <a:t>Interparticle </a:t>
            </a:r>
            <a:r>
              <a:rPr lang="en-US" dirty="0"/>
              <a:t>Drag, Asphericity, and Size are all rolled into a single term (</a:t>
            </a:r>
            <a:r>
              <a:rPr lang="en-US" i="1" dirty="0"/>
              <a:t>R</a:t>
            </a:r>
            <a:r>
              <a:rPr lang="en-US" i="1" baseline="-25000" dirty="0"/>
              <a:t>h</a:t>
            </a:r>
            <a:r>
              <a:rPr lang="en-US" dirty="0"/>
              <a:t>) </a:t>
            </a:r>
            <a:r>
              <a:rPr lang="en-US" dirty="0" smtClean="0"/>
              <a:t>when measuring the diffusion coefficient.</a:t>
            </a:r>
            <a:r>
              <a:rPr lang="en-US" dirty="0"/>
              <a:t> </a:t>
            </a:r>
            <a:r>
              <a:rPr lang="en-US" dirty="0" smtClean="0"/>
              <a:t>There </a:t>
            </a:r>
            <a:r>
              <a:rPr lang="en-US" dirty="0"/>
              <a:t>is no direct method to distill these parameters out of DLS data </a:t>
            </a:r>
            <a:r>
              <a:rPr lang="en-US" dirty="0" smtClean="0"/>
              <a:t>individually.</a:t>
            </a:r>
          </a:p>
          <a:p>
            <a:pPr marL="172689" indent="-172689">
              <a:buFont typeface="Arial" pitchFamily="34" charset="0"/>
              <a:buChar char="•"/>
            </a:pPr>
            <a:r>
              <a:rPr lang="en-US" dirty="0" smtClean="0"/>
              <a:t>Viscosity effects:  Usually the solvent viscosity is used (assuming a low sample concentration). This is only true for dilute solutions (proteins below ~10 mg/mL).  At higher concentrations, the viscosity of the solvent plus that of the solute must be considered for accurate results.</a:t>
            </a:r>
          </a:p>
          <a:p>
            <a:pPr marL="172689" indent="-172689">
              <a:buFont typeface="Arial" pitchFamily="34" charset="0"/>
              <a:buChar char="•"/>
            </a:pPr>
            <a:r>
              <a:rPr lang="en-US" dirty="0" smtClean="0"/>
              <a:t>It is not necessary to control temperature in a DLS instrument (ambient instruments exist, e.g. Treos/QELS), but the temperature needs to be measured (all DLS instruments contain temperature probes).</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945D33A0-2E87-4DC7-A583-5C2CBC49FA0D}" type="slidenum">
              <a:rPr lang="en-US" smtClean="0"/>
              <a:pPr/>
              <a:t>12</a:t>
            </a:fld>
            <a:endParaRPr lang="en-US" dirty="0"/>
          </a:p>
        </p:txBody>
      </p:sp>
      <p:sp>
        <p:nvSpPr>
          <p:cNvPr id="5" name="Footer Placeholder 4"/>
          <p:cNvSpPr>
            <a:spLocks noGrp="1"/>
          </p:cNvSpPr>
          <p:nvPr>
            <p:ph type="ftr" sz="quarter" idx="11"/>
          </p:nvPr>
        </p:nvSpPr>
        <p:spPr/>
        <p:txBody>
          <a:bodyPr/>
          <a:lstStyle/>
          <a:p>
            <a:r>
              <a:rPr lang="en-US" dirty="0" smtClean="0"/>
              <a:t>© Wyatt Technology Corporation 2011 – All Rights Reserved</a:t>
            </a:r>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Rectangle 2"/>
          <p:cNvSpPr>
            <a:spLocks noGrp="1" noRot="1" noChangeAspect="1" noChangeArrowheads="1" noTextEdit="1"/>
          </p:cNvSpPr>
          <p:nvPr>
            <p:ph type="sldImg"/>
          </p:nvPr>
        </p:nvSpPr>
        <p:spPr bwMode="auto">
          <a:xfrm>
            <a:off x="1268413" y="731838"/>
            <a:ext cx="4778375" cy="3582987"/>
          </a:xfrm>
          <a:prstGeom prst="rect">
            <a:avLst/>
          </a:prstGeom>
          <a:solidFill>
            <a:srgbClr val="FFFFFF"/>
          </a:solidFill>
          <a:ln>
            <a:solidFill>
              <a:srgbClr val="000000"/>
            </a:solidFill>
            <a:miter lim="800000"/>
            <a:headEnd/>
            <a:tailEnd/>
          </a:ln>
        </p:spPr>
      </p:sp>
      <p:sp>
        <p:nvSpPr>
          <p:cNvPr id="264195" name="Rectangle 3"/>
          <p:cNvSpPr>
            <a:spLocks noGrp="1" noChangeArrowheads="1"/>
          </p:cNvSpPr>
          <p:nvPr>
            <p:ph type="body" idx="1"/>
          </p:nvPr>
        </p:nvSpPr>
        <p:spPr bwMode="auto">
          <a:xfrm>
            <a:off x="746786" y="4563110"/>
            <a:ext cx="5756873" cy="4612648"/>
          </a:xfrm>
          <a:prstGeom prst="rect">
            <a:avLst/>
          </a:prstGeom>
          <a:noFill/>
          <a:ln>
            <a:miter lim="800000"/>
            <a:headEnd/>
            <a:tailEnd/>
          </a:ln>
        </p:spPr>
        <p:txBody>
          <a:bodyPr lIns="98707" tIns="50190" rIns="98707" bIns="50190"/>
          <a:lstStyle/>
          <a:p>
            <a:pPr marL="178209" indent="-178209"/>
            <a:r>
              <a:rPr lang="en-US" u="sng" dirty="0"/>
              <a:t>Notes:</a:t>
            </a:r>
          </a:p>
          <a:p>
            <a:pPr marL="178209" indent="-178209">
              <a:spcBef>
                <a:spcPct val="20000"/>
              </a:spcBef>
              <a:buFont typeface="Arial" pitchFamily="34" charset="0"/>
              <a:buChar char="•"/>
            </a:pPr>
            <a:r>
              <a:rPr lang="en-US" dirty="0"/>
              <a:t>The average position of a particle undergoing Brownian motion (in one dimension) is given by</a:t>
            </a:r>
            <a:r>
              <a:rPr lang="en-US" dirty="0" smtClean="0"/>
              <a:t>:</a:t>
            </a:r>
          </a:p>
          <a:p>
            <a:pPr marL="178209" indent="-178209">
              <a:spcBef>
                <a:spcPct val="20000"/>
              </a:spcBef>
              <a:buFont typeface="Arial" pitchFamily="34" charset="0"/>
              <a:buChar char="•"/>
            </a:pPr>
            <a:endParaRPr lang="en-US" dirty="0"/>
          </a:p>
          <a:p>
            <a:pPr lvl="1">
              <a:spcBef>
                <a:spcPct val="20000"/>
              </a:spcBef>
            </a:pPr>
            <a:r>
              <a:rPr lang="en-US" sz="1000" i="1" dirty="0" smtClean="0"/>
              <a:t>x</a:t>
            </a:r>
            <a:r>
              <a:rPr lang="en-US" sz="1000" dirty="0" smtClean="0"/>
              <a:t>   </a:t>
            </a:r>
            <a:r>
              <a:rPr lang="en-US" sz="1000" dirty="0"/>
              <a:t>–  position</a:t>
            </a:r>
          </a:p>
          <a:p>
            <a:pPr lvl="1">
              <a:spcBef>
                <a:spcPct val="20000"/>
              </a:spcBef>
            </a:pPr>
            <a:r>
              <a:rPr lang="en-US" sz="1000" i="1" dirty="0"/>
              <a:t>D</a:t>
            </a:r>
            <a:r>
              <a:rPr lang="en-US" sz="1000" i="1" baseline="-25000" dirty="0"/>
              <a:t>t</a:t>
            </a:r>
            <a:r>
              <a:rPr lang="en-US" sz="1000" i="1" dirty="0"/>
              <a:t> </a:t>
            </a:r>
            <a:r>
              <a:rPr lang="en-US" sz="1000" dirty="0"/>
              <a:t>–  translational diffusion constant </a:t>
            </a:r>
            <a:r>
              <a:rPr lang="en-US" sz="1000" i="1" dirty="0"/>
              <a:t> </a:t>
            </a:r>
          </a:p>
          <a:p>
            <a:pPr lvl="1">
              <a:spcBef>
                <a:spcPct val="20000"/>
              </a:spcBef>
            </a:pPr>
            <a:r>
              <a:rPr lang="en-US" sz="1000" i="1" dirty="0"/>
              <a:t>t</a:t>
            </a:r>
            <a:r>
              <a:rPr lang="en-US" sz="1000" dirty="0"/>
              <a:t>    –  </a:t>
            </a:r>
            <a:r>
              <a:rPr lang="en-US" sz="1000" dirty="0" smtClean="0"/>
              <a:t>time</a:t>
            </a:r>
            <a:endParaRPr lang="en-US" sz="1000" dirty="0"/>
          </a:p>
          <a:p>
            <a:pPr marL="178209" indent="-178209">
              <a:buFont typeface="Arial" pitchFamily="34" charset="0"/>
              <a:buChar char="•"/>
            </a:pPr>
            <a:r>
              <a:rPr lang="en-US" dirty="0"/>
              <a:t>The Stokes-Einstein relation allows us to calculate the hydrodynamic radius </a:t>
            </a:r>
            <a:r>
              <a:rPr lang="en-US" i="1" dirty="0"/>
              <a:t>R</a:t>
            </a:r>
            <a:r>
              <a:rPr lang="en-US" i="1" baseline="-25000" dirty="0"/>
              <a:t>h</a:t>
            </a:r>
            <a:r>
              <a:rPr lang="en-US" dirty="0"/>
              <a:t> from the translational diffusion constant </a:t>
            </a:r>
            <a:r>
              <a:rPr lang="en-US" i="1" dirty="0"/>
              <a:t>D</a:t>
            </a:r>
            <a:r>
              <a:rPr lang="en-US" i="1" baseline="-25000" dirty="0"/>
              <a:t>t</a:t>
            </a:r>
            <a:r>
              <a:rPr lang="en-US" dirty="0"/>
              <a:t> if we know the solvent dynamic viscosity and temperature.  The </a:t>
            </a:r>
            <a:r>
              <a:rPr lang="en-US" i="1" dirty="0"/>
              <a:t>R</a:t>
            </a:r>
            <a:r>
              <a:rPr lang="en-US" i="1" baseline="-25000" dirty="0"/>
              <a:t>h</a:t>
            </a:r>
            <a:r>
              <a:rPr lang="en-US" dirty="0"/>
              <a:t> calculated by the Stokes-Einstein relation is the radius that a sphere suspended in the solvent would need to be to result in the observed diffusion constant.  Temperature enters directly into the equation for </a:t>
            </a:r>
            <a:r>
              <a:rPr lang="en-US" i="1" dirty="0"/>
              <a:t>D</a:t>
            </a:r>
            <a:r>
              <a:rPr lang="en-US" i="1" baseline="-25000" dirty="0"/>
              <a:t>t</a:t>
            </a:r>
            <a:r>
              <a:rPr lang="en-US" dirty="0"/>
              <a:t> , but also enters in the solvent viscosity, which may have a large temperature dependence</a:t>
            </a:r>
            <a:r>
              <a:rPr lang="en-US" dirty="0" smtClean="0"/>
              <a:t>.</a:t>
            </a:r>
          </a:p>
          <a:p>
            <a:pPr marL="178209" indent="-178209">
              <a:buFont typeface="Arial" pitchFamily="34" charset="0"/>
              <a:buChar char="•"/>
            </a:pPr>
            <a:r>
              <a:rPr lang="en-US" dirty="0" smtClean="0"/>
              <a:t>The Stokes-Einstein relation is valid in the limit of dilute solutions for hard-sphere, non-interacting molecules.</a:t>
            </a:r>
          </a:p>
          <a:p>
            <a:pPr marL="177623" indent="-177623">
              <a:buFont typeface="Arial" pitchFamily="34" charset="0"/>
              <a:buChar char="•"/>
            </a:pPr>
            <a:r>
              <a:rPr lang="en-US" dirty="0" smtClean="0"/>
              <a:t>As an example, we’ll calculate the time constant </a:t>
            </a:r>
            <a:r>
              <a:rPr lang="el-GR" dirty="0" smtClean="0">
                <a:cs typeface="Times New Roman" pitchFamily="18" charset="0"/>
              </a:rPr>
              <a:t>κ</a:t>
            </a:r>
            <a:r>
              <a:rPr lang="en-US" dirty="0" smtClean="0"/>
              <a:t> for </a:t>
            </a:r>
            <a:r>
              <a:rPr lang="en-US" i="1" dirty="0" smtClean="0"/>
              <a:t>R</a:t>
            </a:r>
            <a:r>
              <a:rPr lang="en-US" i="1" baseline="-25000" dirty="0" smtClean="0"/>
              <a:t>h</a:t>
            </a:r>
            <a:r>
              <a:rPr lang="en-US" dirty="0" smtClean="0"/>
              <a:t>  = 9 nm particles in water at 20</a:t>
            </a:r>
            <a:r>
              <a:rPr lang="en-US" dirty="0" smtClean="0">
                <a:latin typeface="Arial" pitchFamily="34" charset="0"/>
                <a:cs typeface="Arial" pitchFamily="34" charset="0"/>
              </a:rPr>
              <a:t>°</a:t>
            </a:r>
            <a:r>
              <a:rPr lang="en-US" dirty="0" smtClean="0"/>
              <a:t>C with the QELS detector at 90</a:t>
            </a:r>
            <a:r>
              <a:rPr lang="en-US" dirty="0" smtClean="0">
                <a:latin typeface="Arial" pitchFamily="34" charset="0"/>
                <a:cs typeface="Arial" pitchFamily="34" charset="0"/>
              </a:rPr>
              <a:t>°</a:t>
            </a:r>
            <a:r>
              <a:rPr lang="en-US" dirty="0" smtClean="0"/>
              <a:t> degrees:</a:t>
            </a:r>
          </a:p>
          <a:p>
            <a:pPr marL="651282" lvl="1" indent="-177623">
              <a:spcBef>
                <a:spcPts val="0"/>
              </a:spcBef>
            </a:pPr>
            <a:r>
              <a:rPr lang="en-US" i="1" dirty="0" smtClean="0"/>
              <a:t>	k</a:t>
            </a:r>
            <a:r>
              <a:rPr lang="en-US" i="1" baseline="-25000" dirty="0" smtClean="0"/>
              <a:t>b </a:t>
            </a:r>
            <a:r>
              <a:rPr lang="en-US" dirty="0" smtClean="0"/>
              <a:t> = 1.38e-23 J/K                 - Boltzmann’s constant</a:t>
            </a:r>
          </a:p>
          <a:p>
            <a:pPr marL="651282" lvl="1" indent="-177623">
              <a:spcBef>
                <a:spcPts val="0"/>
              </a:spcBef>
            </a:pPr>
            <a:r>
              <a:rPr lang="en-US" dirty="0" smtClean="0"/>
              <a:t>	T = 273 + 20 K                     - Temperature in Kelvin</a:t>
            </a:r>
          </a:p>
          <a:p>
            <a:pPr marL="651282" lvl="1" indent="-177623">
              <a:spcBef>
                <a:spcPts val="0"/>
              </a:spcBef>
            </a:pPr>
            <a:r>
              <a:rPr lang="en-US" dirty="0" smtClean="0">
                <a:latin typeface="Symbol" pitchFamily="18" charset="2"/>
              </a:rPr>
              <a:t>	l</a:t>
            </a:r>
            <a:r>
              <a:rPr lang="en-US" dirty="0" smtClean="0"/>
              <a:t> = </a:t>
            </a:r>
            <a:r>
              <a:rPr lang="en-US" dirty="0" smtClean="0">
                <a:latin typeface="Symbol" pitchFamily="18" charset="2"/>
              </a:rPr>
              <a:t>l</a:t>
            </a:r>
            <a:r>
              <a:rPr lang="en-US" baseline="-25000" dirty="0" smtClean="0">
                <a:latin typeface="Symbol" pitchFamily="18" charset="2"/>
              </a:rPr>
              <a:t>0</a:t>
            </a:r>
            <a:r>
              <a:rPr lang="en-US" dirty="0" smtClean="0">
                <a:latin typeface="Symbol" pitchFamily="18" charset="2"/>
              </a:rPr>
              <a:t>/</a:t>
            </a:r>
            <a:r>
              <a:rPr lang="en-US" dirty="0" smtClean="0"/>
              <a:t>n</a:t>
            </a:r>
            <a:r>
              <a:rPr lang="en-US" dirty="0" smtClean="0">
                <a:latin typeface="Symbol" pitchFamily="18" charset="2"/>
              </a:rPr>
              <a:t> =  </a:t>
            </a:r>
            <a:r>
              <a:rPr lang="en-US" dirty="0" smtClean="0"/>
              <a:t>690e-9 m / 1.33   - </a:t>
            </a:r>
            <a:r>
              <a:rPr lang="en-US" dirty="0" smtClean="0">
                <a:latin typeface="Symbol" pitchFamily="18" charset="2"/>
              </a:rPr>
              <a:t>l</a:t>
            </a:r>
            <a:r>
              <a:rPr lang="en-US" dirty="0" smtClean="0"/>
              <a:t> in vacuum / index of refraction of water</a:t>
            </a:r>
          </a:p>
          <a:p>
            <a:pPr marL="651282" lvl="1" indent="-177623">
              <a:spcBef>
                <a:spcPts val="0"/>
              </a:spcBef>
            </a:pPr>
            <a:r>
              <a:rPr lang="en-US" dirty="0" smtClean="0">
                <a:latin typeface="Symbol" pitchFamily="18" charset="2"/>
              </a:rPr>
              <a:t>	q</a:t>
            </a:r>
            <a:r>
              <a:rPr lang="en-US" dirty="0" smtClean="0"/>
              <a:t> = 90 degrees                       - angle of detector</a:t>
            </a:r>
          </a:p>
          <a:p>
            <a:pPr marL="651282" lvl="1" indent="-177623">
              <a:spcBef>
                <a:spcPts val="0"/>
              </a:spcBef>
            </a:pPr>
            <a:r>
              <a:rPr lang="en-US" dirty="0" smtClean="0">
                <a:latin typeface="Symbol" pitchFamily="18" charset="2"/>
              </a:rPr>
              <a:t>	h</a:t>
            </a:r>
            <a:r>
              <a:rPr lang="en-US" dirty="0" smtClean="0"/>
              <a:t> = 1.002 cp  (g/(m sec))  - dynamic viscosity of water at 20C.</a:t>
            </a:r>
          </a:p>
          <a:p>
            <a:pPr marL="651282" lvl="1" indent="-177623">
              <a:spcBef>
                <a:spcPts val="0"/>
              </a:spcBef>
            </a:pPr>
            <a:r>
              <a:rPr lang="en-US" dirty="0" smtClean="0">
                <a:latin typeface="Symbol" pitchFamily="18" charset="2"/>
              </a:rPr>
              <a:t> 	</a:t>
            </a:r>
            <a:r>
              <a:rPr lang="en-US" dirty="0" smtClean="0">
                <a:latin typeface="Symbol" pitchFamily="18" charset="2"/>
                <a:sym typeface="Wingdings" pitchFamily="2" charset="2"/>
              </a:rPr>
              <a:t>  </a:t>
            </a:r>
            <a:r>
              <a:rPr lang="en-US" dirty="0" smtClean="0">
                <a:latin typeface="Symbol" pitchFamily="18" charset="2"/>
              </a:rPr>
              <a:t>k</a:t>
            </a:r>
            <a:r>
              <a:rPr lang="en-US" dirty="0" smtClean="0"/>
              <a:t> (sec) = 6e-5 sec = 0.06 milliseconds </a:t>
            </a:r>
            <a:endParaRPr lang="en-US" u="sng" dirty="0"/>
          </a:p>
          <a:p>
            <a:pPr marL="178209" indent="-178209">
              <a:spcBef>
                <a:spcPts val="628"/>
              </a:spcBef>
            </a:pPr>
            <a:r>
              <a:rPr lang="en-US" u="sng" dirty="0"/>
              <a:t>Key Ideas:</a:t>
            </a:r>
            <a:endParaRPr lang="en-US" i="1" u="sng" dirty="0"/>
          </a:p>
          <a:p>
            <a:pPr marL="178209" indent="-178209">
              <a:buFontTx/>
              <a:buChar char="•"/>
            </a:pPr>
            <a:r>
              <a:rPr lang="en-US" dirty="0"/>
              <a:t>Diffusion constant </a:t>
            </a:r>
            <a:r>
              <a:rPr lang="en-US" i="1" dirty="0"/>
              <a:t>D</a:t>
            </a:r>
            <a:r>
              <a:rPr lang="en-US" i="1" baseline="-25000" dirty="0"/>
              <a:t>t</a:t>
            </a:r>
            <a:r>
              <a:rPr lang="en-US" i="1" dirty="0"/>
              <a:t> </a:t>
            </a:r>
            <a:r>
              <a:rPr lang="en-US" dirty="0"/>
              <a:t>is proportional to </a:t>
            </a:r>
            <a:r>
              <a:rPr lang="en-US" i="1" dirty="0"/>
              <a:t>1/R</a:t>
            </a:r>
            <a:r>
              <a:rPr lang="en-US" i="1" baseline="-25000" dirty="0"/>
              <a:t>h</a:t>
            </a:r>
          </a:p>
        </p:txBody>
      </p:sp>
      <p:graphicFrame>
        <p:nvGraphicFramePr>
          <p:cNvPr id="404482" name="Object 2"/>
          <p:cNvGraphicFramePr>
            <a:graphicFrameLocks noChangeAspect="1"/>
          </p:cNvGraphicFramePr>
          <p:nvPr/>
        </p:nvGraphicFramePr>
        <p:xfrm>
          <a:off x="3320485" y="5013033"/>
          <a:ext cx="712330" cy="200291"/>
        </p:xfrm>
        <a:graphic>
          <a:graphicData uri="http://schemas.openxmlformats.org/presentationml/2006/ole">
            <p:oleObj spid="_x0000_s28676" name="Equation" r:id="rId4" imgW="1524000" imgH="431800" progId="Equation.3">
              <p:embed/>
            </p:oleObj>
          </a:graphicData>
        </a:graphic>
      </p:graphicFrame>
      <p:sp>
        <p:nvSpPr>
          <p:cNvPr id="5" name="Slide Number Placeholder 4"/>
          <p:cNvSpPr>
            <a:spLocks noGrp="1"/>
          </p:cNvSpPr>
          <p:nvPr>
            <p:ph type="sldNum" sz="quarter" idx="10"/>
          </p:nvPr>
        </p:nvSpPr>
        <p:spPr/>
        <p:txBody>
          <a:bodyPr/>
          <a:lstStyle/>
          <a:p>
            <a:fld id="{945D33A0-2E87-4DC7-A583-5C2CBC49FA0D}" type="slidenum">
              <a:rPr lang="en-US" smtClean="0"/>
              <a:pPr/>
              <a:t>13</a:t>
            </a:fld>
            <a:endParaRPr lang="en-US" dirty="0"/>
          </a:p>
        </p:txBody>
      </p:sp>
      <p:sp>
        <p:nvSpPr>
          <p:cNvPr id="6" name="Footer Placeholder 5"/>
          <p:cNvSpPr>
            <a:spLocks noGrp="1"/>
          </p:cNvSpPr>
          <p:nvPr>
            <p:ph type="ftr" sz="quarter" idx="11"/>
          </p:nvPr>
        </p:nvSpPr>
        <p:spPr/>
        <p:txBody>
          <a:bodyPr/>
          <a:lstStyle/>
          <a:p>
            <a:r>
              <a:rPr lang="en-US" dirty="0" smtClean="0"/>
              <a:t>© Wyatt Technology Corporation 2011 – All Rights Reserved</a:t>
            </a:r>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Rectangle 2"/>
          <p:cNvSpPr>
            <a:spLocks noGrp="1" noRot="1" noChangeAspect="1" noChangeArrowheads="1" noTextEdit="1"/>
          </p:cNvSpPr>
          <p:nvPr>
            <p:ph type="sldImg"/>
          </p:nvPr>
        </p:nvSpPr>
        <p:spPr bwMode="auto">
          <a:xfrm>
            <a:off x="1268413" y="731838"/>
            <a:ext cx="4778375" cy="3582987"/>
          </a:xfrm>
          <a:prstGeom prst="rect">
            <a:avLst/>
          </a:prstGeom>
          <a:solidFill>
            <a:srgbClr val="FFFFFF"/>
          </a:solidFill>
          <a:ln>
            <a:solidFill>
              <a:srgbClr val="000000"/>
            </a:solidFill>
            <a:miter lim="800000"/>
            <a:headEnd/>
            <a:tailEnd/>
          </a:ln>
        </p:spPr>
      </p:sp>
      <p:sp>
        <p:nvSpPr>
          <p:cNvPr id="245763" name="Rectangle 3"/>
          <p:cNvSpPr>
            <a:spLocks noGrp="1" noChangeArrowheads="1"/>
          </p:cNvSpPr>
          <p:nvPr>
            <p:ph type="body" idx="1"/>
          </p:nvPr>
        </p:nvSpPr>
        <p:spPr bwMode="auto">
          <a:xfrm>
            <a:off x="748911" y="4563110"/>
            <a:ext cx="5717170" cy="4612648"/>
          </a:xfrm>
          <a:prstGeom prst="rect">
            <a:avLst/>
          </a:prstGeom>
          <a:noFill/>
          <a:ln>
            <a:miter lim="800000"/>
            <a:headEnd/>
            <a:tailEnd/>
          </a:ln>
        </p:spPr>
        <p:txBody>
          <a:bodyPr lIns="98707" tIns="50190" rIns="98707" bIns="50190"/>
          <a:lstStyle/>
          <a:p>
            <a:pPr marL="118805" indent="-118805"/>
            <a:r>
              <a:rPr lang="en-US" u="sng" dirty="0"/>
              <a:t>Notes:</a:t>
            </a:r>
            <a:r>
              <a:rPr lang="en-US" dirty="0"/>
              <a:t> </a:t>
            </a:r>
          </a:p>
          <a:p>
            <a:pPr marL="118805" indent="-118805">
              <a:buFont typeface="Arial" pitchFamily="34" charset="0"/>
              <a:buChar char="•"/>
            </a:pPr>
            <a:r>
              <a:rPr lang="en-US" dirty="0" smtClean="0"/>
              <a:t>For </a:t>
            </a:r>
            <a:r>
              <a:rPr lang="en-US" dirty="0"/>
              <a:t>measurements in batch mode (no fractionation) of samples with a distribution of </a:t>
            </a:r>
            <a:r>
              <a:rPr lang="en-US" i="1" dirty="0"/>
              <a:t>R</a:t>
            </a:r>
            <a:r>
              <a:rPr lang="en-US" i="1" baseline="-25000" dirty="0"/>
              <a:t>h</a:t>
            </a:r>
            <a:r>
              <a:rPr lang="en-US" dirty="0"/>
              <a:t>  and a corresponding distribution of diffusion times, the autocorrelation function will contain a distribution of exponential time constants (the square of the sum of all exponential terms).  </a:t>
            </a:r>
            <a:endParaRPr lang="en-US" dirty="0" smtClean="0"/>
          </a:p>
          <a:p>
            <a:pPr marL="118805" indent="-118805">
              <a:buFont typeface="Arial" pitchFamily="34" charset="0"/>
              <a:buChar char="•"/>
            </a:pPr>
            <a:r>
              <a:rPr lang="en-US" dirty="0" smtClean="0"/>
              <a:t>Fitting </a:t>
            </a:r>
            <a:r>
              <a:rPr lang="en-US" dirty="0"/>
              <a:t>the data to a simple exponential function, as is done in </a:t>
            </a:r>
            <a:r>
              <a:rPr lang="en-US" dirty="0" smtClean="0"/>
              <a:t>the Dynamics or Astra software, </a:t>
            </a:r>
            <a:r>
              <a:rPr lang="en-US" dirty="0"/>
              <a:t>does not yield an average of </a:t>
            </a:r>
            <a:r>
              <a:rPr lang="en-US" i="1" dirty="0"/>
              <a:t>R</a:t>
            </a:r>
            <a:r>
              <a:rPr lang="en-US" i="1" baseline="-25000" dirty="0"/>
              <a:t>h </a:t>
            </a:r>
            <a:r>
              <a:rPr lang="en-US" dirty="0"/>
              <a:t>, and in fact will always yield a result weighted toward low </a:t>
            </a:r>
            <a:r>
              <a:rPr lang="en-US" i="1" dirty="0"/>
              <a:t>R</a:t>
            </a:r>
            <a:r>
              <a:rPr lang="en-US" i="1" baseline="-25000" dirty="0"/>
              <a:t>h </a:t>
            </a:r>
            <a:r>
              <a:rPr lang="en-US" dirty="0"/>
              <a:t>.  However, using more sophisticated mathematical methods (see next slides), it is possible to extract more detailed information regarding the distribution of </a:t>
            </a:r>
            <a:r>
              <a:rPr lang="en-US" i="1" dirty="0"/>
              <a:t>R</a:t>
            </a:r>
            <a:r>
              <a:rPr lang="en-US" i="1" baseline="-25000" dirty="0"/>
              <a:t>h </a:t>
            </a:r>
            <a:r>
              <a:rPr lang="en-US" dirty="0"/>
              <a:t>in the sample.  </a:t>
            </a:r>
          </a:p>
          <a:p>
            <a:pPr marL="118805" indent="-118805"/>
            <a:endParaRPr lang="en-US" dirty="0"/>
          </a:p>
          <a:p>
            <a:pPr marL="118805" indent="-118805"/>
            <a:r>
              <a:rPr lang="en-US" u="sng" dirty="0"/>
              <a:t>Key Ideas:</a:t>
            </a:r>
            <a:endParaRPr lang="en-US" i="1" u="sng" dirty="0"/>
          </a:p>
          <a:p>
            <a:pPr marL="118805" indent="-118805">
              <a:buFontTx/>
              <a:buChar char="•"/>
            </a:pPr>
            <a:r>
              <a:rPr lang="en-US" dirty="0"/>
              <a:t>If multiple species are present in a sample, fitting the data to a simple exponential will produce </a:t>
            </a:r>
            <a:r>
              <a:rPr lang="en-US" dirty="0" smtClean="0"/>
              <a:t>an averaged result for both species.</a:t>
            </a:r>
            <a:endParaRPr lang="en-US" dirty="0"/>
          </a:p>
          <a:p>
            <a:pPr marL="118805" indent="-118805"/>
            <a:endParaRPr lang="en-US" dirty="0"/>
          </a:p>
        </p:txBody>
      </p:sp>
      <p:sp>
        <p:nvSpPr>
          <p:cNvPr id="4" name="Slide Number Placeholder 3"/>
          <p:cNvSpPr>
            <a:spLocks noGrp="1"/>
          </p:cNvSpPr>
          <p:nvPr>
            <p:ph type="sldNum" sz="quarter" idx="10"/>
          </p:nvPr>
        </p:nvSpPr>
        <p:spPr/>
        <p:txBody>
          <a:bodyPr/>
          <a:lstStyle/>
          <a:p>
            <a:fld id="{945D33A0-2E87-4DC7-A583-5C2CBC49FA0D}" type="slidenum">
              <a:rPr lang="en-US" smtClean="0"/>
              <a:pPr/>
              <a:t>14</a:t>
            </a:fld>
            <a:endParaRPr lang="en-US" dirty="0"/>
          </a:p>
        </p:txBody>
      </p:sp>
      <p:sp>
        <p:nvSpPr>
          <p:cNvPr id="5" name="Footer Placeholder 4"/>
          <p:cNvSpPr>
            <a:spLocks noGrp="1"/>
          </p:cNvSpPr>
          <p:nvPr>
            <p:ph type="ftr" sz="quarter" idx="11"/>
          </p:nvPr>
        </p:nvSpPr>
        <p:spPr/>
        <p:txBody>
          <a:bodyPr/>
          <a:lstStyle/>
          <a:p>
            <a:r>
              <a:rPr lang="en-US" dirty="0" smtClean="0"/>
              <a:t>© Wyatt Technology Corporation 2011 – All Rights Reserved</a:t>
            </a:r>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Rectangle 2"/>
          <p:cNvSpPr>
            <a:spLocks noGrp="1" noRot="1" noChangeAspect="1" noChangeArrowheads="1" noTextEdit="1"/>
          </p:cNvSpPr>
          <p:nvPr>
            <p:ph type="sldImg"/>
          </p:nvPr>
        </p:nvSpPr>
        <p:spPr bwMode="auto">
          <a:xfrm>
            <a:off x="1268413" y="731838"/>
            <a:ext cx="4778375" cy="3582987"/>
          </a:xfrm>
          <a:prstGeom prst="rect">
            <a:avLst/>
          </a:prstGeom>
          <a:solidFill>
            <a:srgbClr val="FFFFFF"/>
          </a:solidFill>
          <a:ln>
            <a:solidFill>
              <a:srgbClr val="000000"/>
            </a:solidFill>
            <a:miter lim="800000"/>
            <a:headEnd/>
            <a:tailEnd/>
          </a:ln>
        </p:spPr>
      </p:sp>
      <p:sp>
        <p:nvSpPr>
          <p:cNvPr id="256003" name="Rectangle 3"/>
          <p:cNvSpPr>
            <a:spLocks noGrp="1" noChangeArrowheads="1"/>
          </p:cNvSpPr>
          <p:nvPr>
            <p:ph type="body" idx="1"/>
          </p:nvPr>
        </p:nvSpPr>
        <p:spPr bwMode="auto">
          <a:xfrm>
            <a:off x="751035" y="4563109"/>
            <a:ext cx="5677468" cy="4435243"/>
          </a:xfrm>
          <a:prstGeom prst="rect">
            <a:avLst/>
          </a:prstGeom>
          <a:noFill/>
          <a:ln>
            <a:miter lim="800000"/>
            <a:headEnd/>
            <a:tailEnd/>
          </a:ln>
        </p:spPr>
        <p:txBody>
          <a:bodyPr lIns="98707" tIns="50190" rIns="98707" bIns="50190"/>
          <a:lstStyle/>
          <a:p>
            <a:pPr marL="178209" indent="-178209"/>
            <a:r>
              <a:rPr lang="en-US" u="sng" dirty="0"/>
              <a:t>Notes:</a:t>
            </a:r>
            <a:r>
              <a:rPr lang="en-US" dirty="0"/>
              <a:t>  </a:t>
            </a:r>
          </a:p>
          <a:p>
            <a:pPr marL="178209" indent="-178209">
              <a:lnSpc>
                <a:spcPts val="1243"/>
              </a:lnSpc>
              <a:spcBef>
                <a:spcPct val="10000"/>
              </a:spcBef>
              <a:buFont typeface="Arial" pitchFamily="34" charset="0"/>
              <a:buChar char="•"/>
            </a:pPr>
            <a:r>
              <a:rPr lang="en-US" dirty="0"/>
              <a:t>For measurements in batch mode (no fractionation) of samples with a distribution of </a:t>
            </a:r>
            <a:r>
              <a:rPr lang="en-US" i="1" dirty="0"/>
              <a:t>R</a:t>
            </a:r>
            <a:r>
              <a:rPr lang="en-US" i="1" baseline="-25000" dirty="0"/>
              <a:t>h</a:t>
            </a:r>
            <a:r>
              <a:rPr lang="en-US" dirty="0"/>
              <a:t>  and a corresponding distribution of diffusion times, the autocorrelation function will be the sum of a distribution of exponential functions.  Given a random distribution of exponential functions, it is not in general mathematically possible to determine the underlying distribution.  Another way of saying this is that there are an infinite number of equally good ways to fit such data.  However, given a few assumptions, information may be extracted from batch data.  Wyatt Dynamics and </a:t>
            </a:r>
            <a:r>
              <a:rPr lang="en-US" dirty="0" smtClean="0"/>
              <a:t>ASTRA software (QELS batch template) uses </a:t>
            </a:r>
            <a:r>
              <a:rPr lang="en-US" dirty="0"/>
              <a:t>two methods to extract additional information from batch measurements:</a:t>
            </a:r>
          </a:p>
          <a:p>
            <a:pPr marL="178209" indent="-178209">
              <a:lnSpc>
                <a:spcPts val="1243"/>
              </a:lnSpc>
              <a:buFont typeface="Arial" pitchFamily="34" charset="0"/>
              <a:buChar char="•"/>
            </a:pPr>
            <a:r>
              <a:rPr lang="en-US" b="1" dirty="0"/>
              <a:t>Cumulants:</a:t>
            </a:r>
            <a:r>
              <a:rPr lang="en-US" dirty="0"/>
              <a:t> </a:t>
            </a:r>
            <a:r>
              <a:rPr lang="en-US" dirty="0" smtClean="0"/>
              <a:t> The </a:t>
            </a:r>
            <a:r>
              <a:rPr lang="en-US" dirty="0"/>
              <a:t>method of cumulants assumes a </a:t>
            </a:r>
            <a:r>
              <a:rPr lang="en-US" dirty="0" smtClean="0"/>
              <a:t>distribution </a:t>
            </a:r>
            <a:r>
              <a:rPr lang="en-US" dirty="0"/>
              <a:t>of diffusion rates, and determines a mean and </a:t>
            </a:r>
            <a:r>
              <a:rPr lang="en-US" dirty="0" smtClean="0"/>
              <a:t>width </a:t>
            </a:r>
            <a:r>
              <a:rPr lang="en-US" dirty="0"/>
              <a:t>of the diffusion rates.  Those values are then inverted to report the corresponding </a:t>
            </a:r>
            <a:r>
              <a:rPr lang="en-US" i="1" dirty="0"/>
              <a:t>R</a:t>
            </a:r>
            <a:r>
              <a:rPr lang="en-US" i="1" baseline="-25000" dirty="0"/>
              <a:t>h</a:t>
            </a:r>
            <a:r>
              <a:rPr lang="en-US" dirty="0"/>
              <a:t> values.  The values reported do </a:t>
            </a:r>
            <a:r>
              <a:rPr lang="en-US" i="1" dirty="0"/>
              <a:t>not</a:t>
            </a:r>
            <a:r>
              <a:rPr lang="en-US" dirty="0"/>
              <a:t> correspond to, and are quite different from, the mean and Gaussian width of </a:t>
            </a:r>
            <a:r>
              <a:rPr lang="en-US" i="1" dirty="0"/>
              <a:t>R</a:t>
            </a:r>
            <a:r>
              <a:rPr lang="en-US" i="1" baseline="-25000" dirty="0"/>
              <a:t>h</a:t>
            </a:r>
            <a:r>
              <a:rPr lang="en-US" dirty="0"/>
              <a:t> .</a:t>
            </a:r>
          </a:p>
          <a:p>
            <a:pPr marL="178209" indent="-178209">
              <a:lnSpc>
                <a:spcPts val="1243"/>
              </a:lnSpc>
              <a:buFont typeface="Arial" pitchFamily="34" charset="0"/>
              <a:buChar char="•"/>
            </a:pPr>
            <a:r>
              <a:rPr lang="en-US" b="1" dirty="0"/>
              <a:t>Regularization:</a:t>
            </a:r>
            <a:r>
              <a:rPr lang="en-US" dirty="0"/>
              <a:t>  </a:t>
            </a:r>
            <a:r>
              <a:rPr lang="en-US" dirty="0" smtClean="0"/>
              <a:t> In </a:t>
            </a:r>
            <a:r>
              <a:rPr lang="en-US" dirty="0"/>
              <a:t>regularization, it is assumed that the underlying distribution of </a:t>
            </a:r>
            <a:r>
              <a:rPr lang="en-US" i="1" dirty="0"/>
              <a:t>R</a:t>
            </a:r>
            <a:r>
              <a:rPr lang="en-US" i="1" baseline="-25000" dirty="0"/>
              <a:t>h </a:t>
            </a:r>
            <a:r>
              <a:rPr lang="en-US" dirty="0"/>
              <a:t>is smooth.  The software determines a number of </a:t>
            </a:r>
            <a:r>
              <a:rPr lang="en-US" i="1" dirty="0"/>
              <a:t>R</a:t>
            </a:r>
            <a:r>
              <a:rPr lang="en-US" i="1" baseline="-25000" dirty="0"/>
              <a:t>h</a:t>
            </a:r>
            <a:r>
              <a:rPr lang="en-US" dirty="0"/>
              <a:t> distributions which all fit the data equally well, and chooses between them based upon the smoothness of the distribution, favoring smooth distributions over spiked distributions.  </a:t>
            </a:r>
            <a:endParaRPr lang="en-US" u="sng" dirty="0" smtClean="0"/>
          </a:p>
          <a:p>
            <a:pPr marL="178209" indent="-178209"/>
            <a:endParaRPr lang="en-US" u="sng" dirty="0" smtClean="0"/>
          </a:p>
          <a:p>
            <a:pPr marL="178209" indent="-178209"/>
            <a:r>
              <a:rPr lang="en-US" u="sng" dirty="0" smtClean="0"/>
              <a:t>Key Ideas:</a:t>
            </a:r>
            <a:endParaRPr lang="en-US" i="1" u="sng" dirty="0" smtClean="0"/>
          </a:p>
          <a:p>
            <a:pPr marL="178209" indent="-178209">
              <a:spcBef>
                <a:spcPct val="10000"/>
              </a:spcBef>
              <a:buFontTx/>
              <a:buChar char="•"/>
            </a:pPr>
            <a:r>
              <a:rPr lang="en-US" dirty="0" smtClean="0"/>
              <a:t>Cumulants </a:t>
            </a:r>
            <a:r>
              <a:rPr lang="en-US" dirty="0"/>
              <a:t>analysis assumes a </a:t>
            </a:r>
            <a:r>
              <a:rPr lang="en-US" dirty="0" smtClean="0"/>
              <a:t>distribution </a:t>
            </a:r>
            <a:r>
              <a:rPr lang="en-US" dirty="0"/>
              <a:t>of diffusion </a:t>
            </a:r>
            <a:r>
              <a:rPr lang="en-US" dirty="0" smtClean="0"/>
              <a:t>rates and a monomodal size distribution.</a:t>
            </a:r>
            <a:endParaRPr lang="en-US" dirty="0"/>
          </a:p>
          <a:p>
            <a:pPr marL="178209" indent="-178209">
              <a:spcBef>
                <a:spcPct val="10000"/>
              </a:spcBef>
              <a:buFontTx/>
              <a:buChar char="•"/>
            </a:pPr>
            <a:r>
              <a:rPr lang="en-US" dirty="0"/>
              <a:t>Regularization </a:t>
            </a:r>
            <a:r>
              <a:rPr lang="en-US" dirty="0" smtClean="0"/>
              <a:t>fits a set of exponentials to obtain the </a:t>
            </a:r>
            <a:r>
              <a:rPr lang="en-US" dirty="0"/>
              <a:t>real distribution of </a:t>
            </a:r>
            <a:r>
              <a:rPr lang="en-US" i="1" dirty="0" smtClean="0"/>
              <a:t>R</a:t>
            </a:r>
            <a:r>
              <a:rPr lang="en-US" i="1" baseline="-25000" dirty="0" smtClean="0"/>
              <a:t>h</a:t>
            </a:r>
            <a:r>
              <a:rPr lang="en-US" i="1" dirty="0" smtClean="0"/>
              <a:t> </a:t>
            </a:r>
            <a:r>
              <a:rPr lang="en-US" dirty="0" smtClean="0"/>
              <a:t>for a multimodal size distribution.</a:t>
            </a:r>
            <a:endParaRPr lang="en-US" dirty="0"/>
          </a:p>
        </p:txBody>
      </p:sp>
      <p:sp>
        <p:nvSpPr>
          <p:cNvPr id="4" name="Slide Number Placeholder 3"/>
          <p:cNvSpPr>
            <a:spLocks noGrp="1"/>
          </p:cNvSpPr>
          <p:nvPr>
            <p:ph type="sldNum" sz="quarter" idx="10"/>
          </p:nvPr>
        </p:nvSpPr>
        <p:spPr/>
        <p:txBody>
          <a:bodyPr/>
          <a:lstStyle/>
          <a:p>
            <a:fld id="{945D33A0-2E87-4DC7-A583-5C2CBC49FA0D}" type="slidenum">
              <a:rPr lang="en-US" smtClean="0"/>
              <a:pPr/>
              <a:t>15</a:t>
            </a:fld>
            <a:endParaRPr lang="en-US" dirty="0"/>
          </a:p>
        </p:txBody>
      </p:sp>
      <p:sp>
        <p:nvSpPr>
          <p:cNvPr id="5" name="Footer Placeholder 4"/>
          <p:cNvSpPr>
            <a:spLocks noGrp="1"/>
          </p:cNvSpPr>
          <p:nvPr>
            <p:ph type="ftr" sz="quarter" idx="11"/>
          </p:nvPr>
        </p:nvSpPr>
        <p:spPr/>
        <p:txBody>
          <a:bodyPr/>
          <a:lstStyle/>
          <a:p>
            <a:r>
              <a:rPr lang="en-US" dirty="0" smtClean="0"/>
              <a:t>© Wyatt Technology Corporation 2011 – All Rights Reserved</a:t>
            </a:r>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0" name="Rectangle 2"/>
          <p:cNvSpPr>
            <a:spLocks noGrp="1" noRot="1" noChangeAspect="1" noChangeArrowheads="1" noTextEdit="1"/>
          </p:cNvSpPr>
          <p:nvPr>
            <p:ph type="sldImg"/>
          </p:nvPr>
        </p:nvSpPr>
        <p:spPr bwMode="auto">
          <a:xfrm>
            <a:off x="1268413" y="731838"/>
            <a:ext cx="4778375" cy="3582987"/>
          </a:xfrm>
          <a:prstGeom prst="rect">
            <a:avLst/>
          </a:prstGeom>
          <a:solidFill>
            <a:srgbClr val="FFFFFF"/>
          </a:solidFill>
          <a:ln>
            <a:solidFill>
              <a:srgbClr val="000000"/>
            </a:solidFill>
            <a:miter lim="800000"/>
            <a:headEnd/>
            <a:tailEnd/>
          </a:ln>
        </p:spPr>
      </p:sp>
      <p:sp>
        <p:nvSpPr>
          <p:cNvPr id="258051" name="Rectangle 3"/>
          <p:cNvSpPr>
            <a:spLocks noGrp="1" noChangeArrowheads="1"/>
          </p:cNvSpPr>
          <p:nvPr>
            <p:ph type="body" idx="1"/>
          </p:nvPr>
        </p:nvSpPr>
        <p:spPr bwMode="auto">
          <a:xfrm>
            <a:off x="734260" y="4563110"/>
            <a:ext cx="5756873" cy="4612648"/>
          </a:xfrm>
          <a:prstGeom prst="rect">
            <a:avLst/>
          </a:prstGeom>
          <a:noFill/>
          <a:ln>
            <a:miter lim="800000"/>
            <a:headEnd/>
            <a:tailEnd/>
          </a:ln>
        </p:spPr>
        <p:txBody>
          <a:bodyPr lIns="98707" tIns="50190" rIns="98707" bIns="50190"/>
          <a:lstStyle/>
          <a:p>
            <a:pPr marL="178209" indent="-178209"/>
            <a:r>
              <a:rPr lang="en-US" u="sng" dirty="0"/>
              <a:t>Notes:</a:t>
            </a:r>
            <a:r>
              <a:rPr lang="en-US" dirty="0"/>
              <a:t>  </a:t>
            </a:r>
          </a:p>
          <a:p>
            <a:pPr marL="178209" indent="-178209">
              <a:buFont typeface="Arial" pitchFamily="34" charset="0"/>
              <a:buChar char="•"/>
            </a:pPr>
            <a:r>
              <a:rPr lang="en-US" dirty="0"/>
              <a:t>Regularization works well to determine the width of very broad distributions, and can show the presence of a few discrete species.  For regularization to see the species as distinct, however, the species must have </a:t>
            </a:r>
            <a:r>
              <a:rPr lang="en-US" i="1" dirty="0"/>
              <a:t>R</a:t>
            </a:r>
            <a:r>
              <a:rPr lang="en-US" i="1" baseline="-25000" dirty="0"/>
              <a:t>h</a:t>
            </a:r>
            <a:r>
              <a:rPr lang="en-US" dirty="0"/>
              <a:t> which differ from each other by more than a factor of </a:t>
            </a:r>
            <a:r>
              <a:rPr lang="en-US" dirty="0" smtClean="0"/>
              <a:t>approximately 5x in size.  </a:t>
            </a:r>
            <a:r>
              <a:rPr lang="en-US" dirty="0"/>
              <a:t>Any noise in the autocorrelation function will result in an artificial broadening of the peaks, and so even mono-disperse species will appear broadened, as in the data above.  Regularization is incapable of resolving dimers or trimers from monomers</a:t>
            </a:r>
            <a:r>
              <a:rPr lang="en-US" dirty="0" smtClean="0"/>
              <a:t>.</a:t>
            </a:r>
            <a:endParaRPr lang="en-US" dirty="0"/>
          </a:p>
          <a:p>
            <a:pPr marL="178209" indent="-178209">
              <a:buFont typeface="Arial" pitchFamily="34" charset="0"/>
              <a:buChar char="•"/>
            </a:pPr>
            <a:r>
              <a:rPr lang="en-US" dirty="0"/>
              <a:t>The results above are for the autocorrelation data shown in a previous slide.  The data are from Duke standard latex spheres in water.  </a:t>
            </a:r>
          </a:p>
          <a:p>
            <a:pPr marL="178209" indent="-178209"/>
            <a:endParaRPr lang="en-US" dirty="0"/>
          </a:p>
          <a:p>
            <a:pPr marL="178209" indent="-178209"/>
            <a:r>
              <a:rPr lang="en-US" u="sng" dirty="0"/>
              <a:t>Key Ideas: </a:t>
            </a:r>
            <a:endParaRPr lang="en-US" i="1" u="sng" dirty="0"/>
          </a:p>
          <a:p>
            <a:pPr marL="178209" indent="-178209">
              <a:buFontTx/>
              <a:buChar char="•"/>
            </a:pPr>
            <a:r>
              <a:rPr lang="en-US" dirty="0"/>
              <a:t> Regularization </a:t>
            </a:r>
            <a:r>
              <a:rPr lang="en-US" dirty="0" smtClean="0"/>
              <a:t>can resolve species that differ by more than 3-5 times in size. </a:t>
            </a:r>
            <a:endParaRPr lang="en-US" i="1" dirty="0"/>
          </a:p>
          <a:p>
            <a:pPr marL="178209" indent="-178209">
              <a:buFontTx/>
              <a:buChar char="•"/>
            </a:pPr>
            <a:r>
              <a:rPr lang="en-US" dirty="0"/>
              <a:t> Regularization cannot distinguish between monomers and dimers or trimers.</a:t>
            </a:r>
          </a:p>
        </p:txBody>
      </p:sp>
      <p:sp>
        <p:nvSpPr>
          <p:cNvPr id="4" name="Slide Number Placeholder 3"/>
          <p:cNvSpPr>
            <a:spLocks noGrp="1"/>
          </p:cNvSpPr>
          <p:nvPr>
            <p:ph type="sldNum" sz="quarter" idx="10"/>
          </p:nvPr>
        </p:nvSpPr>
        <p:spPr/>
        <p:txBody>
          <a:bodyPr/>
          <a:lstStyle/>
          <a:p>
            <a:fld id="{945D33A0-2E87-4DC7-A583-5C2CBC49FA0D}" type="slidenum">
              <a:rPr lang="en-US" smtClean="0"/>
              <a:pPr/>
              <a:t>16</a:t>
            </a:fld>
            <a:endParaRPr lang="en-US" dirty="0"/>
          </a:p>
        </p:txBody>
      </p:sp>
      <p:sp>
        <p:nvSpPr>
          <p:cNvPr id="5" name="Footer Placeholder 4"/>
          <p:cNvSpPr>
            <a:spLocks noGrp="1"/>
          </p:cNvSpPr>
          <p:nvPr>
            <p:ph type="ftr" sz="quarter" idx="11"/>
          </p:nvPr>
        </p:nvSpPr>
        <p:spPr/>
        <p:txBody>
          <a:bodyPr/>
          <a:lstStyle/>
          <a:p>
            <a:r>
              <a:rPr lang="en-US" dirty="0" smtClean="0"/>
              <a:t>© Wyatt Technology Corporation 2011 – All Rights Reserved</a:t>
            </a:r>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p:cNvSpPr>
          <p:nvPr>
            <p:ph type="sldImg"/>
          </p:nvPr>
        </p:nvSpPr>
        <p:spPr bwMode="auto">
          <a:noFill/>
          <a:ln>
            <a:solidFill>
              <a:srgbClr val="000000"/>
            </a:solidFill>
            <a:miter lim="800000"/>
            <a:headEnd/>
            <a:tailEnd/>
          </a:ln>
        </p:spPr>
      </p:sp>
      <p:sp>
        <p:nvSpPr>
          <p:cNvPr id="65538" name="Notes Placeholder 2"/>
          <p:cNvSpPr>
            <a:spLocks noGrp="1"/>
          </p:cNvSpPr>
          <p:nvPr>
            <p:ph type="body" idx="1"/>
          </p:nvPr>
        </p:nvSpPr>
        <p:spPr bwMode="auto">
          <a:noFill/>
        </p:spPr>
        <p:txBody>
          <a:bodyPr wrap="square" numCol="1" anchor="t" anchorCtr="0" compatLnSpc="1">
            <a:prstTxWarp prst="textNoShape">
              <a:avLst/>
            </a:prstTxWarp>
          </a:bodyPr>
          <a:lstStyle/>
          <a:p>
            <a:pPr marL="242692" indent="-242692"/>
            <a:r>
              <a:rPr lang="en-US" u="sng" dirty="0" smtClean="0">
                <a:latin typeface="Calibri" pitchFamily="34" charset="0"/>
                <a:sym typeface="Times New Roman" pitchFamily="18" charset="0"/>
              </a:rPr>
              <a:t>Notes:</a:t>
            </a:r>
          </a:p>
          <a:p>
            <a:pPr marL="181188" indent="-181188">
              <a:spcBef>
                <a:spcPct val="0"/>
              </a:spcBef>
              <a:buFont typeface="Arial" pitchFamily="34" charset="0"/>
              <a:buChar char="•"/>
            </a:pPr>
            <a:r>
              <a:rPr lang="en-US" dirty="0" smtClean="0"/>
              <a:t>This sample was measured with the DynaPro NanoStar. Continuous temperature ramping of 0.25C/min was used and the sample was held at 90C for 1 h.</a:t>
            </a:r>
            <a:r>
              <a:rPr lang="en-US" dirty="0" smtClean="0">
                <a:latin typeface="Calibri" pitchFamily="34" charset="0"/>
                <a:sym typeface="Times New Roman" pitchFamily="18" charset="0"/>
              </a:rPr>
              <a:t> Radius does not increase when the sample is held at 90°C. </a:t>
            </a:r>
            <a:endParaRPr lang="en-US" dirty="0" smtClean="0"/>
          </a:p>
          <a:p>
            <a:pPr marL="181188" indent="-181188">
              <a:spcBef>
                <a:spcPct val="0"/>
              </a:spcBef>
              <a:buFont typeface="Arial" pitchFamily="34" charset="0"/>
              <a:buChar char="•"/>
            </a:pPr>
            <a:r>
              <a:rPr lang="en-US" dirty="0" smtClean="0"/>
              <a:t>A very smooth transition between an initial and final state of the molecule is observed. For this type of transition, we can analyze the sigmoidal shape of the transition, transition temperature is the midpoint. </a:t>
            </a:r>
            <a:r>
              <a:rPr lang="en-US" dirty="0" smtClean="0">
                <a:latin typeface="Calibri" pitchFamily="34" charset="0"/>
                <a:sym typeface="Times New Roman" pitchFamily="18" charset="0"/>
              </a:rPr>
              <a:t>Size change is largely reversible upon cooling. </a:t>
            </a:r>
          </a:p>
          <a:p>
            <a:pPr marL="181188" indent="-181188">
              <a:spcBef>
                <a:spcPct val="0"/>
              </a:spcBef>
              <a:buFont typeface="Arial" pitchFamily="34" charset="0"/>
              <a:buChar char="•"/>
            </a:pPr>
            <a:r>
              <a:rPr lang="en-US" dirty="0" smtClean="0">
                <a:latin typeface="Calibri" pitchFamily="34" charset="0"/>
                <a:sym typeface="Times New Roman" pitchFamily="18" charset="0"/>
              </a:rPr>
              <a:t>If the sample aggregates (no defined end point in size), the onset of the temperature transition  (protein melting) can be analyzed.</a:t>
            </a:r>
          </a:p>
          <a:p>
            <a:pPr marL="181188" indent="-181188">
              <a:buFont typeface="Arial" charset="0"/>
              <a:buChar char="•"/>
            </a:pPr>
            <a:r>
              <a:rPr lang="en-US" dirty="0" smtClean="0">
                <a:latin typeface="Calibri" pitchFamily="34" charset="0"/>
                <a:sym typeface="Times New Roman" pitchFamily="18" charset="0"/>
              </a:rPr>
              <a:t>The molar mass was measured with the dedicated SLS detector of the NanoStar and remains constant with temperature, indicating unfolding of Lysozyme. Measured molar mass ranges between 14.1 and 14.6 kDa, in excellent agreement with the theoretical molar mass of 14.3 kDa.</a:t>
            </a:r>
          </a:p>
          <a:p>
            <a:pPr marL="242692" indent="-242692">
              <a:buFont typeface="Arial" charset="0"/>
              <a:buChar char="•"/>
            </a:pPr>
            <a:endParaRPr lang="en-US" dirty="0" smtClean="0">
              <a:latin typeface="Calibri" pitchFamily="34" charset="0"/>
              <a:sym typeface="Times New Roman" pitchFamily="18" charset="0"/>
            </a:endParaRPr>
          </a:p>
          <a:p>
            <a:pPr marL="242692" indent="-242692"/>
            <a:endParaRPr lang="en-US" dirty="0" smtClean="0">
              <a:latin typeface="Calibri" pitchFamily="34" charset="0"/>
              <a:sym typeface="Times New Roman" pitchFamily="18" charset="0"/>
            </a:endParaRPr>
          </a:p>
          <a:p>
            <a:pPr marL="242692" indent="-242692"/>
            <a:endParaRPr lang="en-US" u="sng" dirty="0" smtClean="0">
              <a:latin typeface="Calibri" pitchFamily="34" charset="0"/>
              <a:sym typeface="Times New Roman" pitchFamily="18" charset="0"/>
            </a:endParaRPr>
          </a:p>
          <a:p>
            <a:pPr marL="242692" indent="-242692"/>
            <a:endParaRPr lang="en-US" u="sng" dirty="0" smtClean="0">
              <a:latin typeface="Calibri" pitchFamily="34" charset="0"/>
              <a:sym typeface="Times New Roman" pitchFamily="18" charset="0"/>
            </a:endParaRPr>
          </a:p>
          <a:p>
            <a:pPr marL="242692" indent="-242692"/>
            <a:r>
              <a:rPr lang="en-US" u="sng" dirty="0" smtClean="0">
                <a:latin typeface="Calibri" pitchFamily="34" charset="0"/>
                <a:sym typeface="Times New Roman" pitchFamily="18" charset="0"/>
              </a:rPr>
              <a:t>Key Ideas:</a:t>
            </a:r>
          </a:p>
          <a:p>
            <a:pPr marL="242692" indent="-242692">
              <a:buFont typeface="Arial" charset="0"/>
              <a:buChar char="•"/>
            </a:pPr>
            <a:r>
              <a:rPr lang="en-US" dirty="0" smtClean="0">
                <a:latin typeface="Calibri" pitchFamily="34" charset="0"/>
                <a:sym typeface="Times New Roman" pitchFamily="18" charset="0"/>
              </a:rPr>
              <a:t>We can use the DLS to determine a change in size (either aggregation or conformation change, unfolding, dimerization, etc.</a:t>
            </a:r>
          </a:p>
          <a:p>
            <a:pPr marL="242692" indent="-242692">
              <a:buFont typeface="Arial" charset="0"/>
              <a:buChar char="•"/>
            </a:pPr>
            <a:r>
              <a:rPr lang="en-US" dirty="0" smtClean="0">
                <a:latin typeface="Calibri" pitchFamily="34" charset="0"/>
                <a:sym typeface="Times New Roman" pitchFamily="18" charset="0"/>
              </a:rPr>
              <a:t>We need to use static LS to differentiate between species of different molar mass, e.g. aggregation  or  a change in conformation (here: unfolding).</a:t>
            </a:r>
          </a:p>
          <a:p>
            <a:pPr eaLnBrk="1" hangingPunct="1">
              <a:spcBef>
                <a:spcPct val="0"/>
              </a:spcBef>
            </a:pPr>
            <a:endParaRPr 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426" name="Rectangle 2"/>
          <p:cNvSpPr>
            <a:spLocks noGrp="1" noRot="1" noChangeAspect="1" noChangeArrowheads="1" noTextEdit="1"/>
          </p:cNvSpPr>
          <p:nvPr>
            <p:ph type="sldImg"/>
          </p:nvPr>
        </p:nvSpPr>
        <p:spPr>
          <a:ln/>
        </p:spPr>
      </p:sp>
      <p:sp>
        <p:nvSpPr>
          <p:cNvPr id="359427" name="Rectangle 3"/>
          <p:cNvSpPr>
            <a:spLocks noGrp="1" noChangeArrowheads="1"/>
          </p:cNvSpPr>
          <p:nvPr>
            <p:ph type="body" idx="1"/>
          </p:nvPr>
        </p:nvSpPr>
        <p:spPr>
          <a:xfrm>
            <a:off x="731190" y="4561471"/>
            <a:ext cx="5852821" cy="4724936"/>
          </a:xfrm>
        </p:spPr>
        <p:txBody>
          <a:bodyPr>
            <a:normAutofit fontScale="92500" lnSpcReduction="10000"/>
          </a:bodyPr>
          <a:lstStyle/>
          <a:p>
            <a:pPr marL="0" lvl="2" defTabSz="1009848"/>
            <a:r>
              <a:rPr lang="en-US" sz="1200" u="sng" dirty="0"/>
              <a:t>Notes</a:t>
            </a:r>
            <a:r>
              <a:rPr lang="en-US" sz="1200" u="sng" dirty="0" smtClean="0"/>
              <a:t>:</a:t>
            </a:r>
          </a:p>
          <a:p>
            <a:pPr marL="177623" lvl="2" indent="-177623" defTabSz="1009848"/>
            <a:r>
              <a:rPr lang="en-US" sz="1200" dirty="0" smtClean="0"/>
              <a:t>Data shown above were acquired on a DynaPro Plate Reader.</a:t>
            </a:r>
          </a:p>
          <a:p>
            <a:pPr marL="177623" lvl="2" indent="-177623" defTabSz="1009848">
              <a:buFont typeface="Arial" pitchFamily="34" charset="0"/>
              <a:buChar char="•"/>
            </a:pPr>
            <a:r>
              <a:rPr lang="en-US" sz="1200" dirty="0" smtClean="0"/>
              <a:t>Some Literature References:</a:t>
            </a:r>
          </a:p>
          <a:p>
            <a:pPr marL="414452" lvl="3" indent="-177623" defTabSz="1009848">
              <a:spcBef>
                <a:spcPts val="200"/>
              </a:spcBef>
              <a:buFont typeface="Arial" pitchFamily="34" charset="0"/>
              <a:buChar char="•"/>
            </a:pPr>
            <a:r>
              <a:rPr lang="en-US" sz="1100" dirty="0" smtClean="0"/>
              <a:t>G.E. Borgstahl, “How to use dynamic light scattering to improve the likelihood of growing macromolecular crystals”, Methods Mol. Biol. 363, 109-29 (2007)</a:t>
            </a:r>
          </a:p>
          <a:p>
            <a:pPr marL="414452" lvl="3" indent="-177623" defTabSz="1009848">
              <a:spcBef>
                <a:spcPts val="200"/>
              </a:spcBef>
              <a:buFont typeface="Arial" pitchFamily="34" charset="0"/>
              <a:buChar char="•"/>
            </a:pPr>
            <a:r>
              <a:rPr lang="en-US" sz="1100" dirty="0" smtClean="0"/>
              <a:t>A. D'Arcy, "Crystallizing proteins - a rational approach?", Acta Crystallographica D50, 469-471 (1994).    </a:t>
            </a:r>
          </a:p>
          <a:p>
            <a:pPr marL="414452" lvl="3" indent="-177623" defTabSz="1009848">
              <a:spcBef>
                <a:spcPts val="200"/>
              </a:spcBef>
              <a:buFont typeface="Arial" pitchFamily="34" charset="0"/>
              <a:buChar char="•"/>
            </a:pPr>
            <a:r>
              <a:rPr lang="en-US" sz="1100" dirty="0" smtClean="0"/>
              <a:t>H.-J. Schonfeld, B. Poschl, F. Mueller, "Quasi-elastic light scattering and analytical ultracentrifugation are indispensable tools for the purification and characterization of recombinant proteins", </a:t>
            </a:r>
            <a:r>
              <a:rPr lang="en-US" sz="1100" i="1" dirty="0" smtClean="0"/>
              <a:t>Biochemical Society Transactions</a:t>
            </a:r>
            <a:r>
              <a:rPr lang="en-US" sz="1100" dirty="0" smtClean="0"/>
              <a:t> </a:t>
            </a:r>
            <a:r>
              <a:rPr lang="en-US" sz="1100" b="1" dirty="0" smtClean="0"/>
              <a:t>26(4)</a:t>
            </a:r>
            <a:r>
              <a:rPr lang="en-US" sz="1100" dirty="0" smtClean="0"/>
              <a:t>, 753-758 (1998). </a:t>
            </a:r>
          </a:p>
          <a:p>
            <a:pPr marL="414452" lvl="3" indent="-177623" defTabSz="1009848">
              <a:spcBef>
                <a:spcPts val="200"/>
              </a:spcBef>
              <a:buFont typeface="Arial" pitchFamily="34" charset="0"/>
              <a:buChar char="•"/>
            </a:pPr>
            <a:r>
              <a:rPr lang="en-US" sz="1100" dirty="0" smtClean="0"/>
              <a:t>J. E. Habel, J. F. Ohren, G. E. O. Borgstahl, "Dynamic light-scattering analysis of full-length human RPA14/32 dimer: purification, crystallization and self-association", Acta Crystallographica D57, 254-259 (2001).    </a:t>
            </a:r>
            <a:br>
              <a:rPr lang="en-US" sz="1100" dirty="0" smtClean="0"/>
            </a:br>
            <a:r>
              <a:rPr lang="en-US" sz="1100" dirty="0" smtClean="0"/>
              <a:t>A. Matte, M. Cygler, "Using dynamic light scattering to improve protein solution behavior for crystallization", American Biotechnology Laboratory 25(7), 14-17 (2007).    </a:t>
            </a:r>
          </a:p>
          <a:p>
            <a:pPr marL="414452" lvl="3" indent="-177623" defTabSz="1009848">
              <a:spcBef>
                <a:spcPts val="200"/>
              </a:spcBef>
              <a:buFont typeface="Arial" pitchFamily="34" charset="0"/>
              <a:buChar char="•"/>
            </a:pPr>
            <a:r>
              <a:rPr lang="en-US" sz="1100" dirty="0" smtClean="0"/>
              <a:t>J. Jancarik, R. Pufan, C. Hong, S.-H. Kim, R. Kim, "Optimum solubility (OS) screening: an efficient method to optimize buffer conditions for homogeneity and crystallization of proteins", Acta Crystallographica D60, 1670-1673 (2004).    </a:t>
            </a:r>
          </a:p>
          <a:p>
            <a:pPr marL="414452" lvl="3" indent="-177623" defTabSz="1009848">
              <a:spcBef>
                <a:spcPts val="200"/>
              </a:spcBef>
              <a:buFont typeface="Arial" pitchFamily="34" charset="0"/>
              <a:buChar char="•"/>
            </a:pPr>
            <a:r>
              <a:rPr lang="en-US" sz="1100" dirty="0" smtClean="0"/>
              <a:t>G. A. Malawski, R. C. Hillig, F. Monteclaro, U. Eberspaecher, A. A. P. Schmitz, K. Crusius, M. Huber, U. Egner, P. Donner, B. Mueller-Tiemann, "Identifying protein construct variants with increased crystallization propensity - a case study", Protein Science 15(12), 2718-2728 (2006).    </a:t>
            </a:r>
          </a:p>
          <a:p>
            <a:pPr marL="414452" lvl="3" indent="-177623" defTabSz="1009848">
              <a:spcBef>
                <a:spcPts val="200"/>
              </a:spcBef>
              <a:buFont typeface="Arial" pitchFamily="34" charset="0"/>
              <a:buChar char="•"/>
            </a:pPr>
            <a:r>
              <a:rPr lang="en-US" sz="1100" dirty="0" smtClean="0"/>
              <a:t>M. Zulauf, A. D’Arcy:  </a:t>
            </a:r>
            <a:r>
              <a:rPr lang="en-US" sz="1100" i="1" dirty="0" smtClean="0"/>
              <a:t>Light Scattering of Proteins as a Criterion for Cyrstallization</a:t>
            </a:r>
            <a:r>
              <a:rPr lang="en-US" sz="1100" dirty="0" smtClean="0"/>
              <a:t>, Journal of Crystal Growth 122 (1992) 102-106.</a:t>
            </a:r>
          </a:p>
          <a:p>
            <a:pPr marL="414452" lvl="3" indent="-177623" defTabSz="1009848">
              <a:spcBef>
                <a:spcPts val="200"/>
              </a:spcBef>
              <a:buFont typeface="Arial" pitchFamily="34" charset="0"/>
              <a:buChar char="•"/>
            </a:pPr>
            <a:r>
              <a:rPr lang="en-US" sz="1100" dirty="0" smtClean="0"/>
              <a:t>A.R. Ferre-D’Amare, S.K. Burley:  </a:t>
            </a:r>
            <a:r>
              <a:rPr lang="en-US" sz="1100" i="1" dirty="0" smtClean="0"/>
              <a:t>Use of Dynamic Light Scattering to assess Crystallizability of Macromolecules and Macromolecular assemblies</a:t>
            </a:r>
            <a:r>
              <a:rPr lang="en-US" sz="1100" dirty="0" smtClean="0"/>
              <a:t>, Structure 2 (1994) 357-359.</a:t>
            </a:r>
          </a:p>
          <a:p>
            <a:pPr marL="414452" lvl="3" indent="-177623" defTabSz="1009848">
              <a:spcBef>
                <a:spcPts val="200"/>
              </a:spcBef>
              <a:buFont typeface="Arial" pitchFamily="34" charset="0"/>
              <a:buChar char="•"/>
            </a:pPr>
            <a:r>
              <a:rPr lang="en-US" sz="1100" dirty="0" smtClean="0"/>
              <a:t>A. Geerlof et al.: </a:t>
            </a:r>
            <a:r>
              <a:rPr lang="en-US" sz="1100" i="1" dirty="0" smtClean="0"/>
              <a:t>The Impact of Protein Characterization in Structural Proteomics</a:t>
            </a:r>
            <a:r>
              <a:rPr lang="en-US" sz="1100" dirty="0" smtClean="0"/>
              <a:t>; Acta Cryst. D62 (2006) 1125-1136.</a:t>
            </a:r>
          </a:p>
          <a:p>
            <a:pPr marL="414452" lvl="3" indent="-177623" defTabSz="1009848">
              <a:spcBef>
                <a:spcPts val="200"/>
              </a:spcBef>
              <a:buFont typeface="Arial" pitchFamily="34" charset="0"/>
              <a:buChar char="•"/>
            </a:pPr>
            <a:r>
              <a:rPr lang="en-US" sz="1100" dirty="0" smtClean="0"/>
              <a:t>Utilization of MALS: </a:t>
            </a:r>
            <a:br>
              <a:rPr lang="en-US" sz="1100" dirty="0" smtClean="0"/>
            </a:br>
            <a:r>
              <a:rPr lang="en-US" sz="1100" dirty="0" smtClean="0"/>
              <a:t>A. George, W. W. Wilson, "Predicting protein crystallization from a dilute solution property", Acta Crystallographica D50, 361-365 (1994).    </a:t>
            </a:r>
          </a:p>
        </p:txBody>
      </p:sp>
      <p:sp>
        <p:nvSpPr>
          <p:cNvPr id="4" name="Slide Number Placeholder 3"/>
          <p:cNvSpPr>
            <a:spLocks noGrp="1"/>
          </p:cNvSpPr>
          <p:nvPr>
            <p:ph type="sldNum" sz="quarter" idx="10"/>
          </p:nvPr>
        </p:nvSpPr>
        <p:spPr/>
        <p:txBody>
          <a:bodyPr/>
          <a:lstStyle/>
          <a:p>
            <a:fld id="{945D33A0-2E87-4DC7-A583-5C2CBC49FA0D}" type="slidenum">
              <a:rPr lang="en-US" smtClean="0"/>
              <a:pPr/>
              <a:t>18</a:t>
            </a:fld>
            <a:endParaRPr lang="en-US" dirty="0"/>
          </a:p>
        </p:txBody>
      </p:sp>
      <p:sp>
        <p:nvSpPr>
          <p:cNvPr id="5" name="Footer Placeholder 4"/>
          <p:cNvSpPr>
            <a:spLocks noGrp="1"/>
          </p:cNvSpPr>
          <p:nvPr>
            <p:ph type="ftr" sz="quarter" idx="11"/>
          </p:nvPr>
        </p:nvSpPr>
        <p:spPr/>
        <p:txBody>
          <a:bodyPr/>
          <a:lstStyle/>
          <a:p>
            <a:r>
              <a:rPr lang="en-US" dirty="0" smtClean="0"/>
              <a:t>© Wyatt Technology Corporation 2011 – All Rights Reserved</a:t>
            </a:r>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42" name="Rectangle 2"/>
          <p:cNvSpPr>
            <a:spLocks noGrp="1" noRot="1" noChangeAspect="1" noChangeArrowheads="1" noTextEdit="1"/>
          </p:cNvSpPr>
          <p:nvPr>
            <p:ph type="sldImg"/>
          </p:nvPr>
        </p:nvSpPr>
        <p:spPr>
          <a:ln/>
        </p:spPr>
      </p:sp>
      <p:sp>
        <p:nvSpPr>
          <p:cNvPr id="398338" name="Rectangle 2"/>
          <p:cNvSpPr>
            <a:spLocks noGrp="1" noChangeArrowheads="1"/>
          </p:cNvSpPr>
          <p:nvPr>
            <p:ph type="body" idx="1"/>
          </p:nvPr>
        </p:nvSpPr>
        <p:spPr>
          <a:xfrm>
            <a:off x="736385" y="4563110"/>
            <a:ext cx="5717170" cy="4612648"/>
          </a:xfrm>
          <a:noFill/>
          <a:ln/>
        </p:spPr>
        <p:txBody>
          <a:bodyPr lIns="98707" tIns="50190" rIns="98707" bIns="50190"/>
          <a:lstStyle/>
          <a:p>
            <a:pPr marL="178209" indent="-178209"/>
            <a:r>
              <a:rPr lang="en-US" u="sng" dirty="0"/>
              <a:t>Notes:</a:t>
            </a:r>
          </a:p>
          <a:p>
            <a:r>
              <a:rPr lang="en-US" dirty="0"/>
              <a:t>A good overview on particle sizing and size distributions by DLS can be found in the following references:</a:t>
            </a:r>
          </a:p>
          <a:p>
            <a:pPr marL="178209" indent="-178209">
              <a:buFontTx/>
              <a:buChar char="•"/>
            </a:pPr>
            <a:r>
              <a:rPr lang="en-US" dirty="0"/>
              <a:t>N. De Jaeger et al., </a:t>
            </a:r>
            <a:r>
              <a:rPr lang="en-US" i="1" dirty="0"/>
              <a:t>Particle Sizing by Photon Correlation spectroscopy, Part I: Monodisperse Latices: Influence of Scattering Angle and Concentration of Dispersed Material</a:t>
            </a:r>
            <a:r>
              <a:rPr lang="en-US" dirty="0"/>
              <a:t>, Part. Part. Syst. Charact. </a:t>
            </a:r>
            <a:r>
              <a:rPr lang="en-US" i="1" dirty="0"/>
              <a:t>8</a:t>
            </a:r>
            <a:r>
              <a:rPr lang="en-US" dirty="0"/>
              <a:t> (1991) </a:t>
            </a:r>
            <a:r>
              <a:rPr lang="en-US" dirty="0" smtClean="0"/>
              <a:t>179-186.</a:t>
            </a:r>
            <a:endParaRPr lang="en-US" dirty="0"/>
          </a:p>
          <a:p>
            <a:pPr marL="178209" indent="-178209">
              <a:buFontTx/>
              <a:buChar char="•"/>
            </a:pPr>
            <a:r>
              <a:rPr lang="en-US" dirty="0"/>
              <a:t>R. Finsy, N. De Jaeger, </a:t>
            </a:r>
            <a:r>
              <a:rPr lang="en-US" i="1" dirty="0"/>
              <a:t>Particle Sizing by Photon Correlation spectroscopy, Part II: Average Values</a:t>
            </a:r>
            <a:r>
              <a:rPr lang="en-US" dirty="0"/>
              <a:t>, Part. Part. Syst. Charact. </a:t>
            </a:r>
            <a:r>
              <a:rPr lang="en-US" i="1" dirty="0"/>
              <a:t>8</a:t>
            </a:r>
            <a:r>
              <a:rPr lang="en-US" dirty="0"/>
              <a:t> (1991) </a:t>
            </a:r>
            <a:r>
              <a:rPr lang="en-US" dirty="0" smtClean="0"/>
              <a:t>187-193.</a:t>
            </a:r>
            <a:endParaRPr lang="en-US" dirty="0"/>
          </a:p>
          <a:p>
            <a:pPr marL="178209" indent="-178209">
              <a:buFontTx/>
              <a:buChar char="•"/>
            </a:pPr>
            <a:r>
              <a:rPr lang="en-US" dirty="0"/>
              <a:t>R. Finsy et al., </a:t>
            </a:r>
            <a:r>
              <a:rPr lang="en-US" i="1" dirty="0"/>
              <a:t>Particle Sizing by Photon Correlation spectroscopy, Part III: Mono and Bimodal Distributions and Data Analysis</a:t>
            </a:r>
            <a:r>
              <a:rPr lang="en-US" dirty="0"/>
              <a:t>, Part. Part. Syst. Charact. </a:t>
            </a:r>
            <a:r>
              <a:rPr lang="en-US" i="1" dirty="0"/>
              <a:t>9</a:t>
            </a:r>
            <a:r>
              <a:rPr lang="en-US" dirty="0"/>
              <a:t> (1992) </a:t>
            </a:r>
            <a:r>
              <a:rPr lang="en-US" dirty="0" smtClean="0"/>
              <a:t>125-137.</a:t>
            </a:r>
          </a:p>
          <a:p>
            <a:pPr marL="178209" indent="-178209">
              <a:buFontTx/>
              <a:buChar char="•"/>
            </a:pPr>
            <a:endParaRPr lang="en-US" dirty="0" smtClean="0"/>
          </a:p>
          <a:p>
            <a:pPr marL="178209" indent="-178209">
              <a:spcAft>
                <a:spcPts val="628"/>
              </a:spcAft>
            </a:pPr>
            <a:r>
              <a:rPr lang="en-US" b="1" dirty="0" smtClean="0"/>
              <a:t>Application Examples for batch DLS:</a:t>
            </a:r>
          </a:p>
          <a:p>
            <a:pPr marL="357389" indent="-177864">
              <a:spcBef>
                <a:spcPts val="0"/>
              </a:spcBef>
              <a:spcAft>
                <a:spcPts val="209"/>
              </a:spcAft>
              <a:buFont typeface="Arial" pitchFamily="34" charset="0"/>
              <a:buChar char="•"/>
            </a:pPr>
            <a:r>
              <a:rPr lang="en-US" dirty="0" smtClean="0"/>
              <a:t>Protein aggregation studies</a:t>
            </a:r>
          </a:p>
          <a:p>
            <a:pPr marL="357389" indent="-177864">
              <a:spcBef>
                <a:spcPts val="0"/>
              </a:spcBef>
              <a:spcAft>
                <a:spcPts val="209"/>
              </a:spcAft>
              <a:buFont typeface="Arial" pitchFamily="34" charset="0"/>
              <a:buChar char="•"/>
            </a:pPr>
            <a:r>
              <a:rPr lang="en-US" dirty="0" smtClean="0"/>
              <a:t>Thermal stability screening – protein melting</a:t>
            </a:r>
          </a:p>
          <a:p>
            <a:pPr marL="357389" indent="-177864">
              <a:spcBef>
                <a:spcPts val="0"/>
              </a:spcBef>
              <a:spcAft>
                <a:spcPts val="209"/>
              </a:spcAft>
              <a:buFont typeface="Arial" pitchFamily="34" charset="0"/>
              <a:buChar char="•"/>
            </a:pPr>
            <a:r>
              <a:rPr lang="en-US" dirty="0" smtClean="0"/>
              <a:t>Folding/unfolding of proteins and biomolecules</a:t>
            </a:r>
          </a:p>
          <a:p>
            <a:pPr marL="357389" indent="-177864">
              <a:spcBef>
                <a:spcPts val="0"/>
              </a:spcBef>
              <a:spcAft>
                <a:spcPts val="209"/>
              </a:spcAft>
              <a:buFont typeface="Arial" pitchFamily="34" charset="0"/>
              <a:buChar char="•"/>
            </a:pPr>
            <a:r>
              <a:rPr lang="en-US" dirty="0" smtClean="0"/>
              <a:t>Monitoring association equilibrium</a:t>
            </a:r>
          </a:p>
          <a:p>
            <a:pPr marL="357389" indent="-177864">
              <a:spcBef>
                <a:spcPts val="0"/>
              </a:spcBef>
              <a:spcAft>
                <a:spcPts val="209"/>
              </a:spcAft>
              <a:buFont typeface="Arial" pitchFamily="34" charset="0"/>
              <a:buChar char="•"/>
            </a:pPr>
            <a:r>
              <a:rPr lang="en-US" dirty="0" smtClean="0"/>
              <a:t>Measuring size and stability of liposomes</a:t>
            </a:r>
          </a:p>
          <a:p>
            <a:pPr marL="357389" indent="-177864">
              <a:spcBef>
                <a:spcPts val="0"/>
              </a:spcBef>
              <a:spcAft>
                <a:spcPts val="209"/>
              </a:spcAft>
              <a:buFont typeface="Arial" pitchFamily="34" charset="0"/>
              <a:buChar char="•"/>
            </a:pPr>
            <a:r>
              <a:rPr lang="en-US" dirty="0" smtClean="0"/>
              <a:t>Screening of different formulations</a:t>
            </a:r>
          </a:p>
          <a:p>
            <a:pPr marL="357389" indent="-177864">
              <a:spcBef>
                <a:spcPts val="0"/>
              </a:spcBef>
              <a:spcAft>
                <a:spcPts val="209"/>
              </a:spcAft>
              <a:buFont typeface="Arial" pitchFamily="34" charset="0"/>
              <a:buChar char="•"/>
            </a:pPr>
            <a:r>
              <a:rPr lang="en-US" dirty="0" smtClean="0"/>
              <a:t>Optimizing protein crystallization conditions</a:t>
            </a:r>
          </a:p>
          <a:p>
            <a:pPr marL="357389" indent="-177864">
              <a:spcBef>
                <a:spcPts val="0"/>
              </a:spcBef>
              <a:spcAft>
                <a:spcPts val="209"/>
              </a:spcAft>
              <a:buFont typeface="Arial" pitchFamily="34" charset="0"/>
              <a:buChar char="•"/>
            </a:pPr>
            <a:r>
              <a:rPr lang="en-US" dirty="0" smtClean="0"/>
              <a:t>Detecting and analyzing compound aggregates</a:t>
            </a:r>
          </a:p>
          <a:p>
            <a:pPr marL="357389" indent="-177864">
              <a:spcBef>
                <a:spcPts val="0"/>
              </a:spcBef>
              <a:spcAft>
                <a:spcPts val="209"/>
              </a:spcAft>
              <a:buFont typeface="Arial" pitchFamily="34" charset="0"/>
              <a:buChar char="•"/>
            </a:pPr>
            <a:r>
              <a:rPr lang="en-US" dirty="0" smtClean="0"/>
              <a:t>Characterizing nanoparticles</a:t>
            </a:r>
          </a:p>
          <a:p>
            <a:pPr marL="357389" indent="-177864">
              <a:spcBef>
                <a:spcPts val="0"/>
              </a:spcBef>
              <a:spcAft>
                <a:spcPts val="209"/>
              </a:spcAft>
              <a:buFont typeface="Arial" pitchFamily="34" charset="0"/>
              <a:buChar char="•"/>
            </a:pPr>
            <a:r>
              <a:rPr lang="en-US" dirty="0" smtClean="0"/>
              <a:t>See the DynaPro Application notes and Bibliography at </a:t>
            </a:r>
            <a:r>
              <a:rPr lang="en-US" dirty="0" smtClean="0">
                <a:hlinkClick r:id="rId3"/>
              </a:rPr>
              <a:t>www.wyatt.com</a:t>
            </a:r>
            <a:r>
              <a:rPr lang="en-US" dirty="0" smtClean="0"/>
              <a:t> for more!</a:t>
            </a:r>
          </a:p>
          <a:p>
            <a:pPr marL="178209" indent="-178209"/>
            <a:endParaRPr lang="en-US" dirty="0" smtClean="0"/>
          </a:p>
          <a:p>
            <a:pPr marL="178209" indent="-178209"/>
            <a:endParaRPr lang="en-US" dirty="0"/>
          </a:p>
          <a:p>
            <a:pPr marL="178209" indent="-178209"/>
            <a:endParaRPr lang="en-US" dirty="0"/>
          </a:p>
        </p:txBody>
      </p:sp>
      <p:sp>
        <p:nvSpPr>
          <p:cNvPr id="4" name="Slide Number Placeholder 3"/>
          <p:cNvSpPr>
            <a:spLocks noGrp="1"/>
          </p:cNvSpPr>
          <p:nvPr>
            <p:ph type="sldNum" sz="quarter" idx="10"/>
          </p:nvPr>
        </p:nvSpPr>
        <p:spPr/>
        <p:txBody>
          <a:bodyPr/>
          <a:lstStyle/>
          <a:p>
            <a:fld id="{945D33A0-2E87-4DC7-A583-5C2CBC49FA0D}" type="slidenum">
              <a:rPr lang="en-US" smtClean="0"/>
              <a:pPr/>
              <a:t>19</a:t>
            </a:fld>
            <a:endParaRPr lang="en-US" dirty="0"/>
          </a:p>
        </p:txBody>
      </p:sp>
      <p:sp>
        <p:nvSpPr>
          <p:cNvPr id="5" name="Footer Placeholder 4"/>
          <p:cNvSpPr>
            <a:spLocks noGrp="1"/>
          </p:cNvSpPr>
          <p:nvPr>
            <p:ph type="ftr" sz="quarter" idx="11"/>
          </p:nvPr>
        </p:nvSpPr>
        <p:spPr/>
        <p:txBody>
          <a:bodyPr/>
          <a:lstStyle/>
          <a:p>
            <a:r>
              <a:rPr lang="en-US" dirty="0" smtClean="0"/>
              <a:t>© Wyatt Technology Corporation 2011 – All Rights Reserved</a:t>
            </a:r>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906" name="Rectangle 2"/>
          <p:cNvSpPr>
            <a:spLocks noGrp="1" noRot="1" noChangeAspect="1" noChangeArrowheads="1" noTextEdit="1"/>
          </p:cNvSpPr>
          <p:nvPr>
            <p:ph type="sldImg"/>
          </p:nvPr>
        </p:nvSpPr>
        <p:spPr>
          <a:xfrm>
            <a:off x="1268413" y="731838"/>
            <a:ext cx="4778375" cy="3582987"/>
          </a:xfrm>
          <a:ln/>
        </p:spPr>
      </p:sp>
      <p:sp>
        <p:nvSpPr>
          <p:cNvPr id="379907" name="Rectangle 3"/>
          <p:cNvSpPr>
            <a:spLocks noGrp="1" noChangeArrowheads="1"/>
          </p:cNvSpPr>
          <p:nvPr>
            <p:ph type="body" idx="1"/>
          </p:nvPr>
        </p:nvSpPr>
        <p:spPr>
          <a:xfrm>
            <a:off x="733425" y="4575175"/>
            <a:ext cx="5756873" cy="4318487"/>
          </a:xfrm>
        </p:spPr>
        <p:txBody>
          <a:bodyPr>
            <a:normAutofit/>
          </a:bodyPr>
          <a:lstStyle/>
          <a:p>
            <a:r>
              <a:rPr lang="en-US" u="sng" dirty="0" smtClean="0"/>
              <a:t>Notes:</a:t>
            </a:r>
            <a:r>
              <a:rPr lang="en-US" dirty="0" smtClean="0"/>
              <a:t>  </a:t>
            </a:r>
          </a:p>
          <a:p>
            <a:pPr marL="172689" indent="-172689">
              <a:buFont typeface="Arial" pitchFamily="34" charset="0"/>
              <a:buChar char="•"/>
            </a:pPr>
            <a:r>
              <a:rPr lang="en-US" dirty="0" smtClean="0"/>
              <a:t>The first three quantities, </a:t>
            </a:r>
            <a:r>
              <a:rPr lang="en-US" i="1" dirty="0" smtClean="0"/>
              <a:t>M</a:t>
            </a:r>
            <a:r>
              <a:rPr lang="en-US" dirty="0" smtClean="0"/>
              <a:t>, </a:t>
            </a:r>
            <a:r>
              <a:rPr lang="en-US" i="1" dirty="0" smtClean="0"/>
              <a:t>r</a:t>
            </a:r>
            <a:r>
              <a:rPr lang="en-US" i="1" baseline="-25000" dirty="0" smtClean="0"/>
              <a:t>g</a:t>
            </a:r>
            <a:r>
              <a:rPr lang="en-US" dirty="0" smtClean="0"/>
              <a:t>, and </a:t>
            </a:r>
            <a:r>
              <a:rPr lang="en-US" i="1" dirty="0" smtClean="0"/>
              <a:t>A</a:t>
            </a:r>
            <a:r>
              <a:rPr lang="en-US" i="1" baseline="-25000" dirty="0" smtClean="0"/>
              <a:t>2</a:t>
            </a:r>
            <a:r>
              <a:rPr lang="en-US" dirty="0" smtClean="0"/>
              <a:t>, are measured via a technique called either classical, static, or Rayleigh scattering.  In this technique, the time scale of the measurement is long compared to rapid fluctuations in scattered intensity due to molecular motion.  These fluctuations are hence averaged out. </a:t>
            </a:r>
          </a:p>
          <a:p>
            <a:pPr marL="172689" indent="-172689">
              <a:buFont typeface="Arial" pitchFamily="34" charset="0"/>
              <a:buChar char="•"/>
            </a:pPr>
            <a:r>
              <a:rPr lang="en-US" dirty="0" smtClean="0"/>
              <a:t>It is also possible to measure the fast (microsecond) fluctuations of the scattered intensity in a technique known as dynamic light scattering (DLS), photon correlation spectroscopy (PCS), or Quasi-Elastic Light Scattering (QELS).  This type of measurement determines the translational diffusion coefficient for the solute, which is often converted to an effective hydrodynamic radius (</a:t>
            </a:r>
            <a:r>
              <a:rPr lang="en-US" i="1" dirty="0" smtClean="0"/>
              <a:t>R</a:t>
            </a:r>
            <a:r>
              <a:rPr lang="en-US" i="1" baseline="-25000" dirty="0" smtClean="0"/>
              <a:t>h</a:t>
            </a:r>
            <a:r>
              <a:rPr lang="en-US" dirty="0" smtClean="0"/>
              <a:t>) based on the assumption that the solute is a sphere undergoing Brownian motion. </a:t>
            </a:r>
          </a:p>
          <a:p>
            <a:pPr marL="172689" indent="-172689">
              <a:buFont typeface="Arial" pitchFamily="34" charset="0"/>
              <a:buChar char="•"/>
            </a:pPr>
            <a:r>
              <a:rPr lang="en-US" dirty="0" smtClean="0"/>
              <a:t>In Phase Analysis Light Scattering (PALS), the electrophoretic mobility of a molecule an external electric field is measured using laser light scattering. Important parameters such as the zeta potential, effective molecular charge and the isoelectric point (from pH dependent measurements) can be derived.</a:t>
            </a:r>
          </a:p>
          <a:p>
            <a:endParaRPr lang="en-US" dirty="0"/>
          </a:p>
        </p:txBody>
      </p:sp>
      <p:sp>
        <p:nvSpPr>
          <p:cNvPr id="4" name="Slide Number Placeholder 3"/>
          <p:cNvSpPr>
            <a:spLocks noGrp="1"/>
          </p:cNvSpPr>
          <p:nvPr>
            <p:ph type="sldNum" sz="quarter" idx="10"/>
          </p:nvPr>
        </p:nvSpPr>
        <p:spPr/>
        <p:txBody>
          <a:bodyPr/>
          <a:lstStyle/>
          <a:p>
            <a:fld id="{945D33A0-2E87-4DC7-A583-5C2CBC49FA0D}" type="slidenum">
              <a:rPr lang="en-US" smtClean="0"/>
              <a:pPr/>
              <a:t>2</a:t>
            </a:fld>
            <a:endParaRPr lang="en-US" dirty="0"/>
          </a:p>
        </p:txBody>
      </p:sp>
      <p:sp>
        <p:nvSpPr>
          <p:cNvPr id="5" name="Footer Placeholder 4"/>
          <p:cNvSpPr>
            <a:spLocks noGrp="1"/>
          </p:cNvSpPr>
          <p:nvPr>
            <p:ph type="ftr" sz="quarter" idx="11"/>
          </p:nvPr>
        </p:nvSpPr>
        <p:spPr/>
        <p:txBody>
          <a:bodyPr/>
          <a:lstStyle/>
          <a:p>
            <a:r>
              <a:rPr lang="en-US" dirty="0" smtClean="0"/>
              <a:t>© Wyatt Technology Corporation 2011 – All Rights Reserved</a:t>
            </a:r>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Slide Image Placeholder 1"/>
          <p:cNvSpPr>
            <a:spLocks noGrp="1" noRot="1" noChangeAspect="1"/>
          </p:cNvSpPr>
          <p:nvPr>
            <p:ph type="sldImg"/>
          </p:nvPr>
        </p:nvSpPr>
        <p:spPr bwMode="auto">
          <a:noFill/>
          <a:ln>
            <a:solidFill>
              <a:srgbClr val="000000"/>
            </a:solidFill>
            <a:miter lim="800000"/>
            <a:headEnd/>
            <a:tailEnd/>
          </a:ln>
        </p:spPr>
      </p:sp>
      <p:sp>
        <p:nvSpPr>
          <p:cNvPr id="7987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u="sng" dirty="0" smtClean="0"/>
              <a:t>Notes:</a:t>
            </a:r>
          </a:p>
          <a:p>
            <a:pPr marL="172689" indent="-172689">
              <a:buFont typeface="Arial" pitchFamily="34" charset="0"/>
              <a:buChar char="•"/>
            </a:pPr>
            <a:r>
              <a:rPr lang="en-US" dirty="0" smtClean="0"/>
              <a:t>In the HELEOS, the QELS fiber can be installed at any of the 18 angles, replacing one of the SLS detectors. Most commonly, the QELS fiber is installed close to, but not at the 90° detector, e.g. detector 12 (ca. 100°). </a:t>
            </a:r>
          </a:p>
          <a:p>
            <a:pPr marL="172689" indent="-172689">
              <a:buFont typeface="Arial" pitchFamily="34" charset="0"/>
              <a:buChar char="•"/>
            </a:pPr>
            <a:r>
              <a:rPr lang="en-US" dirty="0" smtClean="0"/>
              <a:t>Why is the QELS fiber not installed at 90° (detector 11) in the HELEOS? </a:t>
            </a:r>
            <a:br>
              <a:rPr lang="en-US" dirty="0" smtClean="0"/>
            </a:br>
            <a:r>
              <a:rPr lang="en-US" dirty="0" smtClean="0"/>
              <a:t>Because the 90° detector is used for calibration and the reference detector for normalization!</a:t>
            </a:r>
          </a:p>
          <a:p>
            <a:pPr marL="172689" indent="-172689">
              <a:buFont typeface="Arial" pitchFamily="34" charset="0"/>
              <a:buChar char="•"/>
            </a:pPr>
            <a:r>
              <a:rPr lang="en-US" dirty="0" smtClean="0"/>
              <a:t>In the TREOS, the QELS fiber does not replace any of the three detectors and is installed at a fixed angle of 90° opposite the SLS detectors.</a:t>
            </a:r>
          </a:p>
          <a:p>
            <a:pPr marL="172689" indent="-172689">
              <a:buFont typeface="Arial" pitchFamily="34" charset="0"/>
              <a:buChar char="•"/>
            </a:pPr>
            <a:r>
              <a:rPr lang="en-US" dirty="0" smtClean="0"/>
              <a:t>If the DLS detector is used primarily for online work, the internal DLS module (Wyatt QELS) is preferred. In this case, batch work can be performed with the Microcuvette kit.</a:t>
            </a:r>
          </a:p>
          <a:p>
            <a:pPr marL="172689" indent="-172689">
              <a:buFont typeface="Arial" pitchFamily="34" charset="0"/>
              <a:buChar char="•"/>
            </a:pPr>
            <a:r>
              <a:rPr lang="en-US" dirty="0" smtClean="0"/>
              <a:t>If the DLS detector is used primarily for batch work, the NanoStar with external DLS fiber connection to the DAWN or miniDAWN.</a:t>
            </a:r>
          </a:p>
          <a:p>
            <a:pPr marL="172689" indent="-172689">
              <a:buFont typeface="Arial" pitchFamily="34" charset="0"/>
              <a:buChar char="•"/>
            </a:pPr>
            <a:endParaRPr lang="en-US" dirty="0" smtClean="0"/>
          </a:p>
          <a:p>
            <a:pPr marL="172689" indent="-172689">
              <a:buFont typeface="Arial" pitchFamily="34" charset="0"/>
              <a:buChar char="•"/>
            </a:pPr>
            <a:endParaRPr lang="en-US" dirty="0" smtClean="0"/>
          </a:p>
          <a:p>
            <a:pPr marL="172689" indent="-172689"/>
            <a:r>
              <a:rPr lang="en-US" u="sng" dirty="0" smtClean="0"/>
              <a:t>Key Ideas:</a:t>
            </a:r>
          </a:p>
          <a:p>
            <a:pPr marL="172689" indent="-172689">
              <a:buFont typeface="Arial" pitchFamily="34" charset="0"/>
              <a:buChar char="•"/>
            </a:pPr>
            <a:r>
              <a:rPr lang="en-US" dirty="0" smtClean="0"/>
              <a:t>DLS can be added to a MALS instrument (Heleos or Treos) for online work, using either the internal QELS module or the NanoStar.</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6" name="Rectangle 2"/>
          <p:cNvSpPr>
            <a:spLocks noGrp="1" noRot="1" noChangeAspect="1" noChangeArrowheads="1" noTextEdit="1"/>
          </p:cNvSpPr>
          <p:nvPr>
            <p:ph type="sldImg"/>
          </p:nvPr>
        </p:nvSpPr>
        <p:spPr bwMode="auto">
          <a:xfrm>
            <a:off x="1268413" y="731838"/>
            <a:ext cx="4778375" cy="3582987"/>
          </a:xfrm>
          <a:prstGeom prst="rect">
            <a:avLst/>
          </a:prstGeom>
          <a:solidFill>
            <a:srgbClr val="FFFFFF"/>
          </a:solidFill>
          <a:ln>
            <a:solidFill>
              <a:srgbClr val="000000"/>
            </a:solidFill>
            <a:miter lim="800000"/>
            <a:headEnd/>
            <a:tailEnd/>
          </a:ln>
        </p:spPr>
      </p:sp>
      <p:sp>
        <p:nvSpPr>
          <p:cNvPr id="287748" name="Rectangle 4"/>
          <p:cNvSpPr>
            <a:spLocks noGrp="1" noChangeArrowheads="1"/>
          </p:cNvSpPr>
          <p:nvPr>
            <p:ph type="body" idx="1"/>
          </p:nvPr>
        </p:nvSpPr>
        <p:spPr/>
        <p:txBody>
          <a:bodyPr/>
          <a:lstStyle/>
          <a:p>
            <a:pPr marL="237611" indent="-237611"/>
            <a:r>
              <a:rPr lang="en-US" u="sng" dirty="0"/>
              <a:t>Notes</a:t>
            </a:r>
            <a:r>
              <a:rPr lang="en-US" u="sng" dirty="0" smtClean="0"/>
              <a:t>:</a:t>
            </a:r>
            <a:endParaRPr lang="en-US" u="sng" dirty="0"/>
          </a:p>
          <a:p>
            <a:pPr marL="181188" indent="-181188">
              <a:buFont typeface="Arial" pitchFamily="34" charset="0"/>
              <a:buChar char="•"/>
            </a:pPr>
            <a:r>
              <a:rPr lang="en-US" dirty="0" smtClean="0"/>
              <a:t>Fractionated samples contain only a very small admixture of different </a:t>
            </a:r>
            <a:r>
              <a:rPr lang="en-US" i="1" dirty="0" smtClean="0"/>
              <a:t>R</a:t>
            </a:r>
            <a:r>
              <a:rPr lang="en-US" i="1" baseline="-25000" dirty="0" smtClean="0"/>
              <a:t>h</a:t>
            </a:r>
            <a:r>
              <a:rPr lang="en-US" i="1" dirty="0" smtClean="0"/>
              <a:t> </a:t>
            </a:r>
            <a:r>
              <a:rPr lang="en-US" dirty="0" smtClean="0"/>
              <a:t>particles.  The samples therefore contain only a single measurable diffusion time.  The resulting autocorrelation functions are single exponentials, and analyzing them is straightforward. </a:t>
            </a:r>
          </a:p>
          <a:p>
            <a:pPr marL="237611" indent="-237611"/>
            <a:r>
              <a:rPr lang="en-US" b="1" dirty="0" smtClean="0"/>
              <a:t>What </a:t>
            </a:r>
            <a:r>
              <a:rPr lang="en-US" b="1" dirty="0"/>
              <a:t>complications does flow-mode DLS add</a:t>
            </a:r>
            <a:r>
              <a:rPr lang="en-US" b="1" dirty="0" smtClean="0"/>
              <a:t>?</a:t>
            </a:r>
            <a:endParaRPr lang="en-US" b="1" dirty="0"/>
          </a:p>
          <a:p>
            <a:pPr marL="174625" indent="-174625">
              <a:spcBef>
                <a:spcPct val="20000"/>
              </a:spcBef>
              <a:buFont typeface="Arial" pitchFamily="34" charset="0"/>
              <a:buChar char="•"/>
            </a:pPr>
            <a:r>
              <a:rPr lang="en-US" dirty="0"/>
              <a:t>The correlation function of a light scattered from </a:t>
            </a:r>
            <a:r>
              <a:rPr lang="en-US" dirty="0" smtClean="0"/>
              <a:t>a fractionated sample </a:t>
            </a:r>
            <a:r>
              <a:rPr lang="en-US" dirty="0"/>
              <a:t>is the same as for a non flowing </a:t>
            </a:r>
            <a:r>
              <a:rPr lang="en-US" dirty="0" smtClean="0"/>
              <a:t>sample, but…</a:t>
            </a:r>
          </a:p>
          <a:p>
            <a:pPr marL="631739" lvl="1" indent="-174539">
              <a:spcBef>
                <a:spcPct val="20000"/>
              </a:spcBef>
              <a:buFontTx/>
              <a:buChar char="•"/>
            </a:pPr>
            <a:r>
              <a:rPr lang="en-US" dirty="0" smtClean="0"/>
              <a:t>One must measure the correlation function before the sample leaves the cell. This puts an upper limit on the size that can be measured.</a:t>
            </a:r>
          </a:p>
          <a:p>
            <a:pPr marL="631739" lvl="1" indent="-174539">
              <a:spcBef>
                <a:spcPct val="20000"/>
              </a:spcBef>
              <a:buFontTx/>
              <a:buChar char="•"/>
            </a:pPr>
            <a:r>
              <a:rPr lang="en-US" dirty="0" smtClean="0"/>
              <a:t>The </a:t>
            </a:r>
            <a:r>
              <a:rPr lang="en-US" dirty="0"/>
              <a:t>concentration is changing in </a:t>
            </a:r>
            <a:r>
              <a:rPr lang="en-US" dirty="0" smtClean="0"/>
              <a:t>time, in particular when the sample enters and leaves the scattering volume.  </a:t>
            </a:r>
            <a:r>
              <a:rPr lang="en-US" dirty="0"/>
              <a:t>This looks like an apparent change in the illumination intensity.</a:t>
            </a:r>
          </a:p>
          <a:p>
            <a:pPr marL="631739" lvl="1" indent="-174539">
              <a:spcBef>
                <a:spcPct val="20000"/>
              </a:spcBef>
              <a:buFontTx/>
              <a:buChar char="•"/>
            </a:pPr>
            <a:r>
              <a:rPr lang="en-US" dirty="0"/>
              <a:t>The sample concentration must be high enough so that the sample scatters </a:t>
            </a:r>
            <a:r>
              <a:rPr lang="en-US" dirty="0" smtClean="0"/>
              <a:t>ca. 3 times or more light than the </a:t>
            </a:r>
            <a:r>
              <a:rPr lang="en-US" dirty="0"/>
              <a:t>solvent – separation dilutes the sample. </a:t>
            </a:r>
          </a:p>
          <a:p>
            <a:pPr marL="631739" lvl="1" indent="-174539" defTabSz="957468">
              <a:spcBef>
                <a:spcPct val="20000"/>
              </a:spcBef>
              <a:buFontTx/>
              <a:buChar char="•"/>
              <a:defRPr/>
            </a:pPr>
            <a:r>
              <a:rPr lang="en-US" dirty="0" smtClean="0"/>
              <a:t>The flow rates in the scattering volume must be constant.</a:t>
            </a:r>
          </a:p>
          <a:p>
            <a:pPr marL="631739" lvl="1" indent="-174539">
              <a:spcBef>
                <a:spcPct val="20000"/>
              </a:spcBef>
              <a:buFontTx/>
              <a:buChar char="•"/>
            </a:pPr>
            <a:r>
              <a:rPr lang="en-US" dirty="0" smtClean="0"/>
              <a:t>Stray </a:t>
            </a:r>
            <a:r>
              <a:rPr lang="en-US" dirty="0"/>
              <a:t>light scattered from stationary windows adds a term proportional to the flow velocity and a term with twice the correlation time</a:t>
            </a:r>
            <a:r>
              <a:rPr lang="en-US" dirty="0" smtClean="0"/>
              <a:t>.</a:t>
            </a:r>
          </a:p>
          <a:p>
            <a:pPr marL="174539" indent="-174539">
              <a:spcBef>
                <a:spcPct val="20000"/>
              </a:spcBef>
              <a:buFontTx/>
              <a:buChar char="•"/>
            </a:pPr>
            <a:endParaRPr lang="en-US" dirty="0" smtClean="0"/>
          </a:p>
          <a:p>
            <a:pPr marL="118805" indent="-118805"/>
            <a:endParaRPr lang="en-US" u="sng" dirty="0" smtClean="0"/>
          </a:p>
          <a:p>
            <a:pPr marL="118805" indent="-118805"/>
            <a:r>
              <a:rPr lang="en-US" u="sng" dirty="0" smtClean="0"/>
              <a:t>Key Ideas:</a:t>
            </a:r>
            <a:endParaRPr lang="en-US" i="1" u="sng" dirty="0" smtClean="0"/>
          </a:p>
          <a:p>
            <a:pPr marL="118805" indent="-118805">
              <a:buFontTx/>
              <a:buChar char="•"/>
            </a:pPr>
            <a:r>
              <a:rPr lang="en-US" dirty="0" smtClean="0"/>
              <a:t>Fractionation results in autocorrelation functions which are single exponentials, and which are simple to interpret.</a:t>
            </a:r>
          </a:p>
          <a:p>
            <a:pPr marL="174539" indent="-174539">
              <a:spcBef>
                <a:spcPct val="20000"/>
              </a:spcBef>
              <a:buFontTx/>
              <a:buChar char="•"/>
            </a:pPr>
            <a:endParaRPr lang="en-US" dirty="0"/>
          </a:p>
          <a:p>
            <a:pPr marL="237611" indent="-237611"/>
            <a:endParaRPr lang="en-US" dirty="0"/>
          </a:p>
        </p:txBody>
      </p:sp>
      <p:sp>
        <p:nvSpPr>
          <p:cNvPr id="4" name="Slide Number Placeholder 3"/>
          <p:cNvSpPr>
            <a:spLocks noGrp="1"/>
          </p:cNvSpPr>
          <p:nvPr>
            <p:ph type="sldNum" sz="quarter" idx="10"/>
          </p:nvPr>
        </p:nvSpPr>
        <p:spPr/>
        <p:txBody>
          <a:bodyPr/>
          <a:lstStyle/>
          <a:p>
            <a:fld id="{945D33A0-2E87-4DC7-A583-5C2CBC49FA0D}" type="slidenum">
              <a:rPr lang="en-US" smtClean="0"/>
              <a:pPr/>
              <a:t>21</a:t>
            </a:fld>
            <a:endParaRPr lang="en-US" dirty="0"/>
          </a:p>
        </p:txBody>
      </p:sp>
      <p:sp>
        <p:nvSpPr>
          <p:cNvPr id="5" name="Footer Placeholder 4"/>
          <p:cNvSpPr>
            <a:spLocks noGrp="1"/>
          </p:cNvSpPr>
          <p:nvPr>
            <p:ph type="ftr" sz="quarter" idx="11"/>
          </p:nvPr>
        </p:nvSpPr>
        <p:spPr/>
        <p:txBody>
          <a:bodyPr/>
          <a:lstStyle/>
          <a:p>
            <a:r>
              <a:rPr lang="en-US" dirty="0" smtClean="0"/>
              <a:t>© Wyatt Technology Corporation 2011 – All Rights Reserved</a:t>
            </a:r>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Rectangle 2"/>
          <p:cNvSpPr>
            <a:spLocks noGrp="1" noRot="1" noChangeAspect="1" noChangeArrowheads="1" noTextEdit="1"/>
          </p:cNvSpPr>
          <p:nvPr>
            <p:ph type="sldImg"/>
          </p:nvPr>
        </p:nvSpPr>
        <p:spPr bwMode="auto">
          <a:xfrm>
            <a:off x="1268413" y="731838"/>
            <a:ext cx="4778375" cy="3582987"/>
          </a:xfrm>
          <a:prstGeom prst="rect">
            <a:avLst/>
          </a:prstGeom>
          <a:solidFill>
            <a:srgbClr val="FFFFFF"/>
          </a:solidFill>
          <a:ln>
            <a:solidFill>
              <a:srgbClr val="000000"/>
            </a:solidFill>
            <a:miter lim="800000"/>
            <a:headEnd/>
            <a:tailEnd/>
          </a:ln>
        </p:spPr>
      </p:sp>
      <p:sp>
        <p:nvSpPr>
          <p:cNvPr id="251907" name="Rectangle 3"/>
          <p:cNvSpPr>
            <a:spLocks noGrp="1" noChangeArrowheads="1"/>
          </p:cNvSpPr>
          <p:nvPr>
            <p:ph type="body" idx="1"/>
          </p:nvPr>
        </p:nvSpPr>
        <p:spPr bwMode="auto">
          <a:xfrm>
            <a:off x="736385" y="4563110"/>
            <a:ext cx="5796575" cy="4612648"/>
          </a:xfrm>
          <a:prstGeom prst="rect">
            <a:avLst/>
          </a:prstGeom>
          <a:noFill/>
          <a:ln>
            <a:miter lim="800000"/>
            <a:headEnd/>
            <a:tailEnd/>
          </a:ln>
        </p:spPr>
        <p:txBody>
          <a:bodyPr/>
          <a:lstStyle/>
          <a:p>
            <a:pPr marL="118805" indent="-118805"/>
            <a:r>
              <a:rPr lang="en-US" u="sng" dirty="0"/>
              <a:t>Notes:</a:t>
            </a:r>
            <a:r>
              <a:rPr lang="en-US" dirty="0"/>
              <a:t>  </a:t>
            </a:r>
          </a:p>
          <a:p>
            <a:pPr marL="176201" indent="-176201">
              <a:buFont typeface="Arial" pitchFamily="34" charset="0"/>
              <a:buChar char="•"/>
            </a:pPr>
            <a:r>
              <a:rPr lang="en-US" dirty="0" smtClean="0"/>
              <a:t>For </a:t>
            </a:r>
            <a:r>
              <a:rPr lang="en-US" dirty="0"/>
              <a:t>samples containing many species, fractionation yields robust results for distributions of </a:t>
            </a:r>
            <a:r>
              <a:rPr lang="en-US" i="1" dirty="0"/>
              <a:t>r</a:t>
            </a:r>
            <a:r>
              <a:rPr lang="en-US" i="1" baseline="-25000" dirty="0"/>
              <a:t>h </a:t>
            </a:r>
            <a:r>
              <a:rPr lang="en-US" dirty="0"/>
              <a:t>in the sample</a:t>
            </a:r>
            <a:r>
              <a:rPr lang="en-US" dirty="0" smtClean="0"/>
              <a:t>..</a:t>
            </a:r>
            <a:endParaRPr lang="en-US" dirty="0"/>
          </a:p>
          <a:p>
            <a:pPr marL="176201" indent="-176201">
              <a:buFont typeface="Arial" pitchFamily="34" charset="0"/>
              <a:buChar char="•"/>
            </a:pPr>
            <a:r>
              <a:rPr lang="en-US" dirty="0"/>
              <a:t>Low mass samples scatter less light, and need higher concentrations for good results.  As a general rule of thumb, the sample should scatter about as much or more light than the solvent in order to obtain data with a reasonable signal to noise (K</a:t>
            </a:r>
            <a:r>
              <a:rPr lang="en-US" baseline="30000" dirty="0"/>
              <a:t>*</a:t>
            </a:r>
            <a:r>
              <a:rPr lang="en-US" dirty="0"/>
              <a:t>c M of sample &gt; Rayleigh ratio R of solvent ).  Water ( R=6.3e-7 cm</a:t>
            </a:r>
            <a:r>
              <a:rPr lang="en-US" baseline="30000" dirty="0"/>
              <a:t>-1</a:t>
            </a:r>
            <a:r>
              <a:rPr lang="en-US" dirty="0"/>
              <a:t> ) scatters very little light, and so lower concentrations of sample may be measured in water.  Toluene ( R=9.8e-6 cm</a:t>
            </a:r>
            <a:r>
              <a:rPr lang="en-US" baseline="30000" dirty="0"/>
              <a:t>-1</a:t>
            </a:r>
            <a:r>
              <a:rPr lang="en-US" dirty="0"/>
              <a:t> ) scatters light fairly strongly, and so higher sample concentrations are required for acceptable signal to noise</a:t>
            </a:r>
            <a:r>
              <a:rPr lang="en-US" dirty="0" smtClean="0"/>
              <a:t>.</a:t>
            </a:r>
          </a:p>
          <a:p>
            <a:pPr marL="176201" indent="-176201">
              <a:buFont typeface="Arial" pitchFamily="34" charset="0"/>
              <a:buChar char="•"/>
            </a:pPr>
            <a:r>
              <a:rPr lang="en-US" dirty="0" smtClean="0"/>
              <a:t>The presence of oligomers (in this case, dimer) will result in broadening of the regularization peak when using batch DLS. Regularization is incapable of resolving dimers or trimers from monomers.</a:t>
            </a:r>
          </a:p>
          <a:p>
            <a:pPr marL="176201" indent="-176201">
              <a:buFont typeface="Arial" pitchFamily="34" charset="0"/>
              <a:buChar char="•"/>
            </a:pPr>
            <a:r>
              <a:rPr lang="en-US" dirty="0" smtClean="0"/>
              <a:t>The combination of chromatography and DLS/QELS yields the best resolution between species.  Divide &amp; conquer!  </a:t>
            </a:r>
          </a:p>
          <a:p>
            <a:pPr marL="118805" indent="-118805">
              <a:buFont typeface="Arial" pitchFamily="34" charset="0"/>
              <a:buChar char="•"/>
            </a:pPr>
            <a:endParaRPr lang="en-US" dirty="0"/>
          </a:p>
          <a:p>
            <a:pPr marL="118805" indent="-118805"/>
            <a:endParaRPr lang="en-US" dirty="0"/>
          </a:p>
          <a:p>
            <a:pPr marL="118805" indent="-118805"/>
            <a:r>
              <a:rPr lang="en-US" u="sng" dirty="0"/>
              <a:t>Key Ideas:</a:t>
            </a:r>
            <a:endParaRPr lang="en-US" i="1" u="sng" dirty="0"/>
          </a:p>
          <a:p>
            <a:pPr marL="118805" indent="-118805">
              <a:buFont typeface="Arial" pitchFamily="34" charset="0"/>
              <a:buChar char="•"/>
            </a:pPr>
            <a:r>
              <a:rPr lang="en-US" dirty="0"/>
              <a:t>Fractionation </a:t>
            </a:r>
            <a:r>
              <a:rPr lang="en-US" dirty="0" smtClean="0"/>
              <a:t>allows the size of each species (monomer, dimer) to be measured: different species can now be resolved.</a:t>
            </a:r>
          </a:p>
          <a:p>
            <a:pPr marL="118805" indent="-118805">
              <a:buFont typeface="Arial" pitchFamily="34" charset="0"/>
              <a:buChar char="•"/>
            </a:pPr>
            <a:r>
              <a:rPr lang="en-US" dirty="0" smtClean="0"/>
              <a:t> The precise mass fraction can be determined by the online concentration detector.</a:t>
            </a:r>
            <a:endParaRPr lang="en-US" dirty="0"/>
          </a:p>
          <a:p>
            <a:pPr marL="118805" indent="-118805">
              <a:buFont typeface="Arial" pitchFamily="34" charset="0"/>
              <a:buChar char="•"/>
            </a:pPr>
            <a:r>
              <a:rPr lang="en-US" dirty="0"/>
              <a:t>Low </a:t>
            </a:r>
            <a:r>
              <a:rPr lang="en-US" dirty="0" smtClean="0"/>
              <a:t>molar mass </a:t>
            </a:r>
            <a:r>
              <a:rPr lang="en-US" dirty="0"/>
              <a:t>samples require higher concentrations to yield good </a:t>
            </a:r>
            <a:r>
              <a:rPr lang="en-US" dirty="0" smtClean="0"/>
              <a:t>results.</a:t>
            </a:r>
            <a:endParaRPr lang="en-US" dirty="0"/>
          </a:p>
          <a:p>
            <a:pPr marL="118805" indent="-118805"/>
            <a:endParaRPr lang="en-US" dirty="0"/>
          </a:p>
        </p:txBody>
      </p:sp>
      <p:sp>
        <p:nvSpPr>
          <p:cNvPr id="4" name="Slide Number Placeholder 3"/>
          <p:cNvSpPr>
            <a:spLocks noGrp="1"/>
          </p:cNvSpPr>
          <p:nvPr>
            <p:ph type="sldNum" sz="quarter" idx="10"/>
          </p:nvPr>
        </p:nvSpPr>
        <p:spPr/>
        <p:txBody>
          <a:bodyPr/>
          <a:lstStyle/>
          <a:p>
            <a:fld id="{945D33A0-2E87-4DC7-A583-5C2CBC49FA0D}" type="slidenum">
              <a:rPr lang="en-US" smtClean="0"/>
              <a:pPr/>
              <a:t>22</a:t>
            </a:fld>
            <a:endParaRPr lang="en-US" dirty="0"/>
          </a:p>
        </p:txBody>
      </p:sp>
      <p:sp>
        <p:nvSpPr>
          <p:cNvPr id="5" name="Footer Placeholder 4"/>
          <p:cNvSpPr>
            <a:spLocks noGrp="1"/>
          </p:cNvSpPr>
          <p:nvPr>
            <p:ph type="ftr" sz="quarter" idx="11"/>
          </p:nvPr>
        </p:nvSpPr>
        <p:spPr/>
        <p:txBody>
          <a:bodyPr/>
          <a:lstStyle/>
          <a:p>
            <a:r>
              <a:rPr lang="en-US" dirty="0" smtClean="0"/>
              <a:t>© Wyatt Technology Corporation 2011 – All Rights Reserved</a:t>
            </a:r>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3" name="Rectangle 3"/>
          <p:cNvSpPr>
            <a:spLocks noGrp="1" noChangeArrowheads="1"/>
          </p:cNvSpPr>
          <p:nvPr>
            <p:ph type="body" idx="1"/>
          </p:nvPr>
        </p:nvSpPr>
        <p:spPr/>
        <p:txBody>
          <a:bodyPr>
            <a:normAutofit/>
          </a:bodyPr>
          <a:lstStyle/>
          <a:p>
            <a:r>
              <a:rPr lang="en-US" u="sng" dirty="0" smtClean="0"/>
              <a:t>Notes:</a:t>
            </a:r>
          </a:p>
          <a:p>
            <a:r>
              <a:rPr lang="en-US" dirty="0" smtClean="0"/>
              <a:t>Interleukin (IL) 4 trap and IL4 form a 1:2 complex. However, why did the complex with higher molar mass elute later under the same SEC conditions?</a:t>
            </a:r>
          </a:p>
          <a:p>
            <a:endParaRPr lang="en-US" dirty="0"/>
          </a:p>
        </p:txBody>
      </p:sp>
      <p:sp>
        <p:nvSpPr>
          <p:cNvPr id="4" name="Slide Number Placeholder 3"/>
          <p:cNvSpPr>
            <a:spLocks noGrp="1"/>
          </p:cNvSpPr>
          <p:nvPr>
            <p:ph type="sldNum" sz="quarter" idx="10"/>
          </p:nvPr>
        </p:nvSpPr>
        <p:spPr/>
        <p:txBody>
          <a:bodyPr/>
          <a:lstStyle/>
          <a:p>
            <a:fld id="{945D33A0-2E87-4DC7-A583-5C2CBC49FA0D}" type="slidenum">
              <a:rPr lang="en-US" smtClean="0"/>
              <a:pPr/>
              <a:t>23</a:t>
            </a:fld>
            <a:endParaRPr lang="en-US" dirty="0"/>
          </a:p>
        </p:txBody>
      </p:sp>
      <p:sp>
        <p:nvSpPr>
          <p:cNvPr id="5" name="Footer Placeholder 4"/>
          <p:cNvSpPr>
            <a:spLocks noGrp="1"/>
          </p:cNvSpPr>
          <p:nvPr>
            <p:ph type="ftr" sz="quarter" idx="11"/>
          </p:nvPr>
        </p:nvSpPr>
        <p:spPr/>
        <p:txBody>
          <a:bodyPr/>
          <a:lstStyle/>
          <a:p>
            <a:r>
              <a:rPr lang="en-US" dirty="0" smtClean="0"/>
              <a:t>© Wyatt Technology Corporation 2011 – All Rights Reserved</a:t>
            </a:r>
            <a:endParaRPr lang="en-US" dirty="0"/>
          </a:p>
        </p:txBody>
      </p:sp>
      <p:sp>
        <p:nvSpPr>
          <p:cNvPr id="10" name="Slide Image Placeholder 9"/>
          <p:cNvSpPr>
            <a:spLocks noGrp="1" noRot="1" noChangeAspect="1"/>
          </p:cNvSpPr>
          <p:nvPr>
            <p:ph type="sldImg"/>
          </p:nvPr>
        </p:nvSpPr>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0" name="Rectangle 2"/>
          <p:cNvSpPr>
            <a:spLocks noGrp="1" noRot="1" noChangeAspect="1" noChangeArrowheads="1" noTextEdit="1"/>
          </p:cNvSpPr>
          <p:nvPr>
            <p:ph type="sldImg"/>
          </p:nvPr>
        </p:nvSpPr>
        <p:spPr bwMode="auto">
          <a:xfrm>
            <a:off x="1268413" y="731838"/>
            <a:ext cx="4778375" cy="3582987"/>
          </a:xfrm>
          <a:prstGeom prst="rect">
            <a:avLst/>
          </a:prstGeom>
          <a:solidFill>
            <a:srgbClr val="FFFFFF"/>
          </a:solidFill>
          <a:ln>
            <a:solidFill>
              <a:srgbClr val="000000"/>
            </a:solidFill>
            <a:miter lim="800000"/>
            <a:headEnd/>
            <a:tailEnd/>
          </a:ln>
        </p:spPr>
      </p:sp>
      <p:sp>
        <p:nvSpPr>
          <p:cNvPr id="3" name="Slide Number Placeholder 2"/>
          <p:cNvSpPr>
            <a:spLocks noGrp="1"/>
          </p:cNvSpPr>
          <p:nvPr>
            <p:ph type="sldNum" sz="quarter" idx="10"/>
          </p:nvPr>
        </p:nvSpPr>
        <p:spPr/>
        <p:txBody>
          <a:bodyPr/>
          <a:lstStyle/>
          <a:p>
            <a:fld id="{945D33A0-2E87-4DC7-A583-5C2CBC49FA0D}" type="slidenum">
              <a:rPr lang="en-US" smtClean="0"/>
              <a:pPr/>
              <a:t>24</a:t>
            </a:fld>
            <a:endParaRPr lang="en-US" dirty="0"/>
          </a:p>
        </p:txBody>
      </p:sp>
      <p:sp>
        <p:nvSpPr>
          <p:cNvPr id="4" name="Footer Placeholder 3"/>
          <p:cNvSpPr>
            <a:spLocks noGrp="1"/>
          </p:cNvSpPr>
          <p:nvPr>
            <p:ph type="ftr" sz="quarter" idx="11"/>
          </p:nvPr>
        </p:nvSpPr>
        <p:spPr/>
        <p:txBody>
          <a:bodyPr/>
          <a:lstStyle/>
          <a:p>
            <a:r>
              <a:rPr lang="en-US" dirty="0" smtClean="0"/>
              <a:t>© Wyatt Technology Corporation 2011 – All Rights Reserved</a:t>
            </a:r>
            <a:endParaRPr lang="en-US" dirty="0"/>
          </a:p>
        </p:txBody>
      </p:sp>
      <p:sp>
        <p:nvSpPr>
          <p:cNvPr id="5" name="Rectangle 3"/>
          <p:cNvSpPr>
            <a:spLocks noGrp="1" noChangeArrowheads="1"/>
          </p:cNvSpPr>
          <p:nvPr>
            <p:ph type="body" idx="3"/>
          </p:nvPr>
        </p:nvSpPr>
        <p:spPr>
          <a:xfrm>
            <a:off x="731190" y="4561472"/>
            <a:ext cx="5852821" cy="4319065"/>
          </a:xfrm>
        </p:spPr>
        <p:txBody>
          <a:bodyPr>
            <a:normAutofit/>
          </a:bodyPr>
          <a:lstStyle/>
          <a:p>
            <a:r>
              <a:rPr lang="en-US" u="sng" dirty="0" smtClean="0"/>
              <a:t>Notes:</a:t>
            </a:r>
          </a:p>
          <a:p>
            <a:pPr marL="181188" indent="-181188">
              <a:buFont typeface="Arial" pitchFamily="34" charset="0"/>
              <a:buChar char="•"/>
            </a:pPr>
            <a:r>
              <a:rPr lang="en-US" dirty="0" smtClean="0"/>
              <a:t>Unexpected elution order may be due to either a conformation change or column interaction.</a:t>
            </a:r>
          </a:p>
          <a:p>
            <a:pPr marL="181188" indent="-181188">
              <a:buFont typeface="Arial" pitchFamily="34" charset="0"/>
              <a:buChar char="•"/>
            </a:pPr>
            <a:r>
              <a:rPr lang="en-US" dirty="0" smtClean="0"/>
              <a:t>Online DLS reveals that the IL4-Trap complex is more compact than the Trap itself; the proteins have undergone a conformational change upon binding.</a:t>
            </a:r>
          </a:p>
          <a:p>
            <a:pPr marL="181188" indent="-181188">
              <a:buFont typeface="Arial" pitchFamily="34" charset="0"/>
              <a:buChar char="•"/>
            </a:pPr>
            <a:r>
              <a:rPr lang="en-US" dirty="0" smtClean="0"/>
              <a:t>The combination of DLS and molar mass measurements by SLS can be used to asses a conformational change vs. non-ideal elution behavior, e.g. column interaction for macromolecules.</a:t>
            </a:r>
          </a:p>
          <a:p>
            <a:pPr marL="181188" indent="-181188" eaLnBrk="0" hangingPunct="0">
              <a:buFont typeface="Arial" pitchFamily="34" charset="0"/>
              <a:buChar char="•"/>
            </a:pPr>
            <a:r>
              <a:rPr lang="en-US" dirty="0" smtClean="0"/>
              <a:t>For larger macromolecules, comparing Rh from DLS with Rg from SLS can be used to assess the compactness (branching) of the molecule. For example, for a linear </a:t>
            </a:r>
            <a:r>
              <a:rPr lang="en-US" dirty="0" smtClean="0">
                <a:latin typeface="Calibri" pitchFamily="34" charset="0"/>
              </a:rPr>
              <a:t>polymer under theta solvent conditions, R</a:t>
            </a:r>
            <a:r>
              <a:rPr lang="en-US" baseline="-25000" dirty="0" smtClean="0">
                <a:latin typeface="Calibri" pitchFamily="34" charset="0"/>
              </a:rPr>
              <a:t>g</a:t>
            </a:r>
            <a:r>
              <a:rPr lang="en-US" dirty="0" smtClean="0">
                <a:latin typeface="Calibri" pitchFamily="34" charset="0"/>
              </a:rPr>
              <a:t>/R</a:t>
            </a:r>
            <a:r>
              <a:rPr lang="en-US" baseline="-25000" dirty="0" smtClean="0">
                <a:latin typeface="Calibri" pitchFamily="34" charset="0"/>
              </a:rPr>
              <a:t>h</a:t>
            </a:r>
            <a:r>
              <a:rPr lang="en-US" dirty="0" smtClean="0">
                <a:latin typeface="Calibri" pitchFamily="34" charset="0"/>
              </a:rPr>
              <a:t> = 1.51; see also: W. Burchard, M. Schmidt, and W.H. Stockmayer, Macromolecules, 13, 1265(1980).</a:t>
            </a:r>
          </a:p>
          <a:p>
            <a:endParaRPr lang="en-US" baseline="0" dirty="0" smtClean="0"/>
          </a:p>
          <a:p>
            <a:endParaRPr lang="en-US" dirty="0" smtClean="0"/>
          </a:p>
          <a:p>
            <a:r>
              <a:rPr lang="en-US" u="sng" dirty="0" smtClean="0"/>
              <a:t>Key Ideas:</a:t>
            </a:r>
          </a:p>
          <a:p>
            <a:pPr marL="179525" indent="-179525">
              <a:buFont typeface="Arial" pitchFamily="34" charset="0"/>
              <a:buChar char="•"/>
            </a:pPr>
            <a:r>
              <a:rPr lang="en-US" dirty="0" smtClean="0"/>
              <a:t>DLS in combination with MALS  can be used for SEC method development: conformational changes and column interactions can be assessed.</a:t>
            </a:r>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u="sng" dirty="0" smtClean="0"/>
              <a:t>Notes:</a:t>
            </a:r>
            <a:r>
              <a:rPr lang="en-US" dirty="0" smtClean="0"/>
              <a:t> </a:t>
            </a:r>
          </a:p>
          <a:p>
            <a:r>
              <a:rPr lang="en-US" dirty="0" smtClean="0"/>
              <a:t>In this example, the hydrodynamic radius of the liposomes has not changed when filling the liposome (not shown in the graph).  For the empty liposome, R</a:t>
            </a:r>
            <a:r>
              <a:rPr lang="en-US" baseline="-25000" dirty="0" smtClean="0"/>
              <a:t>g</a:t>
            </a:r>
            <a:r>
              <a:rPr lang="en-US" dirty="0" smtClean="0"/>
              <a:t>/R</a:t>
            </a:r>
            <a:r>
              <a:rPr lang="en-US" baseline="-25000" dirty="0" smtClean="0"/>
              <a:t>h</a:t>
            </a:r>
            <a:r>
              <a:rPr lang="en-US" dirty="0" smtClean="0"/>
              <a:t> is very close to the theoretical value for a hollow sphere, while the Filled Liposome reflects the R</a:t>
            </a:r>
            <a:r>
              <a:rPr lang="en-US" baseline="-25000" dirty="0" smtClean="0"/>
              <a:t>g</a:t>
            </a:r>
            <a:r>
              <a:rPr lang="en-US" dirty="0" smtClean="0"/>
              <a:t>/R</a:t>
            </a:r>
            <a:r>
              <a:rPr lang="en-US" baseline="-25000" dirty="0" smtClean="0"/>
              <a:t>h</a:t>
            </a:r>
            <a:r>
              <a:rPr lang="en-US" dirty="0" smtClean="0"/>
              <a:t> for a filled sphere.</a:t>
            </a:r>
            <a:endParaRPr lang="en-US" dirty="0"/>
          </a:p>
        </p:txBody>
      </p:sp>
      <p:sp>
        <p:nvSpPr>
          <p:cNvPr id="4" name="Slide Number Placeholder 3"/>
          <p:cNvSpPr>
            <a:spLocks noGrp="1"/>
          </p:cNvSpPr>
          <p:nvPr>
            <p:ph type="sldNum" sz="quarter" idx="10"/>
          </p:nvPr>
        </p:nvSpPr>
        <p:spPr/>
        <p:txBody>
          <a:bodyPr/>
          <a:lstStyle/>
          <a:p>
            <a:fld id="{945D33A0-2E87-4DC7-A583-5C2CBC49FA0D}" type="slidenum">
              <a:rPr lang="en-US" smtClean="0"/>
              <a:pPr/>
              <a:t>25</a:t>
            </a:fld>
            <a:endParaRPr lang="en-US" dirty="0"/>
          </a:p>
        </p:txBody>
      </p:sp>
      <p:sp>
        <p:nvSpPr>
          <p:cNvPr id="5" name="Footer Placeholder 4"/>
          <p:cNvSpPr>
            <a:spLocks noGrp="1"/>
          </p:cNvSpPr>
          <p:nvPr>
            <p:ph type="ftr" sz="quarter" idx="11"/>
          </p:nvPr>
        </p:nvSpPr>
        <p:spPr/>
        <p:txBody>
          <a:bodyPr/>
          <a:lstStyle/>
          <a:p>
            <a:r>
              <a:rPr lang="en-US" smtClean="0"/>
              <a:t>© Wyatt Technology Corporation 2010 – All Rights Reserved</a:t>
            </a:r>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8" name="Rectangle 2"/>
          <p:cNvSpPr>
            <a:spLocks noGrp="1" noRot="1" noChangeAspect="1" noChangeArrowheads="1" noTextEdit="1"/>
          </p:cNvSpPr>
          <p:nvPr>
            <p:ph type="sldImg"/>
          </p:nvPr>
        </p:nvSpPr>
        <p:spPr bwMode="auto">
          <a:xfrm>
            <a:off x="1268413" y="731838"/>
            <a:ext cx="4778375" cy="3582987"/>
          </a:xfrm>
          <a:prstGeom prst="rect">
            <a:avLst/>
          </a:prstGeom>
          <a:solidFill>
            <a:srgbClr val="FFFFFF"/>
          </a:solidFill>
          <a:ln>
            <a:solidFill>
              <a:srgbClr val="000000"/>
            </a:solidFill>
            <a:miter lim="800000"/>
            <a:headEnd/>
            <a:tailEnd/>
          </a:ln>
        </p:spPr>
      </p:sp>
      <p:sp>
        <p:nvSpPr>
          <p:cNvPr id="295940" name="Rectangle 4"/>
          <p:cNvSpPr>
            <a:spLocks noGrp="1" noChangeArrowheads="1"/>
          </p:cNvSpPr>
          <p:nvPr>
            <p:ph type="body" idx="1"/>
          </p:nvPr>
        </p:nvSpPr>
        <p:spPr/>
        <p:txBody>
          <a:bodyPr/>
          <a:lstStyle/>
          <a:p>
            <a:r>
              <a:rPr lang="en-US" u="sng" dirty="0" smtClean="0"/>
              <a:t>Notes:</a:t>
            </a:r>
            <a:endParaRPr lang="en-US" u="sng" dirty="0"/>
          </a:p>
        </p:txBody>
      </p:sp>
      <p:sp>
        <p:nvSpPr>
          <p:cNvPr id="4" name="Slide Number Placeholder 3"/>
          <p:cNvSpPr>
            <a:spLocks noGrp="1"/>
          </p:cNvSpPr>
          <p:nvPr>
            <p:ph type="sldNum" sz="quarter" idx="10"/>
          </p:nvPr>
        </p:nvSpPr>
        <p:spPr/>
        <p:txBody>
          <a:bodyPr/>
          <a:lstStyle/>
          <a:p>
            <a:fld id="{945D33A0-2E87-4DC7-A583-5C2CBC49FA0D}" type="slidenum">
              <a:rPr lang="en-US" smtClean="0"/>
              <a:pPr/>
              <a:t>26</a:t>
            </a:fld>
            <a:endParaRPr lang="en-US" dirty="0"/>
          </a:p>
        </p:txBody>
      </p:sp>
      <p:sp>
        <p:nvSpPr>
          <p:cNvPr id="5" name="Footer Placeholder 4"/>
          <p:cNvSpPr>
            <a:spLocks noGrp="1"/>
          </p:cNvSpPr>
          <p:nvPr>
            <p:ph type="ftr" sz="quarter" idx="11"/>
          </p:nvPr>
        </p:nvSpPr>
        <p:spPr/>
        <p:txBody>
          <a:bodyPr/>
          <a:lstStyle/>
          <a:p>
            <a:r>
              <a:rPr lang="en-US" dirty="0" smtClean="0"/>
              <a:t>© Wyatt Technology Corporation 2011 – All Rights Reserved</a:t>
            </a:r>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0674" name="Rectangle 2"/>
          <p:cNvSpPr>
            <a:spLocks noGrp="1" noRot="1" noChangeAspect="1" noChangeArrowheads="1" noTextEdit="1"/>
          </p:cNvSpPr>
          <p:nvPr>
            <p:ph type="sldImg"/>
          </p:nvPr>
        </p:nvSpPr>
        <p:spPr bwMode="auto">
          <a:xfrm>
            <a:off x="1268413" y="731838"/>
            <a:ext cx="4778375" cy="3582987"/>
          </a:xfrm>
          <a:prstGeom prst="rect">
            <a:avLst/>
          </a:prstGeom>
          <a:solidFill>
            <a:srgbClr val="FFFFFF"/>
          </a:solidFill>
          <a:ln>
            <a:solidFill>
              <a:srgbClr val="000000"/>
            </a:solidFill>
            <a:miter lim="800000"/>
            <a:headEnd/>
            <a:tailEnd/>
          </a:ln>
        </p:spPr>
      </p:sp>
      <p:sp>
        <p:nvSpPr>
          <p:cNvPr id="540675" name="Rectangle 3"/>
          <p:cNvSpPr>
            <a:spLocks noGrp="1" noChangeArrowheads="1"/>
          </p:cNvSpPr>
          <p:nvPr>
            <p:ph type="body" idx="1"/>
          </p:nvPr>
        </p:nvSpPr>
        <p:spPr/>
        <p:txBody>
          <a:bodyPr/>
          <a:lstStyle/>
          <a:p>
            <a:r>
              <a:rPr lang="en-US" u="sng" dirty="0"/>
              <a:t>Notes:</a:t>
            </a:r>
          </a:p>
          <a:p>
            <a:pPr marL="225425" indent="-225425">
              <a:buFont typeface="Arial" pitchFamily="34" charset="0"/>
              <a:buChar char="•"/>
            </a:pPr>
            <a:r>
              <a:rPr lang="en-US" dirty="0" smtClean="0"/>
              <a:t>The </a:t>
            </a:r>
            <a:r>
              <a:rPr lang="en-US" dirty="0"/>
              <a:t>upper limit of 30 nm for flowing samples are the approximate value for the detector at 90 degrees and typical flow rates for chromatography. </a:t>
            </a:r>
            <a:endParaRPr lang="en-US" dirty="0" smtClean="0"/>
          </a:p>
          <a:p>
            <a:pPr marL="225425" indent="-225425">
              <a:buFont typeface="Arial" pitchFamily="34" charset="0"/>
              <a:buChar char="•"/>
            </a:pPr>
            <a:r>
              <a:rPr lang="en-US" dirty="0" smtClean="0"/>
              <a:t>One </a:t>
            </a:r>
            <a:r>
              <a:rPr lang="en-US" dirty="0"/>
              <a:t>can increase the upper limit </a:t>
            </a:r>
            <a:r>
              <a:rPr lang="en-US" dirty="0" smtClean="0"/>
              <a:t>in the Heleos to a maximum of about 300 nm by </a:t>
            </a:r>
            <a:r>
              <a:rPr lang="en-US" dirty="0"/>
              <a:t>setting the detector to larger </a:t>
            </a:r>
            <a:r>
              <a:rPr lang="en-US" dirty="0" smtClean="0"/>
              <a:t>angles or slowing the flow rates.</a:t>
            </a:r>
          </a:p>
          <a:p>
            <a:pPr marL="225425" indent="-225425">
              <a:buFont typeface="Arial" pitchFamily="34" charset="0"/>
              <a:buChar char="•"/>
            </a:pPr>
            <a:r>
              <a:rPr lang="en-US" dirty="0" smtClean="0"/>
              <a:t>For FFF work of larger species, e.g. liposomes, nanoparticles and VLPs, the QELS fiber is generally placed on detector #16 to extend the upper size limit.</a:t>
            </a:r>
            <a:endParaRPr lang="en-US" dirty="0"/>
          </a:p>
          <a:p>
            <a:pPr marL="225425" indent="-225425">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945D33A0-2E87-4DC7-A583-5C2CBC49FA0D}" type="slidenum">
              <a:rPr lang="en-US" smtClean="0"/>
              <a:pPr/>
              <a:t>27</a:t>
            </a:fld>
            <a:endParaRPr lang="en-US" dirty="0"/>
          </a:p>
        </p:txBody>
      </p:sp>
      <p:sp>
        <p:nvSpPr>
          <p:cNvPr id="5" name="Footer Placeholder 4"/>
          <p:cNvSpPr>
            <a:spLocks noGrp="1"/>
          </p:cNvSpPr>
          <p:nvPr>
            <p:ph type="ftr" sz="quarter" idx="11"/>
          </p:nvPr>
        </p:nvSpPr>
        <p:spPr/>
        <p:txBody>
          <a:bodyPr/>
          <a:lstStyle/>
          <a:p>
            <a:r>
              <a:rPr lang="en-US" dirty="0" smtClean="0"/>
              <a:t>© Wyatt Technology Corporation 2011 – All Rights Reserved</a:t>
            </a:r>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73091" name="Rectangle 3"/>
          <p:cNvSpPr>
            <a:spLocks noGrp="1" noChangeArrowheads="1"/>
          </p:cNvSpPr>
          <p:nvPr>
            <p:ph type="body" idx="1"/>
          </p:nvPr>
        </p:nvSpPr>
        <p:spPr>
          <a:xfrm>
            <a:off x="731190" y="4561471"/>
            <a:ext cx="5852821" cy="4623963"/>
          </a:xfrm>
        </p:spPr>
        <p:txBody>
          <a:bodyPr>
            <a:normAutofit lnSpcReduction="10000"/>
          </a:bodyPr>
          <a:lstStyle/>
          <a:p>
            <a:pPr marL="177623" indent="-177623"/>
            <a:r>
              <a:rPr lang="en-US" u="sng" dirty="0" smtClean="0"/>
              <a:t>Notes:</a:t>
            </a:r>
          </a:p>
          <a:p>
            <a:pPr fontAlgn="auto">
              <a:spcBef>
                <a:spcPts val="628"/>
              </a:spcBef>
              <a:spcAft>
                <a:spcPts val="0"/>
              </a:spcAft>
              <a:defRPr/>
            </a:pPr>
            <a:r>
              <a:rPr lang="en-US" dirty="0" smtClean="0"/>
              <a:t>When looking at the best solution for an application, balance requirements, throughput and information detail:</a:t>
            </a:r>
          </a:p>
          <a:p>
            <a:pPr marL="181188" indent="-181188" fontAlgn="auto">
              <a:spcBef>
                <a:spcPts val="0"/>
              </a:spcBef>
              <a:spcAft>
                <a:spcPts val="0"/>
              </a:spcAft>
              <a:buFont typeface="Arial" pitchFamily="34" charset="0"/>
              <a:buChar char="•"/>
              <a:defRPr/>
            </a:pPr>
            <a:r>
              <a:rPr lang="en-US" dirty="0" smtClean="0"/>
              <a:t>High throughput, batch DLS only: Plate Reader, measures size directly in microwell plates</a:t>
            </a:r>
          </a:p>
          <a:p>
            <a:pPr marL="181188" indent="-181188" fontAlgn="auto">
              <a:spcBef>
                <a:spcPts val="0"/>
              </a:spcBef>
              <a:spcAft>
                <a:spcPts val="0"/>
              </a:spcAft>
              <a:buFont typeface="Arial" pitchFamily="34" charset="0"/>
              <a:buChar char="•"/>
              <a:defRPr/>
            </a:pPr>
            <a:r>
              <a:rPr lang="en-US" dirty="0" smtClean="0"/>
              <a:t>Medium throughput, batch DLS and SLS: NanoStar</a:t>
            </a:r>
          </a:p>
          <a:p>
            <a:pPr marL="181188" indent="-181188" fontAlgn="auto">
              <a:spcBef>
                <a:spcPts val="0"/>
              </a:spcBef>
              <a:spcAft>
                <a:spcPts val="0"/>
              </a:spcAft>
              <a:buFont typeface="Arial" pitchFamily="34" charset="0"/>
              <a:buChar char="•"/>
              <a:defRPr/>
            </a:pPr>
            <a:r>
              <a:rPr lang="en-US" dirty="0" smtClean="0"/>
              <a:t>Low throughput, fractionation: DAWN or miniDAWN: SLS+DLS (either internal QELS or external NanoStar)</a:t>
            </a:r>
          </a:p>
          <a:p>
            <a:pPr marL="177623" indent="-177623">
              <a:spcBef>
                <a:spcPts val="628"/>
              </a:spcBef>
            </a:pPr>
            <a:r>
              <a:rPr lang="en-US" sz="1000" b="1" dirty="0" smtClean="0"/>
              <a:t>DynaPro Plate Reader:</a:t>
            </a:r>
          </a:p>
          <a:p>
            <a:pPr marL="473660" lvl="1" indent="-177623">
              <a:spcBef>
                <a:spcPct val="10000"/>
              </a:spcBef>
              <a:buFont typeface="Arial" pitchFamily="34" charset="0"/>
              <a:buChar char="•"/>
            </a:pPr>
            <a:r>
              <a:rPr lang="en-US" sz="1000" dirty="0" smtClean="0"/>
              <a:t>Automatically screen hundreds proteins for size and thermal stability over a wide range of solution conditions</a:t>
            </a:r>
          </a:p>
          <a:p>
            <a:pPr marL="473660" lvl="1" indent="-177623">
              <a:spcBef>
                <a:spcPct val="10000"/>
              </a:spcBef>
              <a:buFont typeface="Arial" pitchFamily="34" charset="0"/>
              <a:buChar char="•"/>
            </a:pPr>
            <a:r>
              <a:rPr lang="en-US" sz="1000" dirty="0" smtClean="0"/>
              <a:t>Supports industry standard 96, 384, and 1536 well plates</a:t>
            </a:r>
          </a:p>
          <a:p>
            <a:pPr marL="473660" lvl="1" indent="-177623">
              <a:spcBef>
                <a:spcPct val="10000"/>
              </a:spcBef>
              <a:buFont typeface="Arial" pitchFamily="34" charset="0"/>
              <a:buChar char="•"/>
            </a:pPr>
            <a:r>
              <a:rPr lang="en-US" sz="1000" dirty="0" smtClean="0"/>
              <a:t>Minimum concentration 0.125 mg/mL Lysozyme</a:t>
            </a:r>
          </a:p>
          <a:p>
            <a:pPr marL="473660" lvl="1" indent="-177623">
              <a:spcBef>
                <a:spcPct val="10000"/>
              </a:spcBef>
              <a:buFont typeface="Arial" pitchFamily="34" charset="0"/>
              <a:buChar char="•"/>
            </a:pPr>
            <a:r>
              <a:rPr lang="en-US" sz="1000" dirty="0" smtClean="0"/>
              <a:t>Average read time per well of 5-20 sec</a:t>
            </a:r>
          </a:p>
          <a:p>
            <a:pPr marL="473660" lvl="1" indent="-177623">
              <a:spcBef>
                <a:spcPct val="10000"/>
              </a:spcBef>
              <a:buFont typeface="Arial" pitchFamily="34" charset="0"/>
              <a:buChar char="•"/>
            </a:pPr>
            <a:r>
              <a:rPr lang="en-US" sz="1000" dirty="0" smtClean="0"/>
              <a:t>Minimum volume 1.5 </a:t>
            </a:r>
            <a:r>
              <a:rPr lang="el-GR" sz="1000" dirty="0" smtClean="0"/>
              <a:t>μ</a:t>
            </a:r>
            <a:r>
              <a:rPr lang="en-US" sz="1000" dirty="0" smtClean="0"/>
              <a:t>L (1536 well plate)</a:t>
            </a:r>
            <a:endParaRPr lang="el-GR" sz="1000" dirty="0" smtClean="0"/>
          </a:p>
          <a:p>
            <a:pPr marL="473660" lvl="1" indent="-177623">
              <a:spcBef>
                <a:spcPct val="10000"/>
              </a:spcBef>
              <a:buFont typeface="Arial" pitchFamily="34" charset="0"/>
              <a:buChar char="•"/>
            </a:pPr>
            <a:r>
              <a:rPr lang="en-US" sz="1000" dirty="0" smtClean="0"/>
              <a:t>Temperature control: 4</a:t>
            </a:r>
            <a:r>
              <a:rPr lang="en-US" sz="1000" dirty="0" smtClean="0">
                <a:sym typeface="Symbol" pitchFamily="18" charset="2"/>
              </a:rPr>
              <a:t>°</a:t>
            </a:r>
            <a:r>
              <a:rPr lang="en-US" sz="1000" dirty="0" smtClean="0"/>
              <a:t> - 70</a:t>
            </a:r>
            <a:r>
              <a:rPr lang="en-US" sz="1000" dirty="0" smtClean="0">
                <a:sym typeface="Symbol" pitchFamily="18" charset="2"/>
              </a:rPr>
              <a:t>°C (dry nitrogen gas required for sub-ambient temperature)</a:t>
            </a:r>
          </a:p>
          <a:p>
            <a:pPr marL="473660" lvl="1" indent="-177623">
              <a:spcBef>
                <a:spcPct val="10000"/>
              </a:spcBef>
              <a:buFont typeface="Arial" pitchFamily="34" charset="0"/>
              <a:buChar char="•"/>
            </a:pPr>
            <a:r>
              <a:rPr lang="en-US" sz="1000" dirty="0" smtClean="0">
                <a:sym typeface="Symbol" pitchFamily="18" charset="2"/>
              </a:rPr>
              <a:t>830 nm laser wavelength, automated attenuation range of 1 – 10</a:t>
            </a:r>
            <a:r>
              <a:rPr lang="en-US" sz="1000" baseline="30000" dirty="0" smtClean="0">
                <a:sym typeface="Symbol" pitchFamily="18" charset="2"/>
              </a:rPr>
              <a:t>6</a:t>
            </a:r>
          </a:p>
          <a:p>
            <a:pPr marL="473660" lvl="1" indent="-177623">
              <a:spcBef>
                <a:spcPct val="10000"/>
              </a:spcBef>
              <a:buFont typeface="Arial" pitchFamily="34" charset="0"/>
              <a:buChar char="•"/>
            </a:pPr>
            <a:r>
              <a:rPr lang="en-US" sz="1000" dirty="0" smtClean="0"/>
              <a:t>Particle size(radius)  range: 0.5 – 1000 nm </a:t>
            </a:r>
            <a:endParaRPr lang="en-US" sz="1000" baseline="30000" dirty="0" smtClean="0">
              <a:sym typeface="Symbol" pitchFamily="18" charset="2"/>
            </a:endParaRPr>
          </a:p>
          <a:p>
            <a:pPr marL="177623" indent="-177623">
              <a:spcBef>
                <a:spcPts val="628"/>
              </a:spcBef>
            </a:pPr>
            <a:r>
              <a:rPr lang="en-US" sz="1000" b="1" dirty="0" smtClean="0">
                <a:sym typeface="Symbol" pitchFamily="18" charset="2"/>
              </a:rPr>
              <a:t>DynaPro NanoStar:</a:t>
            </a:r>
          </a:p>
          <a:p>
            <a:pPr marL="473660" lvl="1" indent="-177623">
              <a:spcBef>
                <a:spcPct val="10000"/>
              </a:spcBef>
              <a:buFont typeface="Arial" pitchFamily="34" charset="0"/>
              <a:buChar char="•"/>
            </a:pPr>
            <a:r>
              <a:rPr lang="en-US" sz="1000" dirty="0" smtClean="0"/>
              <a:t>Batch-mode DLS (QELS) APD detector and dedicated PIN Photodiode SLS detector for single sample analysis</a:t>
            </a:r>
          </a:p>
          <a:p>
            <a:pPr marL="473660" lvl="1" indent="-177623">
              <a:spcBef>
                <a:spcPct val="10000"/>
              </a:spcBef>
              <a:buFont typeface="Arial" pitchFamily="34" charset="0"/>
              <a:buChar char="•"/>
            </a:pPr>
            <a:r>
              <a:rPr lang="en-US" sz="1000" dirty="0" smtClean="0"/>
              <a:t>Scattering Angles 90°</a:t>
            </a:r>
          </a:p>
          <a:p>
            <a:pPr marL="473660" lvl="1" indent="-177623">
              <a:spcBef>
                <a:spcPct val="10000"/>
              </a:spcBef>
              <a:buFont typeface="Arial" pitchFamily="34" charset="0"/>
              <a:buChar char="•"/>
            </a:pPr>
            <a:r>
              <a:rPr lang="en-US" sz="1000" dirty="0" smtClean="0"/>
              <a:t>Temperature Range -15 – 150°C</a:t>
            </a:r>
          </a:p>
          <a:p>
            <a:pPr marL="473660" lvl="1" indent="-177623">
              <a:spcBef>
                <a:spcPct val="10000"/>
              </a:spcBef>
              <a:buFont typeface="Arial" pitchFamily="34" charset="0"/>
              <a:buChar char="•"/>
            </a:pPr>
            <a:r>
              <a:rPr lang="en-US" sz="1000" dirty="0" smtClean="0"/>
              <a:t>Cuvette: 1.25 </a:t>
            </a:r>
            <a:r>
              <a:rPr lang="el-GR" sz="1000" dirty="0" smtClean="0"/>
              <a:t>μ</a:t>
            </a:r>
            <a:r>
              <a:rPr lang="en-US" sz="1000" dirty="0" smtClean="0"/>
              <a:t>L, 10 </a:t>
            </a:r>
            <a:r>
              <a:rPr lang="el-GR" sz="1000" dirty="0" smtClean="0"/>
              <a:t>μ</a:t>
            </a:r>
            <a:r>
              <a:rPr lang="en-US" sz="1000" dirty="0" smtClean="0"/>
              <a:t>L, 45 </a:t>
            </a:r>
            <a:r>
              <a:rPr lang="el-GR" sz="1000" dirty="0" smtClean="0"/>
              <a:t>μ</a:t>
            </a:r>
            <a:r>
              <a:rPr lang="en-US" sz="1000" dirty="0" smtClean="0"/>
              <a:t>L  Quartz (DLS/SLS) or disposable cuvette (DLS only)</a:t>
            </a:r>
          </a:p>
          <a:p>
            <a:pPr marL="473660" lvl="1" indent="-177623">
              <a:spcBef>
                <a:spcPct val="10000"/>
              </a:spcBef>
              <a:buFont typeface="Arial" pitchFamily="34" charset="0"/>
              <a:buChar char="•"/>
            </a:pPr>
            <a:r>
              <a:rPr lang="en-US" sz="1000" dirty="0" smtClean="0"/>
              <a:t>Laser: 658 nm, 10-100 mW (programmable)</a:t>
            </a:r>
          </a:p>
          <a:p>
            <a:pPr marL="473660" lvl="1" indent="-177623">
              <a:spcBef>
                <a:spcPct val="10000"/>
              </a:spcBef>
              <a:buFont typeface="Arial" pitchFamily="34" charset="0"/>
              <a:buChar char="•"/>
            </a:pPr>
            <a:r>
              <a:rPr lang="en-US" sz="1000" dirty="0" smtClean="0"/>
              <a:t>Particle size(radius)  range: 0.5 – 1000 nm </a:t>
            </a:r>
          </a:p>
          <a:p>
            <a:pPr marL="473660" lvl="1" indent="-177623">
              <a:spcBef>
                <a:spcPct val="10000"/>
              </a:spcBef>
              <a:buFont typeface="Arial" pitchFamily="34" charset="0"/>
              <a:buChar char="•"/>
            </a:pPr>
            <a:r>
              <a:rPr lang="en-US" sz="1000" dirty="0" smtClean="0"/>
              <a:t>Minimum sample concentration 0.1 mg/mL</a:t>
            </a:r>
          </a:p>
          <a:p>
            <a:pPr marL="473660" lvl="1" indent="-177623">
              <a:spcBef>
                <a:spcPct val="10000"/>
              </a:spcBef>
              <a:buFont typeface="Arial" pitchFamily="34" charset="0"/>
              <a:buChar char="•"/>
            </a:pPr>
            <a:r>
              <a:rPr lang="en-US" sz="1000" dirty="0" smtClean="0"/>
              <a:t>DYNAMICS</a:t>
            </a:r>
            <a:r>
              <a:rPr lang="en-US" sz="1000" baseline="30000" dirty="0" smtClean="0"/>
              <a:t>TM</a:t>
            </a:r>
            <a:r>
              <a:rPr lang="en-US" sz="1000" dirty="0" smtClean="0"/>
              <a:t> software, cumulant and regularization analysis</a:t>
            </a:r>
          </a:p>
          <a:p>
            <a:pPr marL="473660" lvl="1" indent="-177623">
              <a:spcBef>
                <a:spcPct val="10000"/>
              </a:spcBef>
              <a:buFont typeface="Arial" pitchFamily="34" charset="0"/>
              <a:buChar char="•"/>
            </a:pPr>
            <a:r>
              <a:rPr lang="en-US" sz="1000" dirty="0" smtClean="0"/>
              <a:t>Automation of measurements with Event Scheduler</a:t>
            </a:r>
            <a:endParaRPr lang="en-US" dirty="0" smtClean="0"/>
          </a:p>
          <a:p>
            <a:pPr marL="175934" indent="-175934" fontAlgn="auto">
              <a:spcBef>
                <a:spcPts val="0"/>
              </a:spcBef>
              <a:spcAft>
                <a:spcPts val="0"/>
              </a:spcAft>
              <a:defRPr/>
            </a:pPr>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u="sng" dirty="0" smtClean="0"/>
              <a:t>Notes:</a:t>
            </a:r>
          </a:p>
          <a:p>
            <a:pPr marL="181188" indent="-181188">
              <a:buFont typeface="Arial" pitchFamily="34" charset="0"/>
              <a:buChar char="•"/>
            </a:pPr>
            <a:r>
              <a:rPr lang="en-US" dirty="0" smtClean="0"/>
              <a:t>Colloids and protein formulations can be stabilized by either charge or by adding stabilizing molecules (polymers or surfactants).</a:t>
            </a:r>
          </a:p>
          <a:p>
            <a:pPr marL="181188" indent="-181188">
              <a:buFont typeface="Arial" pitchFamily="34" charset="0"/>
              <a:buChar char="•"/>
            </a:pPr>
            <a:r>
              <a:rPr lang="en-US" dirty="0" smtClean="0"/>
              <a:t>While aggregate formation and aggregation can easily measured by DLS over time, such long term stability or accelerated aging studies are simply time consuming. Measuring the electrophoretic mobility and derived properties such as zeta potential, effective molecular charge and isoelectric point can be used as predictors for formulation stability.</a:t>
            </a:r>
          </a:p>
          <a:p>
            <a:pPr marL="181188" indent="-181188" fontAlgn="auto">
              <a:spcBef>
                <a:spcPts val="0"/>
              </a:spcBef>
              <a:spcAft>
                <a:spcPts val="0"/>
              </a:spcAft>
              <a:buFont typeface="Arial" pitchFamily="34" charset="0"/>
              <a:buChar char="•"/>
              <a:defRPr/>
            </a:pPr>
            <a:r>
              <a:rPr lang="en-US" dirty="0" smtClean="0"/>
              <a:t>Charged molecules have an oppositely charged layer of counterions around them (the electrical double layer). The surrounding, less densely charged layer is called the Stern layer, which still contains tightly bound ions. When the molecules diffuses, both the electrical double layer and the Stern layer will move with the molecules. This boundary is called the slipping plane or shearing plane. The electric potential of a molecule at the slipping plane is the zeta potential.  Outside the Stern layer is the diffuse layer, in which ions do not move with the molecule.</a:t>
            </a:r>
          </a:p>
          <a:p>
            <a:pPr marL="181188" indent="-181188">
              <a:buFont typeface="Arial" pitchFamily="34" charset="0"/>
              <a:buChar char="•"/>
            </a:pPr>
            <a:r>
              <a:rPr lang="en-US" dirty="0" smtClean="0"/>
              <a:t>The higher the zeta potential, the more stable the colloidal system or macromolecule will be. Generally, a formulation or colloidal system is considered stable if the zeta potential is either higher than +25 mV or smaller than -25 mV.</a:t>
            </a:r>
          </a:p>
          <a:p>
            <a:pPr marL="181188" indent="-181188"/>
            <a:endParaRPr lang="en-US" dirty="0" smtClean="0"/>
          </a:p>
          <a:p>
            <a:pPr marL="181188" indent="-181188"/>
            <a:endParaRPr lang="en-US" dirty="0" smtClean="0"/>
          </a:p>
          <a:p>
            <a:pPr marL="181188" indent="-181188"/>
            <a:r>
              <a:rPr lang="en-US" u="sng" dirty="0" smtClean="0"/>
              <a:t>Key ideas:</a:t>
            </a:r>
          </a:p>
          <a:p>
            <a:pPr marL="181188" indent="-181188">
              <a:buFont typeface="Arial" pitchFamily="34" charset="0"/>
              <a:buChar char="•"/>
            </a:pPr>
            <a:r>
              <a:rPr lang="en-US" dirty="0" smtClean="0"/>
              <a:t>While DLS can be used to </a:t>
            </a:r>
            <a:r>
              <a:rPr lang="en-US" i="1" dirty="0" smtClean="0"/>
              <a:t>monitor</a:t>
            </a:r>
            <a:r>
              <a:rPr lang="en-US" dirty="0" smtClean="0"/>
              <a:t> aggregation and stability, electrophoretic mobility can </a:t>
            </a:r>
            <a:r>
              <a:rPr lang="en-US" i="1" dirty="0" smtClean="0"/>
              <a:t>predict</a:t>
            </a:r>
            <a:r>
              <a:rPr lang="en-US" dirty="0" smtClean="0"/>
              <a:t> stability of a formulation.</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945D33A0-2E87-4DC7-A583-5C2CBC49FA0D}" type="slidenum">
              <a:rPr lang="en-US" smtClean="0"/>
              <a:pPr/>
              <a:t>29</a:t>
            </a:fld>
            <a:endParaRPr lang="en-US" dirty="0"/>
          </a:p>
        </p:txBody>
      </p:sp>
      <p:sp>
        <p:nvSpPr>
          <p:cNvPr id="5" name="Footer Placeholder 4"/>
          <p:cNvSpPr>
            <a:spLocks noGrp="1"/>
          </p:cNvSpPr>
          <p:nvPr>
            <p:ph type="ftr" sz="quarter" idx="11"/>
          </p:nvPr>
        </p:nvSpPr>
        <p:spPr/>
        <p:txBody>
          <a:bodyPr/>
          <a:lstStyle/>
          <a:p>
            <a:r>
              <a:rPr lang="en-US" dirty="0" smtClean="0"/>
              <a:t>© Wyatt Technology Corporation 2011 – All Rights Reserved</a:t>
            </a: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5" name="Rectangle 3"/>
          <p:cNvSpPr>
            <a:spLocks noGrp="1" noChangeArrowheads="1"/>
          </p:cNvSpPr>
          <p:nvPr>
            <p:ph type="body" idx="1"/>
          </p:nvPr>
        </p:nvSpPr>
        <p:spPr/>
        <p:txBody>
          <a:bodyPr>
            <a:normAutofit/>
          </a:bodyPr>
          <a:lstStyle/>
          <a:p>
            <a:r>
              <a:rPr lang="en-US" u="sng" dirty="0" smtClean="0"/>
              <a:t>Notes: </a:t>
            </a:r>
          </a:p>
          <a:p>
            <a:pPr marL="172689" indent="-172689">
              <a:buFont typeface="Arial" pitchFamily="34" charset="0"/>
              <a:buChar char="•"/>
            </a:pPr>
            <a:r>
              <a:rPr lang="en-US" dirty="0" smtClean="0"/>
              <a:t>R</a:t>
            </a:r>
            <a:r>
              <a:rPr lang="en-US" baseline="-25000" dirty="0" smtClean="0"/>
              <a:t>h</a:t>
            </a:r>
            <a:r>
              <a:rPr lang="en-US" dirty="0" smtClean="0"/>
              <a:t> depends only on the physical size and size-related behavior (e.g. diffusion, viscosity) of the molecule,</a:t>
            </a:r>
            <a:r>
              <a:rPr lang="en-US" baseline="0" dirty="0" smtClean="0"/>
              <a:t> i.e.</a:t>
            </a:r>
            <a:r>
              <a:rPr lang="en-US" dirty="0" smtClean="0"/>
              <a:t>, R</a:t>
            </a:r>
            <a:r>
              <a:rPr lang="en-US" baseline="-25000" dirty="0" smtClean="0"/>
              <a:t>h</a:t>
            </a:r>
            <a:r>
              <a:rPr lang="en-US" dirty="0" smtClean="0"/>
              <a:t> measurements by DLS or Viscometry are not affected by density / molecular weight per se.</a:t>
            </a:r>
          </a:p>
          <a:p>
            <a:pPr marL="172689" indent="-172689">
              <a:buFont typeface="Arial" pitchFamily="34" charset="0"/>
              <a:buChar char="•"/>
            </a:pPr>
            <a:r>
              <a:rPr lang="en-US" dirty="0" smtClean="0"/>
              <a:t>The RMS radius as measured by multi angle light scattering is shape-independent.  No assumptions of molecular shape or conformation whatsoever are necessary to obtain RMS from MALS data.</a:t>
            </a:r>
          </a:p>
          <a:p>
            <a:pPr marL="172689" indent="-172689">
              <a:buFont typeface="Arial" pitchFamily="34" charset="0"/>
              <a:buChar char="•"/>
            </a:pPr>
            <a:r>
              <a:rPr lang="en-US" dirty="0" smtClean="0"/>
              <a:t>The lower size limit of 0.5 nm radius makes DLS a great tool to measure the size of small</a:t>
            </a:r>
            <a:r>
              <a:rPr lang="en-US" baseline="0" dirty="0" smtClean="0"/>
              <a:t> molecules when performing online work.</a:t>
            </a:r>
          </a:p>
          <a:p>
            <a:pPr marL="172689" indent="-172689">
              <a:buFont typeface="Arial" pitchFamily="34" charset="0"/>
              <a:buChar char="•"/>
            </a:pPr>
            <a:endParaRPr lang="en-US" dirty="0" smtClean="0"/>
          </a:p>
          <a:p>
            <a:pPr marL="172689" indent="-172689">
              <a:buFont typeface="Arial" pitchFamily="34" charset="0"/>
              <a:buChar char="•"/>
            </a:pPr>
            <a:endParaRPr lang="en-US" dirty="0" smtClean="0"/>
          </a:p>
          <a:p>
            <a:pPr marL="172689" indent="-172689"/>
            <a:r>
              <a:rPr lang="en-US" u="sng" dirty="0" smtClean="0"/>
              <a:t>Key Ideas:</a:t>
            </a:r>
          </a:p>
          <a:p>
            <a:pPr marL="172689" indent="-172689">
              <a:buFont typeface="Arial" pitchFamily="34" charset="0"/>
              <a:buChar char="•"/>
            </a:pPr>
            <a:r>
              <a:rPr lang="en-US" dirty="0" smtClean="0"/>
              <a:t>DLS measures a hydrodynamic radius, SLS measures the radius of gyration. Both are generally different.</a:t>
            </a:r>
          </a:p>
        </p:txBody>
      </p:sp>
      <p:sp>
        <p:nvSpPr>
          <p:cNvPr id="5" name="Slide Image Placeholder 4"/>
          <p:cNvSpPr>
            <a:spLocks noGrp="1" noRot="1" noChangeAspect="1"/>
          </p:cNvSpPr>
          <p:nvPr>
            <p:ph type="sldImg"/>
          </p:nvPr>
        </p:nvSpPr>
        <p:spPr/>
      </p:sp>
      <p:sp>
        <p:nvSpPr>
          <p:cNvPr id="6" name="Slide Number Placeholder 5"/>
          <p:cNvSpPr>
            <a:spLocks noGrp="1"/>
          </p:cNvSpPr>
          <p:nvPr>
            <p:ph type="sldNum" sz="quarter" idx="10"/>
          </p:nvPr>
        </p:nvSpPr>
        <p:spPr/>
        <p:txBody>
          <a:bodyPr/>
          <a:lstStyle/>
          <a:p>
            <a:fld id="{945D33A0-2E87-4DC7-A583-5C2CBC49FA0D}" type="slidenum">
              <a:rPr lang="en-US" smtClean="0"/>
              <a:pPr/>
              <a:t>3</a:t>
            </a:fld>
            <a:endParaRPr lang="en-US" dirty="0"/>
          </a:p>
        </p:txBody>
      </p:sp>
      <p:sp>
        <p:nvSpPr>
          <p:cNvPr id="7" name="Footer Placeholder 6"/>
          <p:cNvSpPr>
            <a:spLocks noGrp="1"/>
          </p:cNvSpPr>
          <p:nvPr>
            <p:ph type="ftr" sz="quarter" idx="11"/>
          </p:nvPr>
        </p:nvSpPr>
        <p:spPr/>
        <p:txBody>
          <a:bodyPr/>
          <a:lstStyle/>
          <a:p>
            <a:r>
              <a:rPr lang="en-US" dirty="0" smtClean="0"/>
              <a:t>© Wyatt Technology Corporation 2011 – All Rights Reserved</a:t>
            </a:r>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Aft>
                <a:spcPts val="628"/>
              </a:spcAft>
            </a:pPr>
            <a:r>
              <a:rPr lang="en-US" u="sng" dirty="0" smtClean="0"/>
              <a:t>Notes:</a:t>
            </a:r>
          </a:p>
          <a:p>
            <a:pPr marL="181188" indent="-181188" fontAlgn="auto">
              <a:spcBef>
                <a:spcPts val="0"/>
              </a:spcBef>
              <a:spcAft>
                <a:spcPts val="0"/>
              </a:spcAft>
              <a:buFont typeface="Arial" pitchFamily="34" charset="0"/>
              <a:buChar char="•"/>
              <a:defRPr/>
            </a:pPr>
            <a:r>
              <a:rPr lang="en-US" dirty="0" smtClean="0"/>
              <a:t>Charge is a “system” parameter, not merely a “molecule” parameter.</a:t>
            </a:r>
          </a:p>
          <a:p>
            <a:pPr marL="181188" indent="-181188" fontAlgn="auto">
              <a:spcBef>
                <a:spcPts val="0"/>
              </a:spcBef>
              <a:spcAft>
                <a:spcPts val="0"/>
              </a:spcAft>
              <a:buFont typeface="Arial" pitchFamily="34" charset="0"/>
              <a:buChar char="•"/>
              <a:defRPr/>
            </a:pPr>
            <a:r>
              <a:rPr lang="en-US" dirty="0" smtClean="0"/>
              <a:t>Electrophoretic mobility depends on the pH and buffer composition and must be specified when reporting charge or zeta potential.</a:t>
            </a:r>
            <a:endParaRPr lang="en-US" dirty="0"/>
          </a:p>
        </p:txBody>
      </p:sp>
      <p:sp>
        <p:nvSpPr>
          <p:cNvPr id="4" name="Slide Number Placeholder 3"/>
          <p:cNvSpPr>
            <a:spLocks noGrp="1"/>
          </p:cNvSpPr>
          <p:nvPr>
            <p:ph type="sldNum" sz="quarter" idx="10"/>
          </p:nvPr>
        </p:nvSpPr>
        <p:spPr/>
        <p:txBody>
          <a:bodyPr/>
          <a:lstStyle/>
          <a:p>
            <a:fld id="{945D33A0-2E87-4DC7-A583-5C2CBC49FA0D}" type="slidenum">
              <a:rPr lang="en-US" smtClean="0"/>
              <a:pPr/>
              <a:t>30</a:t>
            </a:fld>
            <a:endParaRPr lang="en-US" dirty="0"/>
          </a:p>
        </p:txBody>
      </p:sp>
      <p:sp>
        <p:nvSpPr>
          <p:cNvPr id="5" name="Footer Placeholder 4"/>
          <p:cNvSpPr>
            <a:spLocks noGrp="1"/>
          </p:cNvSpPr>
          <p:nvPr>
            <p:ph type="ftr" sz="quarter" idx="11"/>
          </p:nvPr>
        </p:nvSpPr>
        <p:spPr/>
        <p:txBody>
          <a:bodyPr/>
          <a:lstStyle/>
          <a:p>
            <a:r>
              <a:rPr lang="en-US" dirty="0" smtClean="0"/>
              <a:t>© Wyatt Technology Corporation 2011 – All Rights Reserved</a:t>
            </a:r>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ts val="0"/>
              </a:spcBef>
              <a:spcAft>
                <a:spcPts val="628"/>
              </a:spcAft>
            </a:pPr>
            <a:r>
              <a:rPr lang="en-US" u="sng" dirty="0" smtClean="0"/>
              <a:t>Notes:</a:t>
            </a:r>
          </a:p>
          <a:p>
            <a:pPr marL="181188" indent="-181188" fontAlgn="auto">
              <a:spcBef>
                <a:spcPts val="0"/>
              </a:spcBef>
              <a:spcAft>
                <a:spcPts val="0"/>
              </a:spcAft>
              <a:buFont typeface="Arial" pitchFamily="34" charset="0"/>
              <a:buChar char="•"/>
              <a:defRPr/>
            </a:pPr>
            <a:r>
              <a:rPr lang="en-US" dirty="0" smtClean="0"/>
              <a:t>Mobility is a physical ,first-principle measurement, unadulterated by any assumptions!</a:t>
            </a:r>
          </a:p>
          <a:p>
            <a:pPr marL="181188" indent="-181188" fontAlgn="auto">
              <a:spcBef>
                <a:spcPts val="0"/>
              </a:spcBef>
              <a:spcAft>
                <a:spcPts val="0"/>
              </a:spcAft>
              <a:buFont typeface="Arial" pitchFamily="34" charset="0"/>
              <a:buChar char="•"/>
              <a:defRPr/>
            </a:pPr>
            <a:r>
              <a:rPr lang="en-US" dirty="0" smtClean="0"/>
              <a:t>To determine zeta potential, the electric permittivity </a:t>
            </a:r>
            <a:r>
              <a:rPr lang="el-GR" dirty="0" smtClean="0"/>
              <a:t>ε</a:t>
            </a:r>
            <a:r>
              <a:rPr lang="en-US" dirty="0" smtClean="0"/>
              <a:t> and the viscosity </a:t>
            </a:r>
            <a:r>
              <a:rPr lang="el-GR" dirty="0" smtClean="0"/>
              <a:t>η</a:t>
            </a:r>
            <a:r>
              <a:rPr lang="en-US" dirty="0" smtClean="0"/>
              <a:t> must be known.</a:t>
            </a:r>
          </a:p>
          <a:p>
            <a:pPr marL="181188" indent="-181188" fontAlgn="auto">
              <a:spcBef>
                <a:spcPts val="0"/>
              </a:spcBef>
              <a:spcAft>
                <a:spcPts val="0"/>
              </a:spcAft>
              <a:buFont typeface="Arial" pitchFamily="34" charset="0"/>
              <a:buChar char="•"/>
              <a:defRPr/>
            </a:pPr>
            <a:r>
              <a:rPr lang="en-US" dirty="0" smtClean="0"/>
              <a:t>The general relationship for the zeta potential is:</a:t>
            </a:r>
          </a:p>
          <a:p>
            <a:pPr marL="181188" indent="-181188" fontAlgn="auto">
              <a:spcBef>
                <a:spcPts val="0"/>
              </a:spcBef>
              <a:spcAft>
                <a:spcPts val="0"/>
              </a:spcAft>
              <a:buFont typeface="Arial" pitchFamily="34" charset="0"/>
              <a:buChar char="•"/>
              <a:defRPr/>
            </a:pPr>
            <a:endParaRPr lang="en-US" dirty="0" smtClean="0"/>
          </a:p>
          <a:p>
            <a:pPr marL="181188" indent="-181188" fontAlgn="auto">
              <a:spcBef>
                <a:spcPts val="0"/>
              </a:spcBef>
              <a:spcAft>
                <a:spcPts val="0"/>
              </a:spcAft>
              <a:buFont typeface="Arial" pitchFamily="34" charset="0"/>
              <a:buChar char="•"/>
              <a:defRPr/>
            </a:pPr>
            <a:endParaRPr lang="en-US" dirty="0" smtClean="0"/>
          </a:p>
          <a:p>
            <a:pPr marL="181188" indent="-1663" fontAlgn="auto">
              <a:spcBef>
                <a:spcPts val="628"/>
              </a:spcBef>
              <a:spcAft>
                <a:spcPts val="0"/>
              </a:spcAft>
              <a:defRPr/>
            </a:pPr>
            <a:r>
              <a:rPr lang="en-US" dirty="0" smtClean="0"/>
              <a:t>With </a:t>
            </a:r>
            <a:r>
              <a:rPr lang="en-US" i="1" dirty="0" smtClean="0"/>
              <a:t>f</a:t>
            </a:r>
            <a:r>
              <a:rPr lang="en-US" i="1" baseline="-25000" dirty="0" smtClean="0"/>
              <a:t>1</a:t>
            </a:r>
            <a:r>
              <a:rPr lang="en-US" i="1" dirty="0" smtClean="0"/>
              <a:t>(</a:t>
            </a:r>
            <a:r>
              <a:rPr lang="el-GR" i="1" dirty="0" smtClean="0"/>
              <a:t>κ</a:t>
            </a:r>
            <a:r>
              <a:rPr lang="en-US" i="1" dirty="0" smtClean="0"/>
              <a:t>R</a:t>
            </a:r>
            <a:r>
              <a:rPr lang="en-US" i="1" baseline="-25000" dirty="0" smtClean="0"/>
              <a:t>h</a:t>
            </a:r>
            <a:r>
              <a:rPr lang="en-US" i="1" dirty="0" smtClean="0"/>
              <a:t>) </a:t>
            </a:r>
            <a:r>
              <a:rPr lang="en-US" dirty="0" smtClean="0"/>
              <a:t>being Henry’s function. </a:t>
            </a:r>
            <a:r>
              <a:rPr lang="el-GR" dirty="0" smtClean="0"/>
              <a:t>κ</a:t>
            </a:r>
            <a:r>
              <a:rPr lang="en-US" dirty="0" smtClean="0"/>
              <a:t> is the Debye-Hückel parameter. For polar solvents, f</a:t>
            </a:r>
            <a:r>
              <a:rPr lang="en-US" baseline="-25000" dirty="0" smtClean="0"/>
              <a:t>1</a:t>
            </a:r>
            <a:r>
              <a:rPr lang="en-US" dirty="0" smtClean="0"/>
              <a:t>(</a:t>
            </a:r>
            <a:r>
              <a:rPr lang="el-GR" dirty="0" smtClean="0"/>
              <a:t>κ</a:t>
            </a:r>
            <a:r>
              <a:rPr lang="en-US" dirty="0" smtClean="0"/>
              <a:t>R</a:t>
            </a:r>
            <a:r>
              <a:rPr lang="en-US" baseline="-25000" dirty="0" smtClean="0"/>
              <a:t>h</a:t>
            </a:r>
            <a:r>
              <a:rPr lang="en-US" dirty="0" smtClean="0"/>
              <a:t>)  becomes 1 (Smoluchowski approximation). For non-polar solvents </a:t>
            </a:r>
            <a:r>
              <a:rPr lang="en-US" i="1" dirty="0" smtClean="0"/>
              <a:t>f</a:t>
            </a:r>
            <a:r>
              <a:rPr lang="en-US" i="1" baseline="-25000" dirty="0" smtClean="0"/>
              <a:t>1</a:t>
            </a:r>
            <a:r>
              <a:rPr lang="en-US" i="1" dirty="0" smtClean="0"/>
              <a:t>(</a:t>
            </a:r>
            <a:r>
              <a:rPr lang="el-GR" i="1" dirty="0" smtClean="0"/>
              <a:t>κ</a:t>
            </a:r>
            <a:r>
              <a:rPr lang="en-US" i="1" dirty="0" smtClean="0"/>
              <a:t>R</a:t>
            </a:r>
            <a:r>
              <a:rPr lang="en-US" i="1" baseline="-25000" dirty="0" smtClean="0"/>
              <a:t>h</a:t>
            </a:r>
            <a:r>
              <a:rPr lang="en-US" i="1" dirty="0" smtClean="0"/>
              <a:t>) </a:t>
            </a:r>
            <a:r>
              <a:rPr lang="en-US" dirty="0" smtClean="0"/>
              <a:t>becomes 2/3 (Hückel approximation). Viscosity and electric permittivity of the solvent must be known to determine the zeta potential. If Henry’s function is to be used, the hydrodynamic radius needs to be known or measured as well.</a:t>
            </a:r>
          </a:p>
          <a:p>
            <a:pPr marL="181188" indent="-181188" fontAlgn="auto">
              <a:spcBef>
                <a:spcPts val="0"/>
              </a:spcBef>
              <a:spcAft>
                <a:spcPts val="0"/>
              </a:spcAft>
              <a:buFont typeface="Arial" pitchFamily="34" charset="0"/>
              <a:buChar char="•"/>
              <a:defRPr/>
            </a:pPr>
            <a:r>
              <a:rPr lang="en-US" dirty="0" smtClean="0"/>
              <a:t>The general relationship for the effective charge is:</a:t>
            </a:r>
          </a:p>
          <a:p>
            <a:pPr marL="181188" indent="-181188" fontAlgn="auto">
              <a:spcBef>
                <a:spcPts val="0"/>
              </a:spcBef>
              <a:spcAft>
                <a:spcPts val="0"/>
              </a:spcAft>
              <a:buFont typeface="Arial" pitchFamily="34" charset="0"/>
              <a:buChar char="•"/>
              <a:defRPr/>
            </a:pPr>
            <a:endParaRPr lang="en-US" dirty="0" smtClean="0"/>
          </a:p>
          <a:p>
            <a:pPr marL="181188" indent="-181188" fontAlgn="auto">
              <a:spcBef>
                <a:spcPts val="0"/>
              </a:spcBef>
              <a:spcAft>
                <a:spcPts val="0"/>
              </a:spcAft>
              <a:buFont typeface="Arial" pitchFamily="34" charset="0"/>
              <a:buChar char="•"/>
              <a:defRPr/>
            </a:pPr>
            <a:endParaRPr lang="en-US" dirty="0" smtClean="0"/>
          </a:p>
          <a:p>
            <a:pPr marL="181188" indent="-181188" fontAlgn="auto">
              <a:spcBef>
                <a:spcPts val="628"/>
              </a:spcBef>
              <a:spcAft>
                <a:spcPts val="0"/>
              </a:spcAft>
              <a:buFont typeface="Arial" pitchFamily="34" charset="0"/>
              <a:buChar char="•"/>
              <a:defRPr/>
            </a:pPr>
            <a:r>
              <a:rPr lang="en-US" dirty="0" smtClean="0"/>
              <a:t>The solution viscosity and hydrodynamic radius of the molecules need be known or measured to determine the effective charge.</a:t>
            </a:r>
          </a:p>
          <a:p>
            <a:pPr marL="181188" indent="-181188" fontAlgn="auto">
              <a:spcBef>
                <a:spcPts val="0"/>
              </a:spcBef>
              <a:spcAft>
                <a:spcPts val="0"/>
              </a:spcAft>
              <a:buFont typeface="Arial" pitchFamily="34" charset="0"/>
              <a:buChar char="•"/>
              <a:defRPr/>
            </a:pPr>
            <a:endParaRPr lang="en-US" dirty="0" smtClean="0"/>
          </a:p>
          <a:p>
            <a:pPr marL="181188" indent="-181188" fontAlgn="auto">
              <a:spcBef>
                <a:spcPts val="0"/>
              </a:spcBef>
              <a:spcAft>
                <a:spcPts val="0"/>
              </a:spcAft>
              <a:buFont typeface="Arial" pitchFamily="34" charset="0"/>
              <a:buChar char="•"/>
              <a:defRPr/>
            </a:pPr>
            <a:endParaRPr lang="en-US" dirty="0" smtClean="0"/>
          </a:p>
          <a:p>
            <a:pPr marL="181188" indent="-181188" fontAlgn="auto">
              <a:spcBef>
                <a:spcPts val="0"/>
              </a:spcBef>
              <a:spcAft>
                <a:spcPts val="0"/>
              </a:spcAft>
              <a:buFont typeface="Arial" pitchFamily="34" charset="0"/>
              <a:buChar char="•"/>
              <a:defRPr/>
            </a:pPr>
            <a:endParaRPr lang="en-US" dirty="0" smtClean="0"/>
          </a:p>
          <a:p>
            <a:pPr marL="181188" indent="-181188" fontAlgn="auto">
              <a:spcBef>
                <a:spcPts val="0"/>
              </a:spcBef>
              <a:spcAft>
                <a:spcPts val="0"/>
              </a:spcAft>
              <a:defRPr/>
            </a:pPr>
            <a:r>
              <a:rPr lang="en-US" u="sng" dirty="0" smtClean="0"/>
              <a:t>Key Ideas:</a:t>
            </a:r>
          </a:p>
          <a:p>
            <a:pPr marL="181188" indent="-181188" fontAlgn="auto">
              <a:spcBef>
                <a:spcPts val="0"/>
              </a:spcBef>
              <a:spcAft>
                <a:spcPts val="0"/>
              </a:spcAft>
              <a:buFont typeface="Arial" pitchFamily="34" charset="0"/>
              <a:buChar char="•"/>
              <a:defRPr/>
            </a:pPr>
            <a:r>
              <a:rPr lang="en-US" dirty="0" smtClean="0"/>
              <a:t>Meaningful results for the zeta potential and the effective charge can be computed from electrophoretic mobility measurements.</a:t>
            </a:r>
          </a:p>
          <a:p>
            <a:pPr marL="181188" indent="-181188" fontAlgn="auto">
              <a:spcBef>
                <a:spcPts val="0"/>
              </a:spcBef>
              <a:spcAft>
                <a:spcPts val="0"/>
              </a:spcAft>
              <a:buFont typeface="Arial" pitchFamily="34" charset="0"/>
              <a:buChar char="•"/>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945D33A0-2E87-4DC7-A583-5C2CBC49FA0D}" type="slidenum">
              <a:rPr lang="en-US" smtClean="0"/>
              <a:pPr/>
              <a:t>31</a:t>
            </a:fld>
            <a:endParaRPr lang="en-US" dirty="0"/>
          </a:p>
        </p:txBody>
      </p:sp>
      <p:sp>
        <p:nvSpPr>
          <p:cNvPr id="5" name="Footer Placeholder 4"/>
          <p:cNvSpPr>
            <a:spLocks noGrp="1"/>
          </p:cNvSpPr>
          <p:nvPr>
            <p:ph type="ftr" sz="quarter" idx="11"/>
          </p:nvPr>
        </p:nvSpPr>
        <p:spPr/>
        <p:txBody>
          <a:bodyPr/>
          <a:lstStyle/>
          <a:p>
            <a:r>
              <a:rPr lang="en-US" dirty="0" smtClean="0"/>
              <a:t>© Wyatt Technology Corporation 2011 – All Rights Reserved</a:t>
            </a:r>
            <a:endParaRPr lang="en-US" dirty="0"/>
          </a:p>
        </p:txBody>
      </p:sp>
      <p:sp>
        <p:nvSpPr>
          <p:cNvPr id="68610" name="Rectangle 2"/>
          <p:cNvSpPr>
            <a:spLocks noChangeArrowheads="1"/>
          </p:cNvSpPr>
          <p:nvPr/>
        </p:nvSpPr>
        <p:spPr bwMode="auto">
          <a:xfrm>
            <a:off x="3560885" y="-171451"/>
            <a:ext cx="193429" cy="342902"/>
          </a:xfrm>
          <a:prstGeom prst="rect">
            <a:avLst/>
          </a:prstGeom>
          <a:noFill/>
          <a:ln w="9525">
            <a:noFill/>
            <a:miter lim="800000"/>
            <a:headEnd/>
            <a:tailEnd/>
          </a:ln>
          <a:effectLst/>
        </p:spPr>
        <p:txBody>
          <a:bodyPr vert="horz" wrap="none" lIns="95747" tIns="47873" rIns="95747" bIns="47873" numCol="1" anchor="ctr" anchorCtr="0" compatLnSpc="1">
            <a:prstTxWarp prst="textNoShape">
              <a:avLst/>
            </a:prstTxWarp>
            <a:spAutoFit/>
          </a:bodyPr>
          <a:lstStyle/>
          <a:p>
            <a:endParaRPr lang="en-US" dirty="0"/>
          </a:p>
        </p:txBody>
      </p:sp>
      <p:sp>
        <p:nvSpPr>
          <p:cNvPr id="68612" name="Rectangle 4"/>
          <p:cNvSpPr>
            <a:spLocks noChangeArrowheads="1"/>
          </p:cNvSpPr>
          <p:nvPr/>
        </p:nvSpPr>
        <p:spPr bwMode="auto">
          <a:xfrm>
            <a:off x="3560885" y="-171451"/>
            <a:ext cx="193429" cy="342902"/>
          </a:xfrm>
          <a:prstGeom prst="rect">
            <a:avLst/>
          </a:prstGeom>
          <a:noFill/>
          <a:ln w="9525">
            <a:noFill/>
            <a:miter lim="800000"/>
            <a:headEnd/>
            <a:tailEnd/>
          </a:ln>
          <a:effectLst/>
        </p:spPr>
        <p:txBody>
          <a:bodyPr vert="horz" wrap="none" lIns="95747" tIns="47873" rIns="95747" bIns="47873" numCol="1" anchor="ctr" anchorCtr="0" compatLnSpc="1">
            <a:prstTxWarp prst="textNoShape">
              <a:avLst/>
            </a:prstTxWarp>
            <a:spAutoFit/>
          </a:bodyPr>
          <a:lstStyle/>
          <a:p>
            <a:endParaRPr lang="en-US" dirty="0"/>
          </a:p>
        </p:txBody>
      </p:sp>
      <p:sp>
        <p:nvSpPr>
          <p:cNvPr id="68614" name="Rectangle 6"/>
          <p:cNvSpPr>
            <a:spLocks noChangeArrowheads="1"/>
          </p:cNvSpPr>
          <p:nvPr/>
        </p:nvSpPr>
        <p:spPr bwMode="auto">
          <a:xfrm>
            <a:off x="3560885" y="-171451"/>
            <a:ext cx="193429" cy="342902"/>
          </a:xfrm>
          <a:prstGeom prst="rect">
            <a:avLst/>
          </a:prstGeom>
          <a:noFill/>
          <a:ln w="9525">
            <a:noFill/>
            <a:miter lim="800000"/>
            <a:headEnd/>
            <a:tailEnd/>
          </a:ln>
          <a:effectLst/>
        </p:spPr>
        <p:txBody>
          <a:bodyPr vert="horz" wrap="none" lIns="95747" tIns="47873" rIns="95747" bIns="47873" numCol="1" anchor="ctr" anchorCtr="0" compatLnSpc="1">
            <a:prstTxWarp prst="textNoShape">
              <a:avLst/>
            </a:prstTxWarp>
            <a:spAutoFit/>
          </a:bodyPr>
          <a:lstStyle/>
          <a:p>
            <a:endParaRPr lang="en-US" dirty="0"/>
          </a:p>
        </p:txBody>
      </p:sp>
      <p:pic>
        <p:nvPicPr>
          <p:cNvPr id="68613" name="Picture 5"/>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846968" y="6759579"/>
            <a:ext cx="1658518" cy="393710"/>
          </a:xfrm>
          <a:prstGeom prst="rect">
            <a:avLst/>
          </a:prstGeom>
          <a:noFill/>
        </p:spPr>
      </p:pic>
      <p:sp>
        <p:nvSpPr>
          <p:cNvPr id="107522" name="Rectangle 2"/>
          <p:cNvSpPr>
            <a:spLocks noChangeArrowheads="1"/>
          </p:cNvSpPr>
          <p:nvPr/>
        </p:nvSpPr>
        <p:spPr bwMode="auto">
          <a:xfrm>
            <a:off x="0" y="0"/>
            <a:ext cx="73152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7521" name="Picture 1"/>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097906" y="5384887"/>
            <a:ext cx="1157487" cy="397592"/>
          </a:xfrm>
          <a:prstGeom prst="rect">
            <a:avLst/>
          </a:prstGeom>
          <a:noFill/>
        </p:spPr>
      </p:pic>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u="sng" dirty="0" smtClean="0"/>
              <a:t>Notes:</a:t>
            </a:r>
          </a:p>
          <a:p>
            <a:pPr marL="181188" indent="-181188">
              <a:buFont typeface="Arial" pitchFamily="34" charset="0"/>
              <a:buChar char="•"/>
            </a:pPr>
            <a:r>
              <a:rPr lang="en-US" dirty="0" smtClean="0"/>
              <a:t>Electrophoretic measurements are made by illuminating a sample in a chamber with two electrodes and an alternating electrical field and collecting the scattered light.  Merely measuring the scattered light (as it is done in DLS) will not be able to measure the collective motion of the molecules (there is no change in relative positions of the molecules). Instead, one needs to mix in a fraction of the unscattered light from the laser to measure the electrophoretic mobility (Laser Doppler Velocimetry, LDV). While LDV is capable of measuring the absolute electrophoretic mobility, it cannot determine the direction in which the molecules move and thus fail to be able to distinguish between positively and negatively charged molecules.</a:t>
            </a:r>
          </a:p>
          <a:p>
            <a:pPr marL="181188" indent="-181188">
              <a:buFont typeface="Arial" pitchFamily="34" charset="0"/>
              <a:buChar char="•"/>
            </a:pPr>
            <a:r>
              <a:rPr lang="en-US" dirty="0" smtClean="0"/>
              <a:t>In Phase Analysis Light Scattering (PALS), the reference beam is phase-modulated which allows the determination of the sign of the molecular charge. However, the main disadvantage of the technique is that PALS generally uses high electric fields 10-150V and long measurement times which are likely destroy sensitive samples such as proteins, resulting in unreliable results.</a:t>
            </a:r>
          </a:p>
          <a:p>
            <a:pPr marL="181188" indent="-181188">
              <a:buFont typeface="Arial" pitchFamily="34" charset="0"/>
              <a:buChar char="•"/>
            </a:pPr>
            <a:r>
              <a:rPr lang="en-US" dirty="0" smtClean="0"/>
              <a:t>Reference for PALS</a:t>
            </a:r>
            <a:r>
              <a:rPr lang="en-US" i="1" dirty="0" smtClean="0"/>
              <a:t>: John F. Miller, K. Schätzel, B. Vincent, Journal of Colloid and Interface Science, Vol. 143532-554 (1991).</a:t>
            </a:r>
          </a:p>
          <a:p>
            <a:pPr marL="181188" indent="-181188">
              <a:buFont typeface="Arial" pitchFamily="34" charset="0"/>
              <a:buChar char="•"/>
            </a:pPr>
            <a:r>
              <a:rPr lang="en-US" dirty="0" smtClean="0"/>
              <a:t>The Möbiu</a:t>
            </a:r>
            <a:r>
              <a:rPr lang="en-US" dirty="0" smtClean="0">
                <a:sym typeface="Symbol"/>
              </a:rPr>
              <a:t> uses an array of 30 parallel detectors and free-space optics to achieve highest sensitivity while maintaining a low electric field (typically 3V) at short measurement times and enables the measurement of sensitive biological samples.</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945D33A0-2E87-4DC7-A583-5C2CBC49FA0D}" type="slidenum">
              <a:rPr lang="en-US" smtClean="0"/>
              <a:pPr/>
              <a:t>32</a:t>
            </a:fld>
            <a:endParaRPr lang="en-US" dirty="0"/>
          </a:p>
        </p:txBody>
      </p:sp>
      <p:sp>
        <p:nvSpPr>
          <p:cNvPr id="5" name="Footer Placeholder 4"/>
          <p:cNvSpPr>
            <a:spLocks noGrp="1"/>
          </p:cNvSpPr>
          <p:nvPr>
            <p:ph type="ftr" sz="quarter" idx="11"/>
          </p:nvPr>
        </p:nvSpPr>
        <p:spPr/>
        <p:txBody>
          <a:bodyPr/>
          <a:lstStyle/>
          <a:p>
            <a:r>
              <a:rPr lang="en-US" dirty="0" smtClean="0"/>
              <a:t>© Wyatt Technology Corporation 2011 – All Rights Reserved</a:t>
            </a:r>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u="sng" dirty="0" smtClean="0"/>
              <a:t>Notes:</a:t>
            </a:r>
          </a:p>
          <a:p>
            <a:pPr marL="181188" indent="-181188">
              <a:spcBef>
                <a:spcPts val="628"/>
              </a:spcBef>
              <a:spcAft>
                <a:spcPts val="314"/>
              </a:spcAft>
            </a:pPr>
            <a:r>
              <a:rPr lang="en-US" b="1" dirty="0" smtClean="0"/>
              <a:t>Möbiu</a:t>
            </a:r>
            <a:r>
              <a:rPr lang="en-US" b="1" dirty="0" smtClean="0">
                <a:sym typeface="Symbol"/>
              </a:rPr>
              <a:t> specifications:</a:t>
            </a:r>
            <a:endParaRPr lang="en-US" b="1" dirty="0" smtClean="0"/>
          </a:p>
          <a:p>
            <a:pPr marL="478734" indent="-181188">
              <a:spcBef>
                <a:spcPts val="0"/>
              </a:spcBef>
              <a:buFont typeface="Arial" pitchFamily="34" charset="0"/>
              <a:buChar char="•"/>
            </a:pPr>
            <a:r>
              <a:rPr lang="en-US" dirty="0" smtClean="0"/>
              <a:t>50 mW solid state laser at 532 nm (other wavelengths available)</a:t>
            </a:r>
          </a:p>
          <a:p>
            <a:pPr marL="478734" indent="-181188">
              <a:spcBef>
                <a:spcPts val="0"/>
              </a:spcBef>
              <a:buFont typeface="Arial" pitchFamily="34" charset="0"/>
              <a:buChar char="•"/>
            </a:pPr>
            <a:r>
              <a:rPr lang="en-US" dirty="0" smtClean="0"/>
              <a:t>Multi-element photodiode array for mobility measurements, APD for DLS option</a:t>
            </a:r>
          </a:p>
          <a:p>
            <a:pPr marL="478734" indent="-181188">
              <a:spcBef>
                <a:spcPts val="0"/>
              </a:spcBef>
              <a:buFont typeface="Arial" pitchFamily="34" charset="0"/>
              <a:buChar char="•"/>
            </a:pPr>
            <a:r>
              <a:rPr lang="en-US" dirty="0" smtClean="0"/>
              <a:t>Temperature controlled from 4°-70°C</a:t>
            </a:r>
          </a:p>
          <a:p>
            <a:pPr marL="478734" indent="-181188">
              <a:spcBef>
                <a:spcPts val="0"/>
              </a:spcBef>
              <a:buFont typeface="Arial" pitchFamily="34" charset="0"/>
              <a:buChar char="•"/>
            </a:pPr>
            <a:r>
              <a:rPr lang="en-US" dirty="0" smtClean="0"/>
              <a:t>Measurement volume for mobility measurement cell: 170 </a:t>
            </a:r>
            <a:r>
              <a:rPr lang="el-GR" dirty="0" smtClean="0"/>
              <a:t>μ</a:t>
            </a:r>
            <a:r>
              <a:rPr lang="en-US" dirty="0" smtClean="0"/>
              <a:t>L (without tubing)</a:t>
            </a:r>
          </a:p>
          <a:p>
            <a:pPr marL="478734" indent="-181188">
              <a:spcBef>
                <a:spcPts val="0"/>
              </a:spcBef>
              <a:buFont typeface="Arial" pitchFamily="34" charset="0"/>
              <a:buChar char="•"/>
            </a:pPr>
            <a:r>
              <a:rPr lang="en-US" dirty="0" smtClean="0"/>
              <a:t>Optional embedded Dynamic Light scattering, optional 45 </a:t>
            </a:r>
            <a:r>
              <a:rPr lang="el-GR" dirty="0" smtClean="0"/>
              <a:t>μ</a:t>
            </a:r>
            <a:r>
              <a:rPr lang="en-US" dirty="0" smtClean="0"/>
              <a:t>L cuvette available.</a:t>
            </a:r>
          </a:p>
          <a:p>
            <a:pPr marL="478734" indent="-181188">
              <a:spcBef>
                <a:spcPts val="0"/>
              </a:spcBef>
              <a:buFont typeface="Arial" pitchFamily="34" charset="0"/>
              <a:buChar char="•"/>
            </a:pPr>
            <a:r>
              <a:rPr lang="en-US" dirty="0" smtClean="0"/>
              <a:t>Mobility sensitivity: 1 mg/mL Lysozyme (14 kDa)</a:t>
            </a:r>
          </a:p>
          <a:p>
            <a:pPr marL="478734" indent="-181188">
              <a:spcBef>
                <a:spcPts val="0"/>
              </a:spcBef>
              <a:buFont typeface="Arial" pitchFamily="34" charset="0"/>
              <a:buChar char="•"/>
            </a:pPr>
            <a:r>
              <a:rPr lang="en-US" dirty="0" smtClean="0"/>
              <a:t>Mobility size range 1-1000 nm (depending on sample), DLS size range 0.3-1000 nm</a:t>
            </a:r>
          </a:p>
          <a:p>
            <a:pPr marL="478734" indent="-181188">
              <a:spcBef>
                <a:spcPts val="0"/>
              </a:spcBef>
              <a:buFont typeface="Arial" pitchFamily="34" charset="0"/>
              <a:buChar char="•"/>
            </a:pPr>
            <a:r>
              <a:rPr lang="en-US" dirty="0" smtClean="0"/>
              <a:t>No practical limit for mobility range</a:t>
            </a:r>
          </a:p>
          <a:p>
            <a:pPr marL="478734" indent="-181188">
              <a:spcBef>
                <a:spcPts val="0"/>
              </a:spcBef>
              <a:buFont typeface="Arial" pitchFamily="34" charset="0"/>
              <a:buChar char="•"/>
            </a:pPr>
            <a:r>
              <a:rPr lang="en-US" dirty="0" smtClean="0"/>
              <a:t>Ionic strength range 0 to 50 mS/cm (four times the conductivity of physiological saline)</a:t>
            </a:r>
          </a:p>
          <a:p>
            <a:endParaRPr lang="en-US" dirty="0"/>
          </a:p>
        </p:txBody>
      </p:sp>
      <p:sp>
        <p:nvSpPr>
          <p:cNvPr id="4" name="Slide Number Placeholder 3"/>
          <p:cNvSpPr>
            <a:spLocks noGrp="1"/>
          </p:cNvSpPr>
          <p:nvPr>
            <p:ph type="sldNum" sz="quarter" idx="10"/>
          </p:nvPr>
        </p:nvSpPr>
        <p:spPr/>
        <p:txBody>
          <a:bodyPr/>
          <a:lstStyle/>
          <a:p>
            <a:fld id="{945D33A0-2E87-4DC7-A583-5C2CBC49FA0D}" type="slidenum">
              <a:rPr lang="en-US" smtClean="0"/>
              <a:pPr/>
              <a:t>33</a:t>
            </a:fld>
            <a:endParaRPr lang="en-US" dirty="0"/>
          </a:p>
        </p:txBody>
      </p:sp>
      <p:sp>
        <p:nvSpPr>
          <p:cNvPr id="5" name="Footer Placeholder 4"/>
          <p:cNvSpPr>
            <a:spLocks noGrp="1"/>
          </p:cNvSpPr>
          <p:nvPr>
            <p:ph type="ftr" sz="quarter" idx="11"/>
          </p:nvPr>
        </p:nvSpPr>
        <p:spPr/>
        <p:txBody>
          <a:bodyPr/>
          <a:lstStyle/>
          <a:p>
            <a:r>
              <a:rPr lang="en-US" dirty="0" smtClean="0"/>
              <a:t>© Wyatt Technology Corporation 2011 – All Rights Reserved</a:t>
            </a:r>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u="sng" dirty="0" smtClean="0"/>
              <a:t>Notes:</a:t>
            </a:r>
          </a:p>
          <a:p>
            <a:endParaRPr lang="en-US" dirty="0"/>
          </a:p>
        </p:txBody>
      </p:sp>
      <p:sp>
        <p:nvSpPr>
          <p:cNvPr id="4" name="Slide Number Placeholder 3"/>
          <p:cNvSpPr>
            <a:spLocks noGrp="1"/>
          </p:cNvSpPr>
          <p:nvPr>
            <p:ph type="sldNum" sz="quarter" idx="10"/>
          </p:nvPr>
        </p:nvSpPr>
        <p:spPr/>
        <p:txBody>
          <a:bodyPr/>
          <a:lstStyle/>
          <a:p>
            <a:fld id="{945D33A0-2E87-4DC7-A583-5C2CBC49FA0D}" type="slidenum">
              <a:rPr lang="en-US" smtClean="0"/>
              <a:pPr/>
              <a:t>34</a:t>
            </a:fld>
            <a:endParaRPr lang="en-US" dirty="0"/>
          </a:p>
        </p:txBody>
      </p:sp>
      <p:sp>
        <p:nvSpPr>
          <p:cNvPr id="5" name="Footer Placeholder 4"/>
          <p:cNvSpPr>
            <a:spLocks noGrp="1"/>
          </p:cNvSpPr>
          <p:nvPr>
            <p:ph type="ftr" sz="quarter" idx="11"/>
          </p:nvPr>
        </p:nvSpPr>
        <p:spPr/>
        <p:txBody>
          <a:bodyPr/>
          <a:lstStyle/>
          <a:p>
            <a:r>
              <a:rPr lang="en-US" dirty="0" smtClean="0"/>
              <a:t>© Wyatt Technology Corporation 2011 – All Rights Reserved</a:t>
            </a:r>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45D33A0-2E87-4DC7-A583-5C2CBC49FA0D}" type="slidenum">
              <a:rPr lang="en-US" smtClean="0"/>
              <a:pPr/>
              <a:t>35</a:t>
            </a:fld>
            <a:endParaRPr lang="en-US" dirty="0"/>
          </a:p>
        </p:txBody>
      </p:sp>
      <p:sp>
        <p:nvSpPr>
          <p:cNvPr id="5" name="Footer Placeholder 4"/>
          <p:cNvSpPr>
            <a:spLocks noGrp="1"/>
          </p:cNvSpPr>
          <p:nvPr>
            <p:ph type="ftr" sz="quarter" idx="11"/>
          </p:nvPr>
        </p:nvSpPr>
        <p:spPr/>
        <p:txBody>
          <a:bodyPr/>
          <a:lstStyle/>
          <a:p>
            <a:r>
              <a:rPr lang="en-US" dirty="0" smtClean="0"/>
              <a:t>© Wyatt Technology Corporation 2011 – All Rights Reserved</a:t>
            </a: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0434" name="Rectangle 2"/>
          <p:cNvSpPr>
            <a:spLocks noGrp="1" noRot="1" noChangeAspect="1" noChangeArrowheads="1" noTextEdit="1"/>
          </p:cNvSpPr>
          <p:nvPr>
            <p:ph type="sldImg"/>
          </p:nvPr>
        </p:nvSpPr>
        <p:spPr>
          <a:ln/>
        </p:spPr>
      </p:sp>
      <p:sp>
        <p:nvSpPr>
          <p:cNvPr id="530435" name="Rectangle 3"/>
          <p:cNvSpPr>
            <a:spLocks noGrp="1" noChangeArrowheads="1"/>
          </p:cNvSpPr>
          <p:nvPr>
            <p:ph type="body" idx="1"/>
          </p:nvPr>
        </p:nvSpPr>
        <p:spPr/>
        <p:txBody>
          <a:bodyPr/>
          <a:lstStyle/>
          <a:p>
            <a:pPr>
              <a:spcBef>
                <a:spcPct val="20000"/>
              </a:spcBef>
            </a:pPr>
            <a:r>
              <a:rPr lang="en-US" u="sng" dirty="0" smtClean="0"/>
              <a:t>Notes:</a:t>
            </a:r>
          </a:p>
          <a:p>
            <a:pPr>
              <a:spcBef>
                <a:spcPct val="20000"/>
              </a:spcBef>
            </a:pPr>
            <a:endParaRPr lang="en-US" u="sng" dirty="0" smtClean="0"/>
          </a:p>
          <a:p>
            <a:pPr>
              <a:spcBef>
                <a:spcPct val="20000"/>
              </a:spcBef>
            </a:pPr>
            <a:r>
              <a:rPr lang="en-US" dirty="0" smtClean="0"/>
              <a:t>R</a:t>
            </a:r>
            <a:r>
              <a:rPr lang="en-US" baseline="-25000" dirty="0" smtClean="0"/>
              <a:t>g</a:t>
            </a:r>
            <a:r>
              <a:rPr lang="en-US" dirty="0" smtClean="0"/>
              <a:t>:  radius of gyration </a:t>
            </a:r>
          </a:p>
          <a:p>
            <a:pPr>
              <a:spcBef>
                <a:spcPct val="20000"/>
              </a:spcBef>
            </a:pPr>
            <a:r>
              <a:rPr lang="en-US" dirty="0" smtClean="0"/>
              <a:t>R</a:t>
            </a:r>
            <a:r>
              <a:rPr lang="en-US" baseline="-25000" dirty="0" smtClean="0"/>
              <a:t>h</a:t>
            </a:r>
            <a:r>
              <a:rPr lang="en-US" dirty="0" smtClean="0"/>
              <a:t>:  hydrodynamic radius</a:t>
            </a:r>
          </a:p>
          <a:p>
            <a:pPr>
              <a:spcBef>
                <a:spcPct val="20000"/>
              </a:spcBef>
            </a:pPr>
            <a:r>
              <a:rPr lang="en-US" dirty="0" smtClean="0"/>
              <a:t>R</a:t>
            </a:r>
            <a:r>
              <a:rPr lang="en-US" baseline="-25000" dirty="0" smtClean="0"/>
              <a:t>Vol</a:t>
            </a:r>
            <a:r>
              <a:rPr lang="en-US" dirty="0" smtClean="0"/>
              <a:t>:  Radius of a hypothetical sphere that occupies the same volume as the macromolecule</a:t>
            </a:r>
          </a:p>
          <a:p>
            <a:pPr>
              <a:spcBef>
                <a:spcPct val="20000"/>
              </a:spcBef>
            </a:pPr>
            <a:r>
              <a:rPr lang="en-US" dirty="0" smtClean="0"/>
              <a:t>R</a:t>
            </a:r>
            <a:r>
              <a:rPr lang="en-US" baseline="-25000" dirty="0" smtClean="0"/>
              <a:t>Rot</a:t>
            </a:r>
            <a:r>
              <a:rPr lang="en-US" dirty="0" smtClean="0"/>
              <a:t>:  Radius subtended by rotating the macromolecule</a:t>
            </a:r>
          </a:p>
          <a:p>
            <a:pPr>
              <a:spcBef>
                <a:spcPct val="20000"/>
              </a:spcBef>
            </a:pPr>
            <a:endParaRPr lang="en-US" dirty="0" smtClean="0"/>
          </a:p>
          <a:p>
            <a:pPr>
              <a:spcBef>
                <a:spcPct val="20000"/>
              </a:spcBef>
            </a:pPr>
            <a:r>
              <a:rPr lang="en-US" dirty="0" smtClean="0"/>
              <a:t>For compact molecules, such as globular proteins, R</a:t>
            </a:r>
            <a:r>
              <a:rPr lang="en-US" baseline="-25000" dirty="0" smtClean="0"/>
              <a:t>g</a:t>
            </a:r>
            <a:r>
              <a:rPr lang="en-US" dirty="0" smtClean="0"/>
              <a:t> is generally smaller than R</a:t>
            </a:r>
            <a:r>
              <a:rPr lang="en-US" baseline="-25000" dirty="0" smtClean="0"/>
              <a:t>h</a:t>
            </a:r>
            <a:r>
              <a:rPr lang="en-US" dirty="0" smtClean="0"/>
              <a:t>.</a:t>
            </a:r>
          </a:p>
          <a:p>
            <a:pPr>
              <a:spcBef>
                <a:spcPct val="20000"/>
              </a:spcBef>
            </a:pPr>
            <a:r>
              <a:rPr lang="en-US" dirty="0" smtClean="0"/>
              <a:t>Different sizing techniques, such as DLS, SAXS, microscopy, molecular modeling, etc. look at different types of radii. Be aware of how “size” was determined and whether is refers to the radius or diameter of the molecule!</a:t>
            </a:r>
          </a:p>
          <a:p>
            <a:pPr>
              <a:spcBef>
                <a:spcPct val="20000"/>
              </a:spcBef>
            </a:pPr>
            <a:endParaRPr lang="en-US" dirty="0"/>
          </a:p>
        </p:txBody>
      </p:sp>
      <p:sp>
        <p:nvSpPr>
          <p:cNvPr id="4" name="Slide Number Placeholder 3"/>
          <p:cNvSpPr>
            <a:spLocks noGrp="1"/>
          </p:cNvSpPr>
          <p:nvPr>
            <p:ph type="sldNum" sz="quarter" idx="10"/>
          </p:nvPr>
        </p:nvSpPr>
        <p:spPr/>
        <p:txBody>
          <a:bodyPr/>
          <a:lstStyle/>
          <a:p>
            <a:fld id="{945D33A0-2E87-4DC7-A583-5C2CBC49FA0D}" type="slidenum">
              <a:rPr lang="en-US" smtClean="0"/>
              <a:pPr/>
              <a:t>4</a:t>
            </a:fld>
            <a:endParaRPr lang="en-US" dirty="0"/>
          </a:p>
        </p:txBody>
      </p:sp>
      <p:sp>
        <p:nvSpPr>
          <p:cNvPr id="5" name="Footer Placeholder 4"/>
          <p:cNvSpPr>
            <a:spLocks noGrp="1"/>
          </p:cNvSpPr>
          <p:nvPr>
            <p:ph type="ftr" sz="quarter" idx="11"/>
          </p:nvPr>
        </p:nvSpPr>
        <p:spPr/>
        <p:txBody>
          <a:bodyPr/>
          <a:lstStyle/>
          <a:p>
            <a:r>
              <a:rPr lang="en-US" dirty="0" smtClean="0"/>
              <a:t>© Wyatt Technology Corporation 2011 – All Rights Reserved</a:t>
            </a: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0978" name="Rectangle 2"/>
          <p:cNvSpPr>
            <a:spLocks noGrp="1" noRot="1" noChangeAspect="1" noChangeArrowheads="1" noTextEdit="1"/>
          </p:cNvSpPr>
          <p:nvPr>
            <p:ph type="sldImg"/>
          </p:nvPr>
        </p:nvSpPr>
        <p:spPr>
          <a:xfrm>
            <a:off x="1268413" y="731838"/>
            <a:ext cx="4778375" cy="3582987"/>
          </a:xfrm>
          <a:ln/>
        </p:spPr>
      </p:sp>
      <p:sp>
        <p:nvSpPr>
          <p:cNvPr id="510979" name="Rectangle 3"/>
          <p:cNvSpPr>
            <a:spLocks noGrp="1" noChangeArrowheads="1"/>
          </p:cNvSpPr>
          <p:nvPr>
            <p:ph type="body" idx="1"/>
          </p:nvPr>
        </p:nvSpPr>
        <p:spPr>
          <a:xfrm>
            <a:off x="734260" y="4563109"/>
            <a:ext cx="5796576" cy="4686437"/>
          </a:xfrm>
          <a:noFill/>
          <a:ln/>
        </p:spPr>
        <p:txBody>
          <a:bodyPr lIns="98707" tIns="50190" rIns="98707" bIns="50190"/>
          <a:lstStyle/>
          <a:p>
            <a:pPr marL="118805" indent="-118805"/>
            <a:r>
              <a:rPr lang="en-US" u="sng" dirty="0"/>
              <a:t>Notes:</a:t>
            </a:r>
            <a:r>
              <a:rPr lang="en-US" dirty="0"/>
              <a:t>  </a:t>
            </a:r>
          </a:p>
          <a:p>
            <a:pPr marL="118805" indent="-118805">
              <a:buFont typeface="Arial" pitchFamily="34" charset="0"/>
              <a:buChar char="•"/>
            </a:pPr>
            <a:r>
              <a:rPr lang="en-US" dirty="0"/>
              <a:t>By comparing the hydrodynamic radius </a:t>
            </a:r>
            <a:r>
              <a:rPr lang="en-US" i="1" dirty="0"/>
              <a:t>R</a:t>
            </a:r>
            <a:r>
              <a:rPr lang="en-US" i="1" baseline="-25000" dirty="0"/>
              <a:t>h</a:t>
            </a:r>
            <a:r>
              <a:rPr lang="en-US" dirty="0"/>
              <a:t> measured by QELS to the rms radius </a:t>
            </a:r>
            <a:r>
              <a:rPr lang="en-US" i="1" dirty="0"/>
              <a:t>R</a:t>
            </a:r>
            <a:r>
              <a:rPr lang="en-US" i="1" baseline="-25000" dirty="0"/>
              <a:t>g </a:t>
            </a:r>
            <a:r>
              <a:rPr lang="en-US" dirty="0"/>
              <a:t> measured by static multi-angle light scattering, we may learn about the compactness of a molecule.  </a:t>
            </a:r>
            <a:endParaRPr lang="en-US" dirty="0" smtClean="0"/>
          </a:p>
          <a:p>
            <a:pPr marL="358534" lvl="1" indent="-118414">
              <a:buFont typeface="Arial" pitchFamily="34" charset="0"/>
              <a:buChar char="•"/>
            </a:pPr>
            <a:r>
              <a:rPr lang="en-US" dirty="0" smtClean="0"/>
              <a:t>For </a:t>
            </a:r>
            <a:r>
              <a:rPr lang="en-US" dirty="0"/>
              <a:t>compact objects, the mass is close in to the center of mass.  The rms radius is smaller than the hydrodynamic radius for such objects.  For example, for a solid sphere of radius </a:t>
            </a:r>
            <a:r>
              <a:rPr lang="en-US" i="1" dirty="0"/>
              <a:t>a</a:t>
            </a:r>
            <a:r>
              <a:rPr lang="en-US" dirty="0"/>
              <a:t>, the rms radius is  </a:t>
            </a:r>
            <a:r>
              <a:rPr lang="en-US" i="1" dirty="0"/>
              <a:t>R</a:t>
            </a:r>
            <a:r>
              <a:rPr lang="en-US" i="1" baseline="-25000" dirty="0"/>
              <a:t>g </a:t>
            </a:r>
            <a:r>
              <a:rPr lang="en-US" dirty="0"/>
              <a:t>= 0.77</a:t>
            </a:r>
            <a:r>
              <a:rPr lang="en-US" i="1" dirty="0"/>
              <a:t>a</a:t>
            </a:r>
            <a:r>
              <a:rPr lang="en-US" dirty="0"/>
              <a:t>  and the hydrodynamic radius is </a:t>
            </a:r>
            <a:r>
              <a:rPr lang="en-US" i="1" dirty="0"/>
              <a:t>R</a:t>
            </a:r>
            <a:r>
              <a:rPr lang="en-US" i="1" baseline="-25000" dirty="0"/>
              <a:t>h </a:t>
            </a:r>
            <a:r>
              <a:rPr lang="en-US" dirty="0"/>
              <a:t>= 1.0</a:t>
            </a:r>
            <a:r>
              <a:rPr lang="en-US" i="1" dirty="0"/>
              <a:t>a </a:t>
            </a:r>
            <a:r>
              <a:rPr lang="en-US" dirty="0"/>
              <a:t>.  The ratio of </a:t>
            </a:r>
            <a:r>
              <a:rPr lang="en-US" i="1" dirty="0"/>
              <a:t>R</a:t>
            </a:r>
            <a:r>
              <a:rPr lang="en-US" i="1" baseline="-25000" dirty="0"/>
              <a:t>g</a:t>
            </a:r>
            <a:r>
              <a:rPr lang="en-US" dirty="0"/>
              <a:t> to </a:t>
            </a:r>
            <a:r>
              <a:rPr lang="en-US" i="1" dirty="0"/>
              <a:t>R</a:t>
            </a:r>
            <a:r>
              <a:rPr lang="en-US" i="1" baseline="-25000" dirty="0"/>
              <a:t>h</a:t>
            </a:r>
            <a:r>
              <a:rPr lang="en-US" dirty="0"/>
              <a:t>  is r = 0.77.  </a:t>
            </a:r>
            <a:endParaRPr lang="en-US" dirty="0" smtClean="0"/>
          </a:p>
          <a:p>
            <a:pPr marL="358534" lvl="1" indent="-118414">
              <a:buFont typeface="Arial" pitchFamily="34" charset="0"/>
              <a:buChar char="•"/>
            </a:pPr>
            <a:r>
              <a:rPr lang="en-US" dirty="0" smtClean="0"/>
              <a:t>For </a:t>
            </a:r>
            <a:r>
              <a:rPr lang="en-US" dirty="0"/>
              <a:t>an extended object, such as a star polymer, the rms radius </a:t>
            </a:r>
            <a:r>
              <a:rPr lang="en-US" i="1" dirty="0"/>
              <a:t>R</a:t>
            </a:r>
            <a:r>
              <a:rPr lang="en-US" i="1" baseline="-25000" dirty="0"/>
              <a:t>g </a:t>
            </a:r>
            <a:r>
              <a:rPr lang="en-US" dirty="0"/>
              <a:t>is strongly influenced by the outlying masses but the hydrodynamic radius </a:t>
            </a:r>
            <a:r>
              <a:rPr lang="en-US" i="1" dirty="0"/>
              <a:t>R</a:t>
            </a:r>
            <a:r>
              <a:rPr lang="en-US" i="1" baseline="-25000" dirty="0"/>
              <a:t>h</a:t>
            </a:r>
            <a:r>
              <a:rPr lang="en-US" dirty="0"/>
              <a:t> is less strongly influenced.  The ratio of </a:t>
            </a:r>
            <a:r>
              <a:rPr lang="en-US" i="1" dirty="0"/>
              <a:t>R</a:t>
            </a:r>
            <a:r>
              <a:rPr lang="en-US" i="1" baseline="-25000" dirty="0"/>
              <a:t>g</a:t>
            </a:r>
            <a:r>
              <a:rPr lang="en-US" dirty="0"/>
              <a:t> to </a:t>
            </a:r>
            <a:r>
              <a:rPr lang="en-US" i="1" dirty="0"/>
              <a:t>R</a:t>
            </a:r>
            <a:r>
              <a:rPr lang="en-US" i="1" baseline="-25000" dirty="0"/>
              <a:t>h</a:t>
            </a:r>
            <a:r>
              <a:rPr lang="en-US" dirty="0"/>
              <a:t> increases as the object becomes less compact, and is about </a:t>
            </a:r>
            <a:r>
              <a:rPr lang="el-GR" dirty="0">
                <a:cs typeface="Times New Roman" pitchFamily="18" charset="0"/>
              </a:rPr>
              <a:t>ρ</a:t>
            </a:r>
            <a:r>
              <a:rPr lang="en-US" dirty="0"/>
              <a:t> = 1.4 for a star polymer with three arms.</a:t>
            </a:r>
          </a:p>
          <a:p>
            <a:pPr marL="118805" indent="-118805"/>
            <a:r>
              <a:rPr lang="en-US" dirty="0"/>
              <a:t>The expected ratio of </a:t>
            </a:r>
            <a:r>
              <a:rPr lang="en-US" i="1" dirty="0"/>
              <a:t>R</a:t>
            </a:r>
            <a:r>
              <a:rPr lang="en-US" i="1" baseline="-25000" dirty="0"/>
              <a:t>g</a:t>
            </a:r>
            <a:r>
              <a:rPr lang="en-US" dirty="0"/>
              <a:t> to </a:t>
            </a:r>
            <a:r>
              <a:rPr lang="en-US" i="1" dirty="0"/>
              <a:t>R</a:t>
            </a:r>
            <a:r>
              <a:rPr lang="en-US" i="1" baseline="-25000" dirty="0"/>
              <a:t>h</a:t>
            </a:r>
            <a:r>
              <a:rPr lang="en-US" dirty="0"/>
              <a:t> has been tabulated in the following references:</a:t>
            </a:r>
          </a:p>
          <a:p>
            <a:pPr marL="358534" lvl="1" indent="-118414">
              <a:spcBef>
                <a:spcPct val="20000"/>
              </a:spcBef>
              <a:buFontTx/>
              <a:buChar char="•"/>
            </a:pPr>
            <a:r>
              <a:rPr lang="en-US" sz="1000" dirty="0"/>
              <a:t>"Information on Polydispersity and Branching from Combined Quasi-Elastic and Integrated Scattering", W. Burchard, M. Schmidt, and W.H. Stockmayer, Macromolecules </a:t>
            </a:r>
            <a:r>
              <a:rPr lang="en-US" sz="1000" b="1" dirty="0"/>
              <a:t>1980</a:t>
            </a:r>
            <a:r>
              <a:rPr lang="en-US" sz="1000" dirty="0"/>
              <a:t>, 13, 1265-1272</a:t>
            </a:r>
          </a:p>
          <a:p>
            <a:pPr marL="358534" lvl="1" indent="-118414">
              <a:spcBef>
                <a:spcPct val="20000"/>
              </a:spcBef>
              <a:buFontTx/>
              <a:buChar char="•"/>
            </a:pPr>
            <a:r>
              <a:rPr lang="en-US" sz="1000" dirty="0"/>
              <a:t>Light Scattering in Biochemistry, ISBN 0-85186-486-4, Edited by S.E. Harding, D.B. Sattelle, and V.A. Bloomfield, The Royal Society of London 1992, Chapter 14.</a:t>
            </a:r>
          </a:p>
          <a:p>
            <a:pPr marL="358534" lvl="1" indent="-118414">
              <a:spcBef>
                <a:spcPct val="20000"/>
              </a:spcBef>
              <a:buFontTx/>
              <a:buChar char="•"/>
            </a:pPr>
            <a:r>
              <a:rPr lang="en-US" sz="1000" dirty="0"/>
              <a:t>"Relationship between the Hydrodynamic Radius and the Radius of Gyration of a Polymer in Solution", Chong Meng Kok and Alfred Rudin, Makromol. Chem., Rapid Commun. </a:t>
            </a:r>
            <a:r>
              <a:rPr lang="en-US" sz="1000" b="1" dirty="0"/>
              <a:t>2</a:t>
            </a:r>
            <a:r>
              <a:rPr lang="en-US" sz="1000" dirty="0"/>
              <a:t>, 655-659 (1981) </a:t>
            </a:r>
            <a:endParaRPr lang="en-US" sz="1000" u="sng" dirty="0"/>
          </a:p>
          <a:p>
            <a:pPr marL="118805" indent="-118805"/>
            <a:endParaRPr lang="en-US" u="sng" dirty="0" smtClean="0"/>
          </a:p>
          <a:p>
            <a:pPr marL="118805" indent="-118805"/>
            <a:r>
              <a:rPr lang="en-US" u="sng" dirty="0" smtClean="0"/>
              <a:t>Key </a:t>
            </a:r>
            <a:r>
              <a:rPr lang="en-US" u="sng" dirty="0"/>
              <a:t>Ideas:</a:t>
            </a:r>
            <a:endParaRPr lang="en-US" i="1" u="sng" dirty="0"/>
          </a:p>
          <a:p>
            <a:pPr marL="118805" indent="-118805">
              <a:buFontTx/>
              <a:buChar char="•"/>
            </a:pPr>
            <a:r>
              <a:rPr lang="en-US" dirty="0"/>
              <a:t>By comparing </a:t>
            </a:r>
            <a:r>
              <a:rPr lang="en-US" i="1" dirty="0"/>
              <a:t>R</a:t>
            </a:r>
            <a:r>
              <a:rPr lang="en-US" i="1" baseline="-25000" dirty="0"/>
              <a:t>g</a:t>
            </a:r>
            <a:r>
              <a:rPr lang="en-US" dirty="0"/>
              <a:t> to </a:t>
            </a:r>
            <a:r>
              <a:rPr lang="en-US" i="1" dirty="0"/>
              <a:t>R</a:t>
            </a:r>
            <a:r>
              <a:rPr lang="en-US" i="1" baseline="-25000" dirty="0"/>
              <a:t>h</a:t>
            </a:r>
            <a:r>
              <a:rPr lang="en-US" dirty="0"/>
              <a:t> we may learn about the compactness of a molecule and so gain information concerning the molecular conformation.</a:t>
            </a:r>
          </a:p>
        </p:txBody>
      </p:sp>
      <p:sp>
        <p:nvSpPr>
          <p:cNvPr id="4" name="Slide Number Placeholder 3"/>
          <p:cNvSpPr>
            <a:spLocks noGrp="1"/>
          </p:cNvSpPr>
          <p:nvPr>
            <p:ph type="sldNum" sz="quarter" idx="10"/>
          </p:nvPr>
        </p:nvSpPr>
        <p:spPr/>
        <p:txBody>
          <a:bodyPr/>
          <a:lstStyle/>
          <a:p>
            <a:fld id="{945D33A0-2E87-4DC7-A583-5C2CBC49FA0D}" type="slidenum">
              <a:rPr lang="en-US" smtClean="0"/>
              <a:pPr/>
              <a:t>5</a:t>
            </a:fld>
            <a:endParaRPr lang="en-US" dirty="0"/>
          </a:p>
        </p:txBody>
      </p:sp>
      <p:sp>
        <p:nvSpPr>
          <p:cNvPr id="5" name="Footer Placeholder 4"/>
          <p:cNvSpPr>
            <a:spLocks noGrp="1"/>
          </p:cNvSpPr>
          <p:nvPr>
            <p:ph type="ftr" sz="quarter" idx="11"/>
          </p:nvPr>
        </p:nvSpPr>
        <p:spPr/>
        <p:txBody>
          <a:bodyPr/>
          <a:lstStyle/>
          <a:p>
            <a:r>
              <a:rPr lang="en-US" dirty="0" smtClean="0"/>
              <a:t>© Wyatt Technology Corporation 2011 – All Rights Reserved</a:t>
            </a:r>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8754" name="Rectangle 2"/>
          <p:cNvSpPr>
            <a:spLocks noGrp="1" noRot="1" noChangeAspect="1" noChangeArrowheads="1" noTextEdit="1"/>
          </p:cNvSpPr>
          <p:nvPr>
            <p:ph type="sldImg"/>
          </p:nvPr>
        </p:nvSpPr>
        <p:spPr>
          <a:xfrm>
            <a:off x="1268413" y="731838"/>
            <a:ext cx="4778375" cy="3582987"/>
          </a:xfrm>
          <a:ln/>
        </p:spPr>
      </p:sp>
      <p:sp>
        <p:nvSpPr>
          <p:cNvPr id="458755" name="Rectangle 3"/>
          <p:cNvSpPr>
            <a:spLocks noGrp="1" noChangeArrowheads="1"/>
          </p:cNvSpPr>
          <p:nvPr>
            <p:ph type="body" idx="1"/>
          </p:nvPr>
        </p:nvSpPr>
        <p:spPr/>
        <p:txBody>
          <a:bodyPr/>
          <a:lstStyle/>
          <a:p>
            <a:pPr marL="118805" indent="-118805">
              <a:spcBef>
                <a:spcPct val="25000"/>
              </a:spcBef>
            </a:pPr>
            <a:r>
              <a:rPr lang="en-US" u="sng" dirty="0"/>
              <a:t>Notes:</a:t>
            </a:r>
          </a:p>
          <a:p>
            <a:pPr>
              <a:spcBef>
                <a:spcPct val="25000"/>
              </a:spcBef>
            </a:pPr>
            <a:r>
              <a:rPr lang="en-US" dirty="0"/>
              <a:t>To measure the fluctuations one usually samples </a:t>
            </a:r>
            <a:r>
              <a:rPr lang="en-US" dirty="0" smtClean="0"/>
              <a:t>only a few coherence areas (ideally: one coherence area) to </a:t>
            </a:r>
            <a:r>
              <a:rPr lang="en-US" dirty="0"/>
              <a:t>increase the magnitude of the fluctuating part relative to the non-fluctuating part.</a:t>
            </a:r>
          </a:p>
          <a:p>
            <a:pPr marL="118805" indent="-118805">
              <a:spcBef>
                <a:spcPct val="25000"/>
              </a:spcBef>
            </a:pPr>
            <a:endParaRPr lang="en-US" dirty="0"/>
          </a:p>
          <a:p>
            <a:pPr marL="118805" indent="-118805">
              <a:spcBef>
                <a:spcPct val="25000"/>
              </a:spcBef>
              <a:buFontTx/>
              <a:buChar char="•"/>
            </a:pPr>
            <a:r>
              <a:rPr lang="en-US" dirty="0"/>
              <a:t>One restricts the field of view of the detector to </a:t>
            </a:r>
            <a:r>
              <a:rPr lang="en-US" dirty="0" smtClean="0"/>
              <a:t>decrease the number of </a:t>
            </a:r>
            <a:r>
              <a:rPr lang="en-US" dirty="0"/>
              <a:t>the coherence </a:t>
            </a:r>
            <a:r>
              <a:rPr lang="en-US" dirty="0" smtClean="0"/>
              <a:t>areas measured.</a:t>
            </a:r>
            <a:endParaRPr lang="en-US" dirty="0"/>
          </a:p>
          <a:p>
            <a:pPr marL="118805" indent="-118805">
              <a:spcBef>
                <a:spcPct val="25000"/>
              </a:spcBef>
              <a:buFontTx/>
              <a:buChar char="•"/>
            </a:pPr>
            <a:r>
              <a:rPr lang="en-US" dirty="0"/>
              <a:t>For the </a:t>
            </a:r>
            <a:r>
              <a:rPr lang="en-US" dirty="0" smtClean="0"/>
              <a:t>DynaPro </a:t>
            </a:r>
            <a:r>
              <a:rPr lang="en-US" dirty="0"/>
              <a:t>and DAWN-QELS, the sample volume is 0.2 mm in diameter.</a:t>
            </a:r>
          </a:p>
          <a:p>
            <a:pPr marL="118805" indent="-118805">
              <a:spcBef>
                <a:spcPct val="25000"/>
              </a:spcBef>
              <a:buFontTx/>
              <a:buChar char="•"/>
            </a:pPr>
            <a:r>
              <a:rPr lang="en-US" dirty="0"/>
              <a:t>One gets much less light, therefore one must use a more sensitive detector.  The DAWN-QELS uses an </a:t>
            </a:r>
            <a:r>
              <a:rPr lang="en-US" b="1" dirty="0" smtClean="0"/>
              <a:t>A</a:t>
            </a:r>
            <a:r>
              <a:rPr lang="en-US" dirty="0" smtClean="0"/>
              <a:t>valanche </a:t>
            </a:r>
            <a:r>
              <a:rPr lang="en-US" b="1" dirty="0" smtClean="0"/>
              <a:t>P</a:t>
            </a:r>
            <a:r>
              <a:rPr lang="en-US" dirty="0" smtClean="0"/>
              <a:t>hoto </a:t>
            </a:r>
            <a:r>
              <a:rPr lang="en-US" b="1" dirty="0" smtClean="0"/>
              <a:t>D</a:t>
            </a:r>
            <a:r>
              <a:rPr lang="en-US" dirty="0" smtClean="0"/>
              <a:t>iode (APD), also known as </a:t>
            </a:r>
            <a:r>
              <a:rPr lang="en-US" b="1" dirty="0" smtClean="0"/>
              <a:t>S</a:t>
            </a:r>
            <a:r>
              <a:rPr lang="en-US" dirty="0" smtClean="0"/>
              <a:t>ingle </a:t>
            </a:r>
            <a:r>
              <a:rPr lang="en-US" b="1" dirty="0" smtClean="0"/>
              <a:t>P</a:t>
            </a:r>
            <a:r>
              <a:rPr lang="en-US" dirty="0" smtClean="0"/>
              <a:t>hoton </a:t>
            </a:r>
            <a:r>
              <a:rPr lang="en-US" b="1" dirty="0" smtClean="0"/>
              <a:t>C</a:t>
            </a:r>
            <a:r>
              <a:rPr lang="en-US" dirty="0" smtClean="0"/>
              <a:t>ounting </a:t>
            </a:r>
            <a:r>
              <a:rPr lang="en-US" b="1" dirty="0" smtClean="0"/>
              <a:t>M</a:t>
            </a:r>
            <a:r>
              <a:rPr lang="en-US" dirty="0" smtClean="0"/>
              <a:t>odule (SPCM).</a:t>
            </a:r>
            <a:endParaRPr lang="en-US" dirty="0"/>
          </a:p>
          <a:p>
            <a:pPr marL="118805" indent="-118805">
              <a:spcBef>
                <a:spcPct val="25000"/>
              </a:spcBef>
              <a:buFontTx/>
              <a:buChar char="•"/>
            </a:pPr>
            <a:r>
              <a:rPr lang="en-US" dirty="0"/>
              <a:t>Typical count rates are in the order of one million photons/sec, i.e. on average, the APD will see </a:t>
            </a:r>
            <a:r>
              <a:rPr lang="en-US" b="1" dirty="0"/>
              <a:t>one</a:t>
            </a:r>
            <a:r>
              <a:rPr lang="en-US" dirty="0"/>
              <a:t> photon per </a:t>
            </a:r>
            <a:r>
              <a:rPr lang="el-GR" dirty="0">
                <a:cs typeface="Times New Roman" pitchFamily="18" charset="0"/>
              </a:rPr>
              <a:t>μ</a:t>
            </a:r>
            <a:r>
              <a:rPr lang="en-US" dirty="0">
                <a:cs typeface="Times New Roman" pitchFamily="18" charset="0"/>
              </a:rPr>
              <a:t>sec</a:t>
            </a:r>
            <a:r>
              <a:rPr lang="en-US" dirty="0" smtClean="0">
                <a:cs typeface="Times New Roman" pitchFamily="18" charset="0"/>
              </a:rPr>
              <a:t>!</a:t>
            </a:r>
          </a:p>
          <a:p>
            <a:pPr marL="118805" indent="-118805">
              <a:spcBef>
                <a:spcPct val="25000"/>
              </a:spcBef>
              <a:buFontTx/>
              <a:buChar char="•"/>
            </a:pPr>
            <a:endParaRPr lang="en-US" dirty="0" smtClean="0">
              <a:cs typeface="Times New Roman" pitchFamily="18" charset="0"/>
            </a:endParaRPr>
          </a:p>
          <a:p>
            <a:pPr marL="118805" indent="-118805">
              <a:spcBef>
                <a:spcPct val="25000"/>
              </a:spcBef>
            </a:pPr>
            <a:r>
              <a:rPr lang="en-US" u="sng" dirty="0" smtClean="0">
                <a:cs typeface="Times New Roman" pitchFamily="18" charset="0"/>
              </a:rPr>
              <a:t>Key Ideas:</a:t>
            </a:r>
          </a:p>
          <a:p>
            <a:pPr marL="118805" indent="-118805">
              <a:spcBef>
                <a:spcPct val="25000"/>
              </a:spcBef>
              <a:buFontTx/>
              <a:buChar char="•"/>
            </a:pPr>
            <a:r>
              <a:rPr lang="en-US" dirty="0" smtClean="0">
                <a:cs typeface="Times New Roman" pitchFamily="18" charset="0"/>
              </a:rPr>
              <a:t>The APD used in DLS measurement looks at a much smaller scattering volume and records data significantly faster than the PIN photodiode for static light scattering.</a:t>
            </a:r>
            <a:endParaRPr lang="el-GR" dirty="0">
              <a:cs typeface="Times New Roman" pitchFamily="18" charset="0"/>
            </a:endParaRPr>
          </a:p>
          <a:p>
            <a:pPr marL="118805" indent="-118805">
              <a:spcBef>
                <a:spcPct val="25000"/>
              </a:spcBef>
            </a:pPr>
            <a:endParaRPr lang="en-US" dirty="0"/>
          </a:p>
        </p:txBody>
      </p:sp>
      <p:sp>
        <p:nvSpPr>
          <p:cNvPr id="4" name="Slide Number Placeholder 3"/>
          <p:cNvSpPr>
            <a:spLocks noGrp="1"/>
          </p:cNvSpPr>
          <p:nvPr>
            <p:ph type="sldNum" sz="quarter" idx="10"/>
          </p:nvPr>
        </p:nvSpPr>
        <p:spPr/>
        <p:txBody>
          <a:bodyPr/>
          <a:lstStyle/>
          <a:p>
            <a:fld id="{945D33A0-2E87-4DC7-A583-5C2CBC49FA0D}" type="slidenum">
              <a:rPr lang="en-US" smtClean="0"/>
              <a:pPr/>
              <a:t>6</a:t>
            </a:fld>
            <a:endParaRPr lang="en-US" dirty="0"/>
          </a:p>
        </p:txBody>
      </p:sp>
      <p:sp>
        <p:nvSpPr>
          <p:cNvPr id="5" name="Footer Placeholder 4"/>
          <p:cNvSpPr>
            <a:spLocks noGrp="1"/>
          </p:cNvSpPr>
          <p:nvPr>
            <p:ph type="ftr" sz="quarter" idx="11"/>
          </p:nvPr>
        </p:nvSpPr>
        <p:spPr/>
        <p:txBody>
          <a:bodyPr/>
          <a:lstStyle/>
          <a:p>
            <a:r>
              <a:rPr lang="en-US" dirty="0" smtClean="0"/>
              <a:t>© Wyatt Technology Corporation 2011 – All Rights Reserved</a:t>
            </a:r>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Rot="1" noChangeAspect="1" noChangeArrowheads="1" noTextEdit="1"/>
          </p:cNvSpPr>
          <p:nvPr>
            <p:ph type="sldImg"/>
          </p:nvPr>
        </p:nvSpPr>
        <p:spPr bwMode="auto">
          <a:xfrm>
            <a:off x="1268413" y="731838"/>
            <a:ext cx="4778375" cy="3582987"/>
          </a:xfrm>
          <a:prstGeom prst="rect">
            <a:avLst/>
          </a:prstGeom>
          <a:solidFill>
            <a:srgbClr val="FFFFFF"/>
          </a:solidFill>
          <a:ln>
            <a:solidFill>
              <a:srgbClr val="000000"/>
            </a:solidFill>
            <a:miter lim="800000"/>
            <a:headEnd/>
            <a:tailEnd/>
          </a:ln>
        </p:spPr>
      </p:sp>
      <p:sp>
        <p:nvSpPr>
          <p:cNvPr id="185350" name="Rectangle 6"/>
          <p:cNvSpPr>
            <a:spLocks noGrp="1" noChangeArrowheads="1"/>
          </p:cNvSpPr>
          <p:nvPr>
            <p:ph type="body" idx="1"/>
          </p:nvPr>
        </p:nvSpPr>
        <p:spPr bwMode="auto">
          <a:xfrm>
            <a:off x="746786" y="4563110"/>
            <a:ext cx="5756873" cy="4612648"/>
          </a:xfrm>
          <a:prstGeom prst="rect">
            <a:avLst/>
          </a:prstGeom>
          <a:noFill/>
          <a:ln>
            <a:miter lim="800000"/>
            <a:headEnd/>
            <a:tailEnd/>
          </a:ln>
        </p:spPr>
        <p:txBody>
          <a:bodyPr lIns="98707" tIns="50190" rIns="98707" bIns="50190"/>
          <a:lstStyle/>
          <a:p>
            <a:pPr marL="118805" indent="-118805"/>
            <a:r>
              <a:rPr lang="en-US" u="sng" dirty="0"/>
              <a:t>Notes:</a:t>
            </a:r>
            <a:r>
              <a:rPr lang="en-US" dirty="0"/>
              <a:t>  </a:t>
            </a:r>
          </a:p>
          <a:p>
            <a:pPr marL="118805" indent="-118805">
              <a:buFont typeface="Arial" pitchFamily="34" charset="0"/>
              <a:buChar char="•"/>
            </a:pPr>
            <a:r>
              <a:rPr lang="en-US" dirty="0"/>
              <a:t>The waves scattered from each particle in the volume of sample seen by the detector interfere with each other at the detector, resulting in an overall intensity of light. </a:t>
            </a:r>
            <a:r>
              <a:rPr lang="en-US" dirty="0" smtClean="0"/>
              <a:t> In the graph to the left, the scattered waves are in phase, i.e. the amplitudes add up at the detector (constructive interference). Since light is the Electric Field amplitude squared, high light intensity (a photon) is observed. In the graph to the right, the relative position of the particles have changed. The scattered waves are out of phase and the amplitudes cancel each other at the detector (destructive interference). No light (no photon) is observed. </a:t>
            </a:r>
          </a:p>
          <a:p>
            <a:pPr marL="118805" indent="-118805">
              <a:buFont typeface="Arial" pitchFamily="34" charset="0"/>
              <a:buChar char="•"/>
            </a:pPr>
            <a:r>
              <a:rPr lang="en-US" dirty="0" smtClean="0"/>
              <a:t>As </a:t>
            </a:r>
            <a:r>
              <a:rPr lang="en-US" dirty="0"/>
              <a:t>particles diffuse via Brownian motion, the </a:t>
            </a:r>
            <a:r>
              <a:rPr lang="en-US" dirty="0" smtClean="0"/>
              <a:t>interference </a:t>
            </a:r>
            <a:r>
              <a:rPr lang="en-US" dirty="0"/>
              <a:t>and hence the overall </a:t>
            </a:r>
            <a:r>
              <a:rPr lang="en-US" dirty="0" smtClean="0"/>
              <a:t>intensity changes with time.  </a:t>
            </a:r>
            <a:r>
              <a:rPr lang="en-US" dirty="0"/>
              <a:t>The timescale of those intensity changes is a measure of the diffusion constant.</a:t>
            </a:r>
          </a:p>
          <a:p>
            <a:pPr marL="118805" indent="-118805"/>
            <a:endParaRPr lang="en-US" dirty="0"/>
          </a:p>
          <a:p>
            <a:pPr marL="118805" indent="-118805"/>
            <a:endParaRPr lang="en-US" u="sng" dirty="0"/>
          </a:p>
          <a:p>
            <a:pPr marL="118805" indent="-118805"/>
            <a:r>
              <a:rPr lang="en-US" u="sng" dirty="0"/>
              <a:t>Key Ideas:</a:t>
            </a:r>
            <a:endParaRPr lang="en-US" i="1" u="sng" dirty="0"/>
          </a:p>
          <a:p>
            <a:pPr marL="118805" indent="-118805">
              <a:buFontTx/>
              <a:buChar char="•"/>
            </a:pPr>
            <a:r>
              <a:rPr lang="en-US" dirty="0"/>
              <a:t>The signal received by the detector is a superposition of fields from many scatterers.</a:t>
            </a:r>
          </a:p>
          <a:p>
            <a:pPr marL="118805" indent="-118805">
              <a:buFontTx/>
              <a:buChar char="•"/>
            </a:pPr>
            <a:r>
              <a:rPr lang="en-US" dirty="0"/>
              <a:t>At any given point the electric field fluctuates from constructive to destructive interference as the particles change position with respect to each other.  This is called speckle.</a:t>
            </a:r>
          </a:p>
        </p:txBody>
      </p:sp>
      <p:sp>
        <p:nvSpPr>
          <p:cNvPr id="4" name="Slide Number Placeholder 3"/>
          <p:cNvSpPr>
            <a:spLocks noGrp="1"/>
          </p:cNvSpPr>
          <p:nvPr>
            <p:ph type="sldNum" sz="quarter" idx="10"/>
          </p:nvPr>
        </p:nvSpPr>
        <p:spPr/>
        <p:txBody>
          <a:bodyPr/>
          <a:lstStyle/>
          <a:p>
            <a:fld id="{945D33A0-2E87-4DC7-A583-5C2CBC49FA0D}" type="slidenum">
              <a:rPr lang="en-US" smtClean="0"/>
              <a:pPr/>
              <a:t>7</a:t>
            </a:fld>
            <a:endParaRPr lang="en-US" dirty="0"/>
          </a:p>
        </p:txBody>
      </p:sp>
      <p:sp>
        <p:nvSpPr>
          <p:cNvPr id="5" name="Footer Placeholder 4"/>
          <p:cNvSpPr>
            <a:spLocks noGrp="1"/>
          </p:cNvSpPr>
          <p:nvPr>
            <p:ph type="ftr" sz="quarter" idx="11"/>
          </p:nvPr>
        </p:nvSpPr>
        <p:spPr/>
        <p:txBody>
          <a:bodyPr/>
          <a:lstStyle/>
          <a:p>
            <a:r>
              <a:rPr lang="en-US" dirty="0" smtClean="0"/>
              <a:t>© Wyatt Technology Corporation 2011 – All Rights Reserved</a:t>
            </a:r>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Rectangle 2"/>
          <p:cNvSpPr>
            <a:spLocks noGrp="1" noRot="1" noChangeAspect="1" noChangeArrowheads="1" noTextEdit="1"/>
          </p:cNvSpPr>
          <p:nvPr>
            <p:ph type="sldImg"/>
          </p:nvPr>
        </p:nvSpPr>
        <p:spPr bwMode="auto">
          <a:xfrm>
            <a:off x="1268413" y="731838"/>
            <a:ext cx="4778375" cy="3582987"/>
          </a:xfrm>
          <a:prstGeom prst="rect">
            <a:avLst/>
          </a:prstGeom>
          <a:solidFill>
            <a:srgbClr val="FFFFFF"/>
          </a:solidFill>
          <a:ln>
            <a:solidFill>
              <a:srgbClr val="000000"/>
            </a:solidFill>
            <a:miter lim="800000"/>
            <a:headEnd/>
            <a:tailEnd/>
          </a:ln>
        </p:spPr>
      </p:sp>
      <p:sp>
        <p:nvSpPr>
          <p:cNvPr id="225283" name="Rectangle 3"/>
          <p:cNvSpPr>
            <a:spLocks noGrp="1" noChangeArrowheads="1"/>
          </p:cNvSpPr>
          <p:nvPr>
            <p:ph type="body" idx="1"/>
          </p:nvPr>
        </p:nvSpPr>
        <p:spPr bwMode="auto">
          <a:xfrm>
            <a:off x="738509" y="4563110"/>
            <a:ext cx="5677468" cy="4612648"/>
          </a:xfrm>
          <a:prstGeom prst="rect">
            <a:avLst/>
          </a:prstGeom>
          <a:noFill/>
          <a:ln>
            <a:miter lim="800000"/>
            <a:headEnd/>
            <a:tailEnd/>
          </a:ln>
        </p:spPr>
        <p:txBody>
          <a:bodyPr lIns="98707" tIns="50190" rIns="98707" bIns="50190"/>
          <a:lstStyle/>
          <a:p>
            <a:pPr marL="118805" indent="-118805"/>
            <a:r>
              <a:rPr lang="en-US" u="sng" dirty="0"/>
              <a:t>Notes:</a:t>
            </a:r>
            <a:r>
              <a:rPr lang="en-US" dirty="0"/>
              <a:t>  </a:t>
            </a:r>
          </a:p>
          <a:p>
            <a:pPr marL="118805" indent="-118805">
              <a:buFont typeface="Arial" pitchFamily="34" charset="0"/>
              <a:buChar char="•"/>
            </a:pPr>
            <a:r>
              <a:rPr lang="en-US" dirty="0"/>
              <a:t>Particles with a large physical dimension (radius) diffuse more slowly through a </a:t>
            </a:r>
            <a:r>
              <a:rPr lang="en-US" dirty="0" smtClean="0"/>
              <a:t>given solvent</a:t>
            </a:r>
            <a:r>
              <a:rPr lang="en-US" dirty="0"/>
              <a:t>, while small particles diffuse more quickly.  Intensity fluctuations seen through time are therefore slower for large particles</a:t>
            </a:r>
            <a:r>
              <a:rPr lang="en-US" dirty="0" smtClean="0"/>
              <a:t>.</a:t>
            </a:r>
            <a:endParaRPr lang="en-US" dirty="0"/>
          </a:p>
          <a:p>
            <a:pPr marL="118805" indent="-118805">
              <a:buFont typeface="Arial" pitchFamily="34" charset="0"/>
              <a:buChar char="•"/>
            </a:pPr>
            <a:r>
              <a:rPr lang="en-US" dirty="0"/>
              <a:t>The </a:t>
            </a:r>
            <a:r>
              <a:rPr lang="en-US" i="1" dirty="0"/>
              <a:t>mass</a:t>
            </a:r>
            <a:r>
              <a:rPr lang="en-US" dirty="0"/>
              <a:t> of the particles has almost no influence on the rate of particle diffusion, and may safely be ignored.  </a:t>
            </a:r>
            <a:endParaRPr lang="en-US" i="1" dirty="0"/>
          </a:p>
          <a:p>
            <a:pPr marL="118805" indent="-118805"/>
            <a:endParaRPr lang="en-US" u="sng" dirty="0"/>
          </a:p>
          <a:p>
            <a:pPr marL="118805" indent="-118805"/>
            <a:r>
              <a:rPr lang="en-US" u="sng" dirty="0"/>
              <a:t>Key Ideas:</a:t>
            </a:r>
            <a:endParaRPr lang="en-US" i="1" u="sng" dirty="0"/>
          </a:p>
          <a:p>
            <a:pPr marL="118805" indent="-118805">
              <a:buFontTx/>
              <a:buChar char="•"/>
            </a:pPr>
            <a:r>
              <a:rPr lang="en-US" dirty="0"/>
              <a:t>Large particles diffuse more slowly than small particles.</a:t>
            </a:r>
          </a:p>
          <a:p>
            <a:pPr marL="118805" indent="-118805">
              <a:buFontTx/>
              <a:buChar char="•"/>
            </a:pPr>
            <a:r>
              <a:rPr lang="en-US" dirty="0"/>
              <a:t>Light intensity </a:t>
            </a:r>
            <a:r>
              <a:rPr lang="en-US" dirty="0" smtClean="0"/>
              <a:t>fluctuates slowly </a:t>
            </a:r>
            <a:r>
              <a:rPr lang="en-US" dirty="0"/>
              <a:t>for </a:t>
            </a:r>
            <a:r>
              <a:rPr lang="en-US" dirty="0" smtClean="0"/>
              <a:t>large particles </a:t>
            </a:r>
            <a:r>
              <a:rPr lang="en-US" dirty="0"/>
              <a:t>than for small particles.</a:t>
            </a:r>
          </a:p>
        </p:txBody>
      </p:sp>
      <p:sp>
        <p:nvSpPr>
          <p:cNvPr id="4" name="Slide Number Placeholder 3"/>
          <p:cNvSpPr>
            <a:spLocks noGrp="1"/>
          </p:cNvSpPr>
          <p:nvPr>
            <p:ph type="sldNum" sz="quarter" idx="10"/>
          </p:nvPr>
        </p:nvSpPr>
        <p:spPr/>
        <p:txBody>
          <a:bodyPr/>
          <a:lstStyle/>
          <a:p>
            <a:fld id="{945D33A0-2E87-4DC7-A583-5C2CBC49FA0D}" type="slidenum">
              <a:rPr lang="en-US" smtClean="0"/>
              <a:pPr/>
              <a:t>8</a:t>
            </a:fld>
            <a:endParaRPr lang="en-US" dirty="0"/>
          </a:p>
        </p:txBody>
      </p:sp>
      <p:sp>
        <p:nvSpPr>
          <p:cNvPr id="5" name="Footer Placeholder 4"/>
          <p:cNvSpPr>
            <a:spLocks noGrp="1"/>
          </p:cNvSpPr>
          <p:nvPr>
            <p:ph type="ftr" sz="quarter" idx="11"/>
          </p:nvPr>
        </p:nvSpPr>
        <p:spPr/>
        <p:txBody>
          <a:bodyPr/>
          <a:lstStyle/>
          <a:p>
            <a:r>
              <a:rPr lang="en-US" dirty="0" smtClean="0"/>
              <a:t>© Wyatt Technology Corporation 2011 – All Rights Reserved</a:t>
            </a:r>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2066" name="Rectangle 2"/>
          <p:cNvSpPr>
            <a:spLocks noGrp="1" noRot="1" noChangeAspect="1" noChangeArrowheads="1" noTextEdit="1"/>
          </p:cNvSpPr>
          <p:nvPr>
            <p:ph type="sldImg"/>
          </p:nvPr>
        </p:nvSpPr>
        <p:spPr>
          <a:xfrm>
            <a:off x="1268413" y="731838"/>
            <a:ext cx="4778375" cy="3582987"/>
          </a:xfrm>
          <a:ln/>
        </p:spPr>
      </p:sp>
      <p:sp>
        <p:nvSpPr>
          <p:cNvPr id="472067" name="Rectangle 3"/>
          <p:cNvSpPr>
            <a:spLocks noGrp="1" noChangeArrowheads="1"/>
          </p:cNvSpPr>
          <p:nvPr>
            <p:ph type="body" idx="1"/>
          </p:nvPr>
        </p:nvSpPr>
        <p:spPr>
          <a:xfrm>
            <a:off x="746786" y="4563110"/>
            <a:ext cx="5756873" cy="4612648"/>
          </a:xfrm>
          <a:noFill/>
          <a:ln/>
        </p:spPr>
        <p:txBody>
          <a:bodyPr lIns="98707" tIns="50190" rIns="98707" bIns="50190"/>
          <a:lstStyle/>
          <a:p>
            <a:pPr marL="178209" indent="-178209"/>
            <a:r>
              <a:rPr lang="en-US" u="sng" dirty="0" smtClean="0"/>
              <a:t>Notes:</a:t>
            </a:r>
          </a:p>
          <a:p>
            <a:pPr marL="178209" indent="-178209">
              <a:buFont typeface="Arial" pitchFamily="34" charset="0"/>
              <a:buChar char="•"/>
            </a:pPr>
            <a:r>
              <a:rPr lang="en-US" dirty="0" smtClean="0"/>
              <a:t>The autocorrelation function reports how quickly on average the light intensity changes with time.  If at a moment in time the detector sees some intensity of light (bright or dark or in between), the autocorrelation function tells us how probable it is that at some time </a:t>
            </a:r>
            <a:r>
              <a:rPr lang="en-US" dirty="0" smtClean="0">
                <a:latin typeface="Symbol" pitchFamily="18" charset="2"/>
              </a:rPr>
              <a:t>t </a:t>
            </a:r>
            <a:r>
              <a:rPr lang="en-US" dirty="0" smtClean="0"/>
              <a:t>later the same intensity of light will be seen by the detector.  </a:t>
            </a:r>
          </a:p>
          <a:p>
            <a:pPr marL="178209" indent="-178209"/>
            <a:endParaRPr lang="en-US" dirty="0" smtClean="0"/>
          </a:p>
          <a:p>
            <a:pPr marL="178209" indent="-178209"/>
            <a:endParaRPr lang="en-US" u="sng" dirty="0" smtClean="0"/>
          </a:p>
          <a:p>
            <a:pPr marL="178209" indent="-178209"/>
            <a:r>
              <a:rPr lang="en-US" u="sng" dirty="0" smtClean="0"/>
              <a:t>Key </a:t>
            </a:r>
            <a:r>
              <a:rPr lang="en-US" u="sng" dirty="0"/>
              <a:t>Ideas:</a:t>
            </a:r>
            <a:endParaRPr lang="en-US" i="1" u="sng" dirty="0"/>
          </a:p>
          <a:p>
            <a:pPr marL="178209" indent="-178209">
              <a:buFontTx/>
              <a:buChar char="•"/>
            </a:pPr>
            <a:r>
              <a:rPr lang="en-US" dirty="0"/>
              <a:t> The autocorrelation function plots the average overall change in intensity with time, for a given time interval.</a:t>
            </a:r>
          </a:p>
          <a:p>
            <a:pPr marL="178209" indent="-178209">
              <a:buFontTx/>
              <a:buChar char="•"/>
            </a:pPr>
            <a:endParaRPr lang="en-US" b="1" dirty="0"/>
          </a:p>
          <a:p>
            <a:pPr marL="178209" indent="-178209">
              <a:buFontTx/>
              <a:buChar char="•"/>
            </a:pPr>
            <a:endParaRPr lang="en-US" b="1" i="1" baseline="-25000" dirty="0"/>
          </a:p>
        </p:txBody>
      </p:sp>
      <p:sp>
        <p:nvSpPr>
          <p:cNvPr id="4" name="Slide Number Placeholder 3"/>
          <p:cNvSpPr>
            <a:spLocks noGrp="1"/>
          </p:cNvSpPr>
          <p:nvPr>
            <p:ph type="sldNum" sz="quarter" idx="10"/>
          </p:nvPr>
        </p:nvSpPr>
        <p:spPr/>
        <p:txBody>
          <a:bodyPr/>
          <a:lstStyle/>
          <a:p>
            <a:fld id="{945D33A0-2E87-4DC7-A583-5C2CBC49FA0D}" type="slidenum">
              <a:rPr lang="en-US" smtClean="0"/>
              <a:pPr/>
              <a:t>9</a:t>
            </a:fld>
            <a:endParaRPr lang="en-US" dirty="0"/>
          </a:p>
        </p:txBody>
      </p:sp>
      <p:sp>
        <p:nvSpPr>
          <p:cNvPr id="5" name="Footer Placeholder 4"/>
          <p:cNvSpPr>
            <a:spLocks noGrp="1"/>
          </p:cNvSpPr>
          <p:nvPr>
            <p:ph type="ftr" sz="quarter" idx="11"/>
          </p:nvPr>
        </p:nvSpPr>
        <p:spPr/>
        <p:txBody>
          <a:bodyPr/>
          <a:lstStyle/>
          <a:p>
            <a:r>
              <a:rPr lang="en-US" dirty="0" smtClean="0"/>
              <a:t>© Wyatt Technology Corporation 2011 – All Rights Reserved</a:t>
            </a: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hf sldNum="0"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328738" y="104631"/>
            <a:ext cx="7350125" cy="573087"/>
          </a:xfrm>
        </p:spPr>
        <p:txBody>
          <a:bodyPr/>
          <a:lstStyle/>
          <a:p>
            <a:r>
              <a:rPr lang="en-US" smtClean="0"/>
              <a:t>Click to edit Master title style</a:t>
            </a:r>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itle 6"/>
          <p:cNvSpPr>
            <a:spLocks noGrp="1"/>
          </p:cNvSpPr>
          <p:nvPr>
            <p:ph type="title"/>
          </p:nvPr>
        </p:nvSpPr>
        <p:spPr/>
        <p:txBody>
          <a:bodyPr/>
          <a:lstStyle>
            <a:lvl1pPr>
              <a:defRPr lang="en-US" sz="3200" b="1" i="1" dirty="0">
                <a:solidFill>
                  <a:schemeClr val="tx1"/>
                </a:solidFill>
                <a:latin typeface="Calibri" pitchFamily="34" charset="0"/>
                <a:ea typeface="+mj-ea"/>
                <a:cs typeface="+mj-cs"/>
              </a:defRPr>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328738" y="125413"/>
            <a:ext cx="7350125" cy="573087"/>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196975"/>
            <a:ext cx="8229600" cy="4608513"/>
          </a:xfrm>
        </p:spPr>
        <p:txBody>
          <a:bodyPr/>
          <a:lstStyle/>
          <a:p>
            <a:r>
              <a:rPr lang="en-US" dirty="0" smtClean="0"/>
              <a:t>Click icon to add table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vmlDrawing" Target="../drawings/vmlDrawing1.v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3" name="Text Box 3"/>
          <p:cNvSpPr txBox="1">
            <a:spLocks noChangeArrowheads="1"/>
          </p:cNvSpPr>
          <p:nvPr/>
        </p:nvSpPr>
        <p:spPr bwMode="auto">
          <a:xfrm>
            <a:off x="0" y="0"/>
            <a:ext cx="9144000" cy="457200"/>
          </a:xfrm>
          <a:prstGeom prst="rect">
            <a:avLst/>
          </a:prstGeom>
          <a:noFill/>
          <a:ln w="9525">
            <a:noFill/>
            <a:miter lim="800000"/>
            <a:headEnd/>
            <a:tailEnd/>
          </a:ln>
          <a:effectLst/>
        </p:spPr>
        <p:txBody>
          <a:bodyPr>
            <a:spAutoFit/>
          </a:bodyPr>
          <a:lstStyle/>
          <a:p>
            <a:pPr eaLnBrk="0" hangingPunct="0">
              <a:defRPr/>
            </a:pPr>
            <a:endParaRPr lang="en-US" dirty="0">
              <a:cs typeface="+mn-cs"/>
            </a:endParaRPr>
          </a:p>
        </p:txBody>
      </p:sp>
      <p:sp>
        <p:nvSpPr>
          <p:cNvPr id="20489" name="Line 9"/>
          <p:cNvSpPr>
            <a:spLocks noChangeShapeType="1"/>
          </p:cNvSpPr>
          <p:nvPr/>
        </p:nvSpPr>
        <p:spPr bwMode="auto">
          <a:xfrm>
            <a:off x="0" y="692150"/>
            <a:ext cx="2268538" cy="0"/>
          </a:xfrm>
          <a:prstGeom prst="line">
            <a:avLst/>
          </a:prstGeom>
          <a:noFill/>
          <a:ln w="9525">
            <a:solidFill>
              <a:schemeClr val="tx1"/>
            </a:solidFill>
            <a:round/>
            <a:headEnd/>
            <a:tailEnd/>
          </a:ln>
          <a:effectLst/>
        </p:spPr>
        <p:txBody>
          <a:bodyPr/>
          <a:lstStyle/>
          <a:p>
            <a:pPr algn="ctr" eaLnBrk="0" hangingPunct="0">
              <a:defRPr/>
            </a:pPr>
            <a:endParaRPr lang="en-US" dirty="0">
              <a:cs typeface="+mn-cs"/>
            </a:endParaRPr>
          </a:p>
        </p:txBody>
      </p:sp>
      <p:sp>
        <p:nvSpPr>
          <p:cNvPr id="20484" name="Text Box 4"/>
          <p:cNvSpPr txBox="1">
            <a:spLocks noChangeArrowheads="1"/>
          </p:cNvSpPr>
          <p:nvPr/>
        </p:nvSpPr>
        <p:spPr bwMode="auto">
          <a:xfrm>
            <a:off x="0" y="0"/>
            <a:ext cx="9144000" cy="923925"/>
          </a:xfrm>
          <a:prstGeom prst="rect">
            <a:avLst/>
          </a:prstGeom>
          <a:gradFill flip="none" rotWithShape="1">
            <a:gsLst>
              <a:gs pos="0">
                <a:schemeClr val="accent3"/>
              </a:gs>
              <a:gs pos="100000">
                <a:schemeClr val="accent6">
                  <a:lumMod val="20000"/>
                  <a:lumOff val="80000"/>
                </a:schemeClr>
              </a:gs>
            </a:gsLst>
            <a:lin ang="18900000" scaled="1"/>
            <a:tileRect/>
          </a:gradFill>
          <a:ln w="9525">
            <a:noFill/>
            <a:miter lim="800000"/>
            <a:headEnd/>
            <a:tailEnd/>
          </a:ln>
          <a:effectLst/>
        </p:spPr>
        <p:txBody>
          <a:bodyPr/>
          <a:lstStyle/>
          <a:p>
            <a:pPr algn="ctr" eaLnBrk="0" hangingPunct="0">
              <a:defRPr/>
            </a:pPr>
            <a:endParaRPr lang="en-US" sz="4000" dirty="0">
              <a:cs typeface="+mn-cs"/>
            </a:endParaRPr>
          </a:p>
        </p:txBody>
      </p:sp>
      <p:graphicFrame>
        <p:nvGraphicFramePr>
          <p:cNvPr id="72706" name="Object 11"/>
          <p:cNvGraphicFramePr>
            <a:graphicFrameLocks/>
          </p:cNvGraphicFramePr>
          <p:nvPr/>
        </p:nvGraphicFramePr>
        <p:xfrm>
          <a:off x="66675" y="47625"/>
          <a:ext cx="1190625" cy="677863"/>
        </p:xfrm>
        <a:graphic>
          <a:graphicData uri="http://schemas.openxmlformats.org/presentationml/2006/ole">
            <p:oleObj spid="_x0000_s62468" name="FreeHand 5.0 Drawing" r:id="rId8" imgW="3998135" imgH="2434196" progId="">
              <p:embed/>
            </p:oleObj>
          </a:graphicData>
        </a:graphic>
      </p:graphicFrame>
      <p:sp>
        <p:nvSpPr>
          <p:cNvPr id="72713" name="Rectangle 12"/>
          <p:cNvSpPr>
            <a:spLocks noGrp="1" noChangeArrowheads="1"/>
          </p:cNvSpPr>
          <p:nvPr>
            <p:ph type="title"/>
          </p:nvPr>
        </p:nvSpPr>
        <p:spPr bwMode="auto">
          <a:xfrm>
            <a:off x="1328738" y="153988"/>
            <a:ext cx="7434262" cy="57308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Title</a:t>
            </a:r>
          </a:p>
        </p:txBody>
      </p:sp>
      <p:sp>
        <p:nvSpPr>
          <p:cNvPr id="72714" name="Rectangle 13"/>
          <p:cNvSpPr>
            <a:spLocks noGrp="1" noChangeArrowheads="1"/>
          </p:cNvSpPr>
          <p:nvPr>
            <p:ph type="body" idx="1"/>
          </p:nvPr>
        </p:nvSpPr>
        <p:spPr bwMode="auto">
          <a:xfrm>
            <a:off x="457200" y="1196975"/>
            <a:ext cx="8229600" cy="46085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6" name="Rectangle 2"/>
          <p:cNvSpPr>
            <a:spLocks noChangeArrowheads="1"/>
          </p:cNvSpPr>
          <p:nvPr/>
        </p:nvSpPr>
        <p:spPr bwMode="auto">
          <a:xfrm>
            <a:off x="0" y="6327648"/>
            <a:ext cx="9144000" cy="530352"/>
          </a:xfrm>
          <a:prstGeom prst="rect">
            <a:avLst/>
          </a:prstGeom>
          <a:gradFill flip="none" rotWithShape="1">
            <a:gsLst>
              <a:gs pos="0">
                <a:schemeClr val="accent3"/>
              </a:gs>
              <a:gs pos="100000">
                <a:schemeClr val="accent6">
                  <a:lumMod val="20000"/>
                  <a:lumOff val="80000"/>
                </a:schemeClr>
              </a:gs>
            </a:gsLst>
            <a:lin ang="2700000" scaled="1"/>
            <a:tileRect/>
          </a:gradFill>
          <a:ln w="9525">
            <a:noFill/>
            <a:miter lim="800000"/>
            <a:headEnd/>
            <a:tailEnd/>
          </a:ln>
          <a:effectLst/>
        </p:spPr>
        <p:txBody>
          <a:bodyPr wrap="none" anchor="ctr"/>
          <a:lstStyle/>
          <a:p>
            <a:pPr eaLnBrk="0" hangingPunct="0">
              <a:defRPr/>
            </a:pPr>
            <a:r>
              <a:rPr lang="de-DE" sz="1200" dirty="0">
                <a:cs typeface="+mn-cs"/>
              </a:rPr>
              <a:t>   </a:t>
            </a:r>
            <a:endParaRPr lang="de-DE" sz="1200" dirty="0" smtClean="0">
              <a:cs typeface="+mn-cs"/>
            </a:endParaRPr>
          </a:p>
          <a:p>
            <a:pPr algn="l" eaLnBrk="0" hangingPunct="0">
              <a:defRPr/>
            </a:pPr>
            <a:r>
              <a:rPr lang="de-DE" sz="800" b="0" dirty="0" smtClean="0">
                <a:cs typeface="+mn-cs"/>
              </a:rPr>
              <a:t>© </a:t>
            </a:r>
            <a:r>
              <a:rPr lang="de-DE" sz="1000" b="0" dirty="0">
                <a:latin typeface="Calibri" pitchFamily="34" charset="0"/>
                <a:cs typeface="+mn-cs"/>
              </a:rPr>
              <a:t>Wyatt Technology Corporation 2011 – All Rights Reserved</a:t>
            </a:r>
          </a:p>
        </p:txBody>
      </p:sp>
      <p:sp>
        <p:nvSpPr>
          <p:cNvPr id="19" name="Rectangle 18"/>
          <p:cNvSpPr>
            <a:spLocks noChangeArrowheads="1"/>
          </p:cNvSpPr>
          <p:nvPr/>
        </p:nvSpPr>
        <p:spPr bwMode="auto">
          <a:xfrm>
            <a:off x="8778240" y="0"/>
            <a:ext cx="365760" cy="276999"/>
          </a:xfrm>
          <a:prstGeom prst="rect">
            <a:avLst/>
          </a:prstGeom>
          <a:noFill/>
          <a:ln w="9525">
            <a:noFill/>
            <a:miter lim="800000"/>
            <a:headEnd/>
            <a:tailEnd/>
          </a:ln>
          <a:effectLst/>
        </p:spPr>
        <p:txBody>
          <a:bodyPr wrap="square">
            <a:spAutoFit/>
          </a:bodyPr>
          <a:lstStyle/>
          <a:p>
            <a:pPr algn="r" eaLnBrk="0" hangingPunct="0">
              <a:defRPr/>
            </a:pPr>
            <a:fld id="{83D78D79-86D9-4A5D-A155-84DB3D213E17}" type="slidenum">
              <a:rPr lang="de-DE" sz="1200">
                <a:latin typeface="Calibri" pitchFamily="34" charset="0"/>
                <a:cs typeface="+mn-cs"/>
              </a:rPr>
              <a:pPr algn="r" eaLnBrk="0" hangingPunct="0">
                <a:defRPr/>
              </a:pPr>
              <a:t>‹#›</a:t>
            </a:fld>
            <a:endParaRPr lang="en-US" sz="1200" dirty="0">
              <a:latin typeface="Calibri" pitchFamily="34" charset="0"/>
              <a:cs typeface="+mn-cs"/>
            </a:endParaRPr>
          </a:p>
        </p:txBody>
      </p:sp>
      <p:pic>
        <p:nvPicPr>
          <p:cNvPr id="72721" name="Picture 2490" descr="Wyatt logo no address full circle thicker lines"/>
          <p:cNvPicPr>
            <a:picLocks noChangeAspect="1" noChangeArrowheads="1"/>
          </p:cNvPicPr>
          <p:nvPr/>
        </p:nvPicPr>
        <p:blipFill>
          <a:blip r:embed="rId9" cstate="print"/>
          <a:srcRect r="7345"/>
          <a:stretch>
            <a:fillRect/>
          </a:stretch>
        </p:blipFill>
        <p:spPr bwMode="auto">
          <a:xfrm>
            <a:off x="7626096" y="6343027"/>
            <a:ext cx="1499616" cy="514973"/>
          </a:xfrm>
          <a:prstGeom prst="rect">
            <a:avLst/>
          </a:prstGeom>
          <a:noFill/>
          <a:ln w="9525">
            <a:noFill/>
            <a:miter lim="800000"/>
            <a:headEnd/>
            <a:tailEnd/>
          </a:ln>
        </p:spPr>
      </p:pic>
      <p:sp>
        <p:nvSpPr>
          <p:cNvPr id="15" name="Text Box 12"/>
          <p:cNvSpPr txBox="1">
            <a:spLocks noChangeArrowheads="1"/>
          </p:cNvSpPr>
          <p:nvPr/>
        </p:nvSpPr>
        <p:spPr bwMode="auto">
          <a:xfrm>
            <a:off x="2895600" y="4191000"/>
            <a:ext cx="1920875" cy="457200"/>
          </a:xfrm>
          <a:prstGeom prst="rect">
            <a:avLst/>
          </a:prstGeom>
          <a:noFill/>
          <a:ln w="25400">
            <a:noFill/>
            <a:miter lim="800000"/>
            <a:headEnd type="none" w="sm" len="sm"/>
            <a:tailEnd type="none" w="sm" len="sm"/>
          </a:ln>
          <a:effectLst/>
        </p:spPr>
        <p:txBody>
          <a:bodyPr>
            <a:spAutoFit/>
          </a:bodyPr>
          <a:lstStyle/>
          <a:p>
            <a:pPr algn="ctr" eaLnBrk="0" hangingPunct="0">
              <a:defRPr/>
            </a:pPr>
            <a:endParaRPr lang="en-US" dirty="0">
              <a:cs typeface="+mn-cs"/>
            </a:endParaRPr>
          </a:p>
        </p:txBody>
      </p:sp>
    </p:spTree>
  </p:cSld>
  <p:clrMap bg1="lt1" tx1="dk1" bg2="lt2" tx2="dk2" accent1="accent1" accent2="accent2" accent3="accent3" accent4="accent4" accent5="accent5" accent6="accent6" hlink="hlink" folHlink="folHlink"/>
  <p:sldLayoutIdLst>
    <p:sldLayoutId id="2147483690" r:id="rId1"/>
    <p:sldLayoutId id="2147483691" r:id="rId2"/>
    <p:sldLayoutId id="2147483693" r:id="rId3"/>
    <p:sldLayoutId id="2147483694" r:id="rId4"/>
    <p:sldLayoutId id="2147483695" r:id="rId5"/>
  </p:sldLayoutIdLst>
  <p:hf sldNum="0" hdr="0" dt="0"/>
  <p:txStyles>
    <p:titleStyle>
      <a:lvl1pPr algn="ctr" rtl="0" eaLnBrk="1" fontAlgn="base" hangingPunct="1">
        <a:spcBef>
          <a:spcPct val="0"/>
        </a:spcBef>
        <a:spcAft>
          <a:spcPct val="0"/>
        </a:spcAft>
        <a:defRPr sz="3200" b="1" i="1">
          <a:solidFill>
            <a:schemeClr val="tx1"/>
          </a:solidFill>
          <a:latin typeface="Calibri" pitchFamily="34" charset="0"/>
          <a:ea typeface="+mj-ea"/>
          <a:cs typeface="+mj-cs"/>
        </a:defRPr>
      </a:lvl1pPr>
      <a:lvl2pPr algn="ctr" rtl="0" eaLnBrk="1" fontAlgn="base" hangingPunct="1">
        <a:spcBef>
          <a:spcPct val="0"/>
        </a:spcBef>
        <a:spcAft>
          <a:spcPct val="0"/>
        </a:spcAft>
        <a:defRPr sz="3200" b="1" i="1">
          <a:solidFill>
            <a:srgbClr val="FFFF00"/>
          </a:solidFill>
          <a:latin typeface="Calibri" pitchFamily="34" charset="0"/>
          <a:cs typeface="Arial" charset="0"/>
        </a:defRPr>
      </a:lvl2pPr>
      <a:lvl3pPr algn="ctr" rtl="0" eaLnBrk="1" fontAlgn="base" hangingPunct="1">
        <a:spcBef>
          <a:spcPct val="0"/>
        </a:spcBef>
        <a:spcAft>
          <a:spcPct val="0"/>
        </a:spcAft>
        <a:defRPr sz="3200" b="1" i="1">
          <a:solidFill>
            <a:srgbClr val="FFFF00"/>
          </a:solidFill>
          <a:latin typeface="Calibri" pitchFamily="34" charset="0"/>
          <a:cs typeface="Arial" charset="0"/>
        </a:defRPr>
      </a:lvl3pPr>
      <a:lvl4pPr algn="ctr" rtl="0" eaLnBrk="1" fontAlgn="base" hangingPunct="1">
        <a:spcBef>
          <a:spcPct val="0"/>
        </a:spcBef>
        <a:spcAft>
          <a:spcPct val="0"/>
        </a:spcAft>
        <a:defRPr sz="3200" b="1" i="1">
          <a:solidFill>
            <a:srgbClr val="FFFF00"/>
          </a:solidFill>
          <a:latin typeface="Calibri" pitchFamily="34" charset="0"/>
          <a:cs typeface="Arial" charset="0"/>
        </a:defRPr>
      </a:lvl4pPr>
      <a:lvl5pPr algn="ctr" rtl="0" eaLnBrk="1" fontAlgn="base" hangingPunct="1">
        <a:spcBef>
          <a:spcPct val="0"/>
        </a:spcBef>
        <a:spcAft>
          <a:spcPct val="0"/>
        </a:spcAft>
        <a:defRPr sz="3200" b="1" i="1">
          <a:solidFill>
            <a:srgbClr val="FFFF00"/>
          </a:solidFill>
          <a:latin typeface="Calibri" pitchFamily="34" charset="0"/>
          <a:cs typeface="Arial" charset="0"/>
        </a:defRPr>
      </a:lvl5pPr>
      <a:lvl6pPr marL="457200" algn="ctr" rtl="0" eaLnBrk="1" fontAlgn="base" hangingPunct="1">
        <a:spcBef>
          <a:spcPct val="0"/>
        </a:spcBef>
        <a:spcAft>
          <a:spcPct val="0"/>
        </a:spcAft>
        <a:defRPr sz="2400" b="1" i="1">
          <a:solidFill>
            <a:srgbClr val="FFFF00"/>
          </a:solidFill>
          <a:latin typeface="Arial" charset="0"/>
          <a:cs typeface="Arial" charset="0"/>
        </a:defRPr>
      </a:lvl6pPr>
      <a:lvl7pPr marL="914400" algn="ctr" rtl="0" eaLnBrk="1" fontAlgn="base" hangingPunct="1">
        <a:spcBef>
          <a:spcPct val="0"/>
        </a:spcBef>
        <a:spcAft>
          <a:spcPct val="0"/>
        </a:spcAft>
        <a:defRPr sz="2400" b="1" i="1">
          <a:solidFill>
            <a:srgbClr val="FFFF00"/>
          </a:solidFill>
          <a:latin typeface="Arial" charset="0"/>
          <a:cs typeface="Arial" charset="0"/>
        </a:defRPr>
      </a:lvl7pPr>
      <a:lvl8pPr marL="1371600" algn="ctr" rtl="0" eaLnBrk="1" fontAlgn="base" hangingPunct="1">
        <a:spcBef>
          <a:spcPct val="0"/>
        </a:spcBef>
        <a:spcAft>
          <a:spcPct val="0"/>
        </a:spcAft>
        <a:defRPr sz="2400" b="1" i="1">
          <a:solidFill>
            <a:srgbClr val="FFFF00"/>
          </a:solidFill>
          <a:latin typeface="Arial" charset="0"/>
          <a:cs typeface="Arial" charset="0"/>
        </a:defRPr>
      </a:lvl8pPr>
      <a:lvl9pPr marL="1828800" algn="ctr" rtl="0" eaLnBrk="1" fontAlgn="base" hangingPunct="1">
        <a:spcBef>
          <a:spcPct val="0"/>
        </a:spcBef>
        <a:spcAft>
          <a:spcPct val="0"/>
        </a:spcAft>
        <a:defRPr sz="2400" b="1" i="1">
          <a:solidFill>
            <a:srgbClr val="FFFF00"/>
          </a:solidFill>
          <a:latin typeface="Arial" charset="0"/>
          <a:cs typeface="Arial" charset="0"/>
        </a:defRPr>
      </a:lvl9pPr>
    </p:titleStyle>
    <p:bodyStyle>
      <a:lvl1pPr marL="342900" indent="-342900" algn="l" rtl="0" eaLnBrk="1" fontAlgn="base" hangingPunct="1">
        <a:spcBef>
          <a:spcPct val="20000"/>
        </a:spcBef>
        <a:spcAft>
          <a:spcPct val="0"/>
        </a:spcAft>
        <a:buChar char="•"/>
        <a:defRPr sz="2400">
          <a:solidFill>
            <a:schemeClr val="tx1"/>
          </a:solidFill>
          <a:latin typeface="Calibri" pitchFamily="34" charset="0"/>
          <a:ea typeface="+mn-ea"/>
          <a:cs typeface="+mn-cs"/>
        </a:defRPr>
      </a:lvl1pPr>
      <a:lvl2pPr marL="742950" indent="-285750" algn="l" rtl="0" eaLnBrk="1" fontAlgn="base" hangingPunct="1">
        <a:spcBef>
          <a:spcPct val="20000"/>
        </a:spcBef>
        <a:spcAft>
          <a:spcPct val="0"/>
        </a:spcAft>
        <a:buChar char="–"/>
        <a:defRPr sz="2000">
          <a:solidFill>
            <a:schemeClr val="tx1"/>
          </a:solidFill>
          <a:latin typeface="Calibri" pitchFamily="34" charset="0"/>
          <a:cs typeface="+mn-cs"/>
        </a:defRPr>
      </a:lvl2pPr>
      <a:lvl3pPr marL="1143000" indent="-228600" algn="l" rtl="0" eaLnBrk="1" fontAlgn="base" hangingPunct="1">
        <a:spcBef>
          <a:spcPct val="20000"/>
        </a:spcBef>
        <a:spcAft>
          <a:spcPct val="0"/>
        </a:spcAft>
        <a:buChar char="•"/>
        <a:defRPr>
          <a:solidFill>
            <a:schemeClr val="tx1"/>
          </a:solidFill>
          <a:latin typeface="Calibri" pitchFamily="34" charset="0"/>
          <a:cs typeface="+mn-cs"/>
        </a:defRPr>
      </a:lvl3pPr>
      <a:lvl4pPr marL="1600200" indent="-228600" algn="l" rtl="0" eaLnBrk="1" fontAlgn="base" hangingPunct="1">
        <a:spcBef>
          <a:spcPct val="20000"/>
        </a:spcBef>
        <a:spcAft>
          <a:spcPct val="0"/>
        </a:spcAft>
        <a:buChar char="–"/>
        <a:defRPr sz="1600">
          <a:solidFill>
            <a:schemeClr val="tx1"/>
          </a:solidFill>
          <a:latin typeface="Calibri" pitchFamily="34" charset="0"/>
          <a:cs typeface="+mn-cs"/>
        </a:defRPr>
      </a:lvl4pPr>
      <a:lvl5pPr marL="2057400" indent="-228600" algn="l" rtl="0" eaLnBrk="1" fontAlgn="base" hangingPunct="1">
        <a:spcBef>
          <a:spcPct val="20000"/>
        </a:spcBef>
        <a:spcAft>
          <a:spcPct val="0"/>
        </a:spcAft>
        <a:buChar char="»"/>
        <a:defRPr sz="1600">
          <a:solidFill>
            <a:schemeClr val="tx1"/>
          </a:solidFill>
          <a:latin typeface="Calibri" pitchFamily="34" charset="0"/>
          <a:cs typeface="+mn-cs"/>
        </a:defRPr>
      </a:lvl5pPr>
      <a:lvl6pPr marL="2514600" indent="-228600" algn="l" rtl="0" eaLnBrk="1" fontAlgn="base" hangingPunct="1">
        <a:spcBef>
          <a:spcPct val="20000"/>
        </a:spcBef>
        <a:spcAft>
          <a:spcPct val="0"/>
        </a:spcAft>
        <a:buChar char="»"/>
        <a:defRPr sz="1600">
          <a:solidFill>
            <a:schemeClr val="tx1"/>
          </a:solidFill>
          <a:latin typeface="+mn-lt"/>
          <a:cs typeface="+mn-cs"/>
        </a:defRPr>
      </a:lvl6pPr>
      <a:lvl7pPr marL="2971800" indent="-228600" algn="l" rtl="0" eaLnBrk="1" fontAlgn="base" hangingPunct="1">
        <a:spcBef>
          <a:spcPct val="20000"/>
        </a:spcBef>
        <a:spcAft>
          <a:spcPct val="0"/>
        </a:spcAft>
        <a:buChar char="»"/>
        <a:defRPr sz="1600">
          <a:solidFill>
            <a:schemeClr val="tx1"/>
          </a:solidFill>
          <a:latin typeface="+mn-lt"/>
          <a:cs typeface="+mn-cs"/>
        </a:defRPr>
      </a:lvl7pPr>
      <a:lvl8pPr marL="3429000" indent="-228600" algn="l" rtl="0" eaLnBrk="1" fontAlgn="base" hangingPunct="1">
        <a:spcBef>
          <a:spcPct val="20000"/>
        </a:spcBef>
        <a:spcAft>
          <a:spcPct val="0"/>
        </a:spcAft>
        <a:buChar char="»"/>
        <a:defRPr sz="1600">
          <a:solidFill>
            <a:schemeClr val="tx1"/>
          </a:solidFill>
          <a:latin typeface="+mn-lt"/>
          <a:cs typeface="+mn-cs"/>
        </a:defRPr>
      </a:lvl8pPr>
      <a:lvl9pPr marL="3886200" indent="-228600" algn="l" rtl="0" eaLnBrk="1" fontAlgn="base" hangingPunct="1">
        <a:spcBef>
          <a:spcPct val="20000"/>
        </a:spcBef>
        <a:spcAft>
          <a:spcPct val="0"/>
        </a:spcAft>
        <a:buChar char="»"/>
        <a:defRPr sz="16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video" Target="file:///\\Wyatt-data\Users\skuebler\Presentations\DynaPro%20specific\DLS.avi" TargetMode="External"/><Relationship Id="rId1" Type="http://schemas.openxmlformats.org/officeDocument/2006/relationships/tags" Target="../tags/tag1.xml"/><Relationship Id="rId5" Type="http://schemas.openxmlformats.org/officeDocument/2006/relationships/image" Target="../media/image3.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notesSlide" Target="../notesSlides/notesSlide10.xml"/><Relationship Id="rId7" Type="http://schemas.openxmlformats.org/officeDocument/2006/relationships/image" Target="../media/image21.jpeg"/><Relationship Id="rId2" Type="http://schemas.openxmlformats.org/officeDocument/2006/relationships/slideLayout" Target="../slideLayouts/slideLayout3.xml"/><Relationship Id="rId1" Type="http://schemas.openxmlformats.org/officeDocument/2006/relationships/tags" Target="../tags/tag10.xml"/><Relationship Id="rId6" Type="http://schemas.openxmlformats.org/officeDocument/2006/relationships/image" Target="../media/image20.jpeg"/><Relationship Id="rId5" Type="http://schemas.openxmlformats.org/officeDocument/2006/relationships/image" Target="../media/image19.jpeg"/><Relationship Id="rId10" Type="http://schemas.openxmlformats.org/officeDocument/2006/relationships/image" Target="../media/image24.jpeg"/><Relationship Id="rId4" Type="http://schemas.openxmlformats.org/officeDocument/2006/relationships/image" Target="../media/image18.jpeg"/><Relationship Id="rId9" Type="http://schemas.openxmlformats.org/officeDocument/2006/relationships/image" Target="../media/image23.jpeg"/></Relationships>
</file>

<file path=ppt/slides/_rels/slide11.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image" Target="../media/image28.png"/><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tags" Target="../tags/tag1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xml"/><Relationship Id="rId1" Type="http://schemas.openxmlformats.org/officeDocument/2006/relationships/tags" Target="../tags/tag12.xml"/><Relationship Id="rId5" Type="http://schemas.openxmlformats.org/officeDocument/2006/relationships/image" Target="../media/image30.png"/><Relationship Id="rId4" Type="http://schemas.openxmlformats.org/officeDocument/2006/relationships/image" Target="../media/image29.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tags" Target="../tags/tag13.xml"/><Relationship Id="rId4" Type="http://schemas.openxmlformats.org/officeDocument/2006/relationships/image" Target="../media/image32.emf"/></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xml"/><Relationship Id="rId1" Type="http://schemas.openxmlformats.org/officeDocument/2006/relationships/tags" Target="../tags/tag14.xml"/><Relationship Id="rId5" Type="http://schemas.openxmlformats.org/officeDocument/2006/relationships/image" Target="../media/image34.png"/><Relationship Id="rId4" Type="http://schemas.openxmlformats.org/officeDocument/2006/relationships/image" Target="../media/image33.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xml"/><Relationship Id="rId1" Type="http://schemas.openxmlformats.org/officeDocument/2006/relationships/tags" Target="../tags/tag15.xml"/><Relationship Id="rId4" Type="http://schemas.openxmlformats.org/officeDocument/2006/relationships/image" Target="../media/image35.emf"/></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3.xml"/><Relationship Id="rId1" Type="http://schemas.openxmlformats.org/officeDocument/2006/relationships/tags" Target="../tags/tag16.xml"/><Relationship Id="rId4" Type="http://schemas.openxmlformats.org/officeDocument/2006/relationships/image" Target="../media/image37.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3.xml"/><Relationship Id="rId1" Type="http://schemas.openxmlformats.org/officeDocument/2006/relationships/tags" Target="../tags/tag1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notesSlide" Target="../notesSlides/notesSlide20.xml"/><Relationship Id="rId7" Type="http://schemas.openxmlformats.org/officeDocument/2006/relationships/image" Target="../media/image41.jpeg"/><Relationship Id="rId2" Type="http://schemas.openxmlformats.org/officeDocument/2006/relationships/slideLayout" Target="../slideLayouts/slideLayout5.xml"/><Relationship Id="rId1" Type="http://schemas.openxmlformats.org/officeDocument/2006/relationships/tags" Target="../tags/tag18.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wmf"/><Relationship Id="rId9" Type="http://schemas.openxmlformats.org/officeDocument/2006/relationships/image" Target="../media/image43.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3.xml"/><Relationship Id="rId1" Type="http://schemas.openxmlformats.org/officeDocument/2006/relationships/tags" Target="../tags/tag19.xml"/><Relationship Id="rId5" Type="http://schemas.openxmlformats.org/officeDocument/2006/relationships/image" Target="../media/image45.emf"/><Relationship Id="rId4" Type="http://schemas.openxmlformats.org/officeDocument/2006/relationships/image" Target="../media/image44.emf"/></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3.xml"/><Relationship Id="rId1" Type="http://schemas.openxmlformats.org/officeDocument/2006/relationships/tags" Target="../tags/tag20.xml"/><Relationship Id="rId6" Type="http://schemas.openxmlformats.org/officeDocument/2006/relationships/image" Target="../media/image48.jpeg"/><Relationship Id="rId5" Type="http://schemas.openxmlformats.org/officeDocument/2006/relationships/image" Target="../media/image47.png"/><Relationship Id="rId4" Type="http://schemas.openxmlformats.org/officeDocument/2006/relationships/image" Target="../media/image46.emf"/></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3.xml"/><Relationship Id="rId1" Type="http://schemas.openxmlformats.org/officeDocument/2006/relationships/tags" Target="../tags/tag21.xml"/><Relationship Id="rId4" Type="http://schemas.openxmlformats.org/officeDocument/2006/relationships/image" Target="../media/image49.emf"/></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7" Type="http://schemas.openxmlformats.org/officeDocument/2006/relationships/image" Target="../media/image53.emf"/><Relationship Id="rId2" Type="http://schemas.openxmlformats.org/officeDocument/2006/relationships/slideLayout" Target="../slideLayouts/slideLayout3.xml"/><Relationship Id="rId1" Type="http://schemas.openxmlformats.org/officeDocument/2006/relationships/tags" Target="../tags/tag22.xml"/><Relationship Id="rId6" Type="http://schemas.openxmlformats.org/officeDocument/2006/relationships/image" Target="../media/image52.emf"/><Relationship Id="rId5" Type="http://schemas.openxmlformats.org/officeDocument/2006/relationships/image" Target="../media/image51.emf"/><Relationship Id="rId4" Type="http://schemas.openxmlformats.org/officeDocument/2006/relationships/image" Target="../media/image50.emf"/></Relationships>
</file>

<file path=ppt/slides/_rels/slide25.xml.rels><?xml version="1.0" encoding="UTF-8" standalone="yes"?>
<Relationships xmlns="http://schemas.openxmlformats.org/package/2006/relationships"><Relationship Id="rId3" Type="http://schemas.openxmlformats.org/officeDocument/2006/relationships/image" Target="../media/image54.emf"/><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55.emf"/></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7" Type="http://schemas.openxmlformats.org/officeDocument/2006/relationships/image" Target="../media/image59.wmf"/><Relationship Id="rId2" Type="http://schemas.openxmlformats.org/officeDocument/2006/relationships/slideLayout" Target="../slideLayouts/slideLayout2.xml"/><Relationship Id="rId1" Type="http://schemas.openxmlformats.org/officeDocument/2006/relationships/tags" Target="../tags/tag23.xml"/><Relationship Id="rId6" Type="http://schemas.openxmlformats.org/officeDocument/2006/relationships/image" Target="../media/image58.png"/><Relationship Id="rId5" Type="http://schemas.openxmlformats.org/officeDocument/2006/relationships/image" Target="../media/image57.jpeg"/><Relationship Id="rId4" Type="http://schemas.openxmlformats.org/officeDocument/2006/relationships/image" Target="../media/image56.wmf"/></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tags" Target="../tags/tag24.xml"/><Relationship Id="rId5" Type="http://schemas.openxmlformats.org/officeDocument/2006/relationships/image" Target="../media/image61.emf"/><Relationship Id="rId4" Type="http://schemas.openxmlformats.org/officeDocument/2006/relationships/image" Target="../media/image60.wmf"/></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3.xml"/><Relationship Id="rId1" Type="http://schemas.openxmlformats.org/officeDocument/2006/relationships/tags" Target="../tags/tag25.xml"/><Relationship Id="rId6" Type="http://schemas.openxmlformats.org/officeDocument/2006/relationships/image" Target="../media/image64.jpeg"/><Relationship Id="rId5" Type="http://schemas.openxmlformats.org/officeDocument/2006/relationships/image" Target="../media/image63.jpeg"/><Relationship Id="rId4" Type="http://schemas.openxmlformats.org/officeDocument/2006/relationships/image" Target="../media/image62.jpeg"/></Relationships>
</file>

<file path=ppt/slides/_rels/slide29.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29.xml"/><Relationship Id="rId1" Type="http://schemas.openxmlformats.org/officeDocument/2006/relationships/slideLayout" Target="../slideLayouts/slideLayout3.xml"/><Relationship Id="rId5" Type="http://schemas.openxmlformats.org/officeDocument/2006/relationships/image" Target="../media/image67.png"/><Relationship Id="rId4" Type="http://schemas.openxmlformats.org/officeDocument/2006/relationships/image" Target="../media/image66.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3.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0.xml"/><Relationship Id="rId1" Type="http://schemas.openxmlformats.org/officeDocument/2006/relationships/slideLayout" Target="../slideLayouts/slideLayout3.xml"/><Relationship Id="rId4" Type="http://schemas.openxmlformats.org/officeDocument/2006/relationships/image" Target="../media/image66.png"/></Relationships>
</file>

<file path=ppt/slides/_rels/slide31.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31.xml"/><Relationship Id="rId1" Type="http://schemas.openxmlformats.org/officeDocument/2006/relationships/slideLayout" Target="../slideLayouts/slideLayout3.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69.png"/></Relationships>
</file>

<file path=ppt/slides/_rels/slide32.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75.emf"/><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tags" Target="../tags/tag4.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9.png"/><Relationship Id="rId2" Type="http://schemas.openxmlformats.org/officeDocument/2006/relationships/slideLayout" Target="../slideLayouts/slideLayout3.xml"/><Relationship Id="rId1" Type="http://schemas.openxmlformats.org/officeDocument/2006/relationships/tags" Target="../tags/tag5.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tags" Target="../tags/tag6.xml"/><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tags" Target="../tags/tag7.xml"/><Relationship Id="rId5" Type="http://schemas.openxmlformats.org/officeDocument/2006/relationships/image" Target="../media/image14.jpeg"/><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tags" Target="../tags/tag8.xml"/><Relationship Id="rId5" Type="http://schemas.openxmlformats.org/officeDocument/2006/relationships/image" Target="../media/image16.jpeg"/><Relationship Id="rId4" Type="http://schemas.openxmlformats.org/officeDocument/2006/relationships/image" Target="../media/image15.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ags" Target="../tags/tag9.xml"/><Relationship Id="rId5" Type="http://schemas.openxmlformats.org/officeDocument/2006/relationships/image" Target="../media/image18.jpeg"/><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ChangeArrowheads="1"/>
          </p:cNvSpPr>
          <p:nvPr>
            <p:ph type="title"/>
          </p:nvPr>
        </p:nvSpPr>
        <p:spPr>
          <a:xfrm>
            <a:off x="935037" y="1216541"/>
            <a:ext cx="7350125" cy="3164073"/>
          </a:xfrm>
          <a:noFill/>
          <a:ln/>
        </p:spPr>
        <p:txBody>
          <a:bodyPr>
            <a:scene3d>
              <a:camera prst="orthographicFront"/>
              <a:lightRig rig="threePt" dir="t"/>
            </a:scene3d>
            <a:sp3d extrusionH="57150">
              <a:bevelT w="38100" h="38100"/>
            </a:sp3d>
          </a:bodyPr>
          <a:lstStyle/>
          <a:p>
            <a:r>
              <a:rPr lang="en-US" sz="4400" dirty="0">
                <a:solidFill>
                  <a:srgbClr val="7030A0"/>
                </a:solidFill>
              </a:rPr>
              <a:t>Introduction to</a:t>
            </a:r>
            <a:br>
              <a:rPr lang="en-US" sz="4400" dirty="0">
                <a:solidFill>
                  <a:srgbClr val="7030A0"/>
                </a:solidFill>
              </a:rPr>
            </a:br>
            <a:r>
              <a:rPr lang="en-US" sz="4400" dirty="0">
                <a:solidFill>
                  <a:srgbClr val="7030A0"/>
                </a:solidFill>
              </a:rPr>
              <a:t>Dynamic Light </a:t>
            </a:r>
            <a:r>
              <a:rPr lang="en-US" sz="4400" dirty="0" smtClean="0">
                <a:solidFill>
                  <a:srgbClr val="7030A0"/>
                </a:solidFill>
              </a:rPr>
              <a:t>Scattering and </a:t>
            </a:r>
            <a:br>
              <a:rPr lang="en-US" sz="4400" dirty="0" smtClean="0">
                <a:solidFill>
                  <a:srgbClr val="7030A0"/>
                </a:solidFill>
              </a:rPr>
            </a:br>
            <a:r>
              <a:rPr lang="en-US" sz="4400" dirty="0" smtClean="0">
                <a:solidFill>
                  <a:srgbClr val="7030A0"/>
                </a:solidFill>
              </a:rPr>
              <a:t>Phase Analysis Light Scattering</a:t>
            </a:r>
            <a:endParaRPr lang="en-US" sz="4400" dirty="0">
              <a:solidFill>
                <a:srgbClr val="7030A0"/>
              </a:solidFill>
            </a:endParaRPr>
          </a:p>
        </p:txBody>
      </p:sp>
      <p:sp>
        <p:nvSpPr>
          <p:cNvPr id="3" name="Subtitle 4"/>
          <p:cNvSpPr txBox="1">
            <a:spLocks/>
          </p:cNvSpPr>
          <p:nvPr/>
        </p:nvSpPr>
        <p:spPr>
          <a:xfrm>
            <a:off x="1409700" y="4496550"/>
            <a:ext cx="6400800" cy="1752600"/>
          </a:xfrm>
          <a:prstGeom prst="rect">
            <a:avLst/>
          </a:prstGeom>
        </p:spPr>
        <p:txBody>
          <a:bodyPr>
            <a:scene3d>
              <a:camera prst="orthographicFront"/>
              <a:lightRig rig="threePt" dir="t"/>
            </a:scene3d>
            <a:sp3d extrusionH="57150">
              <a:bevelT w="38100" h="38100"/>
            </a:sp3d>
          </a:bodyPr>
          <a:lstStyle/>
          <a:p>
            <a:pPr marL="342900" marR="0" lvl="0" indent="-342900" defTabSz="914400" rtl="0" eaLnBrk="1" fontAlgn="base" latinLnBrk="0" hangingPunct="1">
              <a:lnSpc>
                <a:spcPct val="100000"/>
              </a:lnSpc>
              <a:spcBef>
                <a:spcPts val="1200"/>
              </a:spcBef>
              <a:spcAft>
                <a:spcPts val="1200"/>
              </a:spcAft>
              <a:buClrTx/>
              <a:buSzTx/>
              <a:tabLst/>
              <a:defRPr/>
            </a:pPr>
            <a:r>
              <a:rPr kumimoji="0" lang="en-US" sz="3600" b="1" i="0" u="none" strike="noStrike" kern="0" cap="none" spc="0" normalizeH="0" baseline="0" noProof="0" dirty="0" smtClean="0">
                <a:ln>
                  <a:noFill/>
                </a:ln>
                <a:solidFill>
                  <a:srgbClr val="0000FF"/>
                </a:solidFill>
                <a:uLnTx/>
                <a:uFillTx/>
                <a:latin typeface="Calibri" pitchFamily="34" charset="0"/>
                <a:ea typeface="+mn-ea"/>
                <a:cs typeface="+mn-cs"/>
              </a:rPr>
              <a:t>Light Scattering University</a:t>
            </a:r>
          </a:p>
          <a:p>
            <a:pPr marL="342900" marR="0" lvl="0" indent="-342900" defTabSz="914400" rtl="0" eaLnBrk="1" fontAlgn="base" latinLnBrk="0" hangingPunct="1">
              <a:lnSpc>
                <a:spcPct val="100000"/>
              </a:lnSpc>
              <a:spcBef>
                <a:spcPct val="20000"/>
              </a:spcBef>
              <a:spcAft>
                <a:spcPct val="0"/>
              </a:spcAft>
              <a:buClrTx/>
              <a:buSzTx/>
              <a:tabLst/>
              <a:defRPr/>
            </a:pPr>
            <a:r>
              <a:rPr kumimoji="0" lang="en-US" sz="2400" b="1" i="0" u="none" strike="noStrike" kern="0" cap="none" spc="0" normalizeH="0" baseline="0" noProof="0" dirty="0" smtClean="0">
                <a:ln>
                  <a:noFill/>
                </a:ln>
                <a:solidFill>
                  <a:srgbClr val="0000FF"/>
                </a:solidFill>
                <a:uLnTx/>
                <a:uFillTx/>
                <a:latin typeface="Calibri" pitchFamily="34" charset="0"/>
                <a:ea typeface="+mn-ea"/>
                <a:cs typeface="+mn-cs"/>
              </a:rPr>
              <a:t>Wyatt Technology Corporation</a:t>
            </a:r>
          </a:p>
          <a:p>
            <a:pPr marL="342900" marR="0" lvl="0" indent="-342900" defTabSz="914400" rtl="0" eaLnBrk="1" fontAlgn="base" latinLnBrk="0" hangingPunct="1">
              <a:lnSpc>
                <a:spcPct val="100000"/>
              </a:lnSpc>
              <a:spcBef>
                <a:spcPct val="20000"/>
              </a:spcBef>
              <a:spcAft>
                <a:spcPct val="0"/>
              </a:spcAft>
              <a:buClrTx/>
              <a:buSzTx/>
              <a:tabLst/>
              <a:defRPr/>
            </a:pPr>
            <a:r>
              <a:rPr kumimoji="0" lang="en-US" sz="2400" b="1" i="0" u="none" strike="noStrike" kern="0" cap="none" spc="0" normalizeH="0" baseline="0" noProof="0" dirty="0" smtClean="0">
                <a:ln>
                  <a:noFill/>
                </a:ln>
                <a:solidFill>
                  <a:srgbClr val="0000FF"/>
                </a:solidFill>
                <a:uLnTx/>
                <a:uFillTx/>
                <a:latin typeface="Calibri" pitchFamily="34" charset="0"/>
                <a:ea typeface="+mn-ea"/>
                <a:cs typeface="+mn-cs"/>
              </a:rPr>
              <a:t>Santa Barbara, California</a:t>
            </a:r>
          </a:p>
          <a:p>
            <a:pPr marL="342900" marR="0" lvl="0" indent="-342900" defTabSz="914400" rtl="0" eaLnBrk="1" fontAlgn="base" latinLnBrk="0" hangingPunct="1">
              <a:lnSpc>
                <a:spcPct val="100000"/>
              </a:lnSpc>
              <a:spcBef>
                <a:spcPct val="20000"/>
              </a:spcBef>
              <a:spcAft>
                <a:spcPct val="0"/>
              </a:spcAft>
              <a:buClrTx/>
              <a:buSzTx/>
              <a:tabLst/>
              <a:defRPr/>
            </a:pPr>
            <a:endParaRPr kumimoji="0" lang="en-US" sz="2400" b="0" i="0" u="none" strike="noStrike" kern="0" cap="none" spc="0" normalizeH="0" baseline="0" noProof="0" dirty="0">
              <a:ln>
                <a:noFill/>
              </a:ln>
              <a:solidFill>
                <a:schemeClr val="tx1"/>
              </a:solidFill>
              <a:uLnTx/>
              <a:uFillTx/>
              <a:latin typeface="Calibri" pitchFamily="34" charset="0"/>
              <a:ea typeface="+mn-ea"/>
              <a:cs typeface="+mn-cs"/>
            </a:endParaRPr>
          </a:p>
        </p:txBody>
      </p:sp>
      <p:pic>
        <p:nvPicPr>
          <p:cNvPr id="4" name="DLS.avi">
            <a:hlinkClick r:id="" action="ppaction://media"/>
          </p:cNvPr>
          <p:cNvPicPr>
            <a:picLocks noRot="1" noChangeAspect="1"/>
          </p:cNvPicPr>
          <p:nvPr>
            <a:videoFile r:link="rId2"/>
          </p:nvPr>
        </p:nvPicPr>
        <p:blipFill>
          <a:blip r:embed="rId5" cstate="print"/>
          <a:stretch>
            <a:fillRect/>
          </a:stretch>
        </p:blipFill>
        <p:spPr>
          <a:xfrm>
            <a:off x="7448067" y="0"/>
            <a:ext cx="1695933" cy="1695933"/>
          </a:xfrm>
          <a:prstGeom prst="rect">
            <a:avLst/>
          </a:prstGeom>
        </p:spPr>
      </p:pic>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48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repeatCount="indefinite"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p:cNvGrpSpPr/>
          <p:nvPr/>
        </p:nvGrpSpPr>
        <p:grpSpPr bwMode="gray">
          <a:xfrm>
            <a:off x="4887686" y="1529239"/>
            <a:ext cx="3802063" cy="3278187"/>
            <a:chOff x="4876800" y="1560513"/>
            <a:chExt cx="3802063" cy="3278187"/>
          </a:xfrm>
          <a:solidFill>
            <a:schemeClr val="bg1"/>
          </a:solidFill>
        </p:grpSpPr>
        <p:grpSp>
          <p:nvGrpSpPr>
            <p:cNvPr id="23" name="Group 14"/>
            <p:cNvGrpSpPr>
              <a:grpSpLocks/>
            </p:cNvGrpSpPr>
            <p:nvPr/>
          </p:nvGrpSpPr>
          <p:grpSpPr bwMode="gray">
            <a:xfrm>
              <a:off x="4876800" y="1560513"/>
              <a:ext cx="3802063" cy="3278187"/>
              <a:chOff x="3121" y="990"/>
              <a:chExt cx="2395" cy="2065"/>
            </a:xfrm>
            <a:grpFill/>
          </p:grpSpPr>
          <p:pic>
            <p:nvPicPr>
              <p:cNvPr id="25" name="Picture 5" descr="autocorrelation"/>
              <p:cNvPicPr>
                <a:picLocks noChangeAspect="1" noChangeArrowheads="1"/>
              </p:cNvPicPr>
              <p:nvPr/>
            </p:nvPicPr>
            <p:blipFill>
              <a:blip r:embed="rId4" cstate="print"/>
              <a:srcRect/>
              <a:stretch>
                <a:fillRect/>
              </a:stretch>
            </p:blipFill>
            <p:spPr bwMode="gray">
              <a:xfrm>
                <a:off x="3121" y="1426"/>
                <a:ext cx="2395" cy="1629"/>
              </a:xfrm>
              <a:prstGeom prst="rect">
                <a:avLst/>
              </a:prstGeom>
              <a:grpFill/>
            </p:spPr>
          </p:pic>
          <p:sp>
            <p:nvSpPr>
              <p:cNvPr id="26" name="Rectangle 8"/>
              <p:cNvSpPr>
                <a:spLocks noChangeArrowheads="1"/>
              </p:cNvSpPr>
              <p:nvPr/>
            </p:nvSpPr>
            <p:spPr bwMode="gray">
              <a:xfrm>
                <a:off x="3240" y="990"/>
                <a:ext cx="2158" cy="291"/>
              </a:xfrm>
              <a:prstGeom prst="rect">
                <a:avLst/>
              </a:prstGeom>
              <a:grpFill/>
              <a:ln w="15875">
                <a:noFill/>
                <a:miter lim="800000"/>
                <a:headEnd/>
                <a:tailEnd/>
              </a:ln>
              <a:effectLst/>
            </p:spPr>
            <p:txBody>
              <a:bodyPr>
                <a:spAutoFit/>
              </a:bodyPr>
              <a:lstStyle/>
              <a:p>
                <a:pPr eaLnBrk="0" hangingPunct="0"/>
                <a:r>
                  <a:rPr lang="en-US" sz="2400" b="1" dirty="0">
                    <a:solidFill>
                      <a:srgbClr val="0000FF"/>
                    </a:solidFill>
                    <a:latin typeface="Calibri" pitchFamily="34" charset="0"/>
                  </a:rPr>
                  <a:t>Autocorrelation Function</a:t>
                </a:r>
              </a:p>
            </p:txBody>
          </p:sp>
        </p:grpSp>
        <p:sp>
          <p:nvSpPr>
            <p:cNvPr id="24" name="TextBox 23"/>
            <p:cNvSpPr txBox="1"/>
            <p:nvPr/>
          </p:nvSpPr>
          <p:spPr bwMode="gray">
            <a:xfrm>
              <a:off x="4884956" y="2223436"/>
              <a:ext cx="476412" cy="307777"/>
            </a:xfrm>
            <a:prstGeom prst="rect">
              <a:avLst/>
            </a:prstGeom>
            <a:grpFill/>
          </p:spPr>
          <p:txBody>
            <a:bodyPr wrap="none" rtlCol="0">
              <a:spAutoFit/>
            </a:bodyPr>
            <a:lstStyle/>
            <a:p>
              <a:r>
                <a:rPr lang="en-US" sz="1400" b="1" dirty="0" smtClean="0">
                  <a:latin typeface="Times New Roman" pitchFamily="18" charset="0"/>
                  <a:cs typeface="Times New Roman" pitchFamily="18" charset="0"/>
                </a:rPr>
                <a:t>1+</a:t>
              </a:r>
              <a:r>
                <a:rPr lang="en-US" sz="1400" b="1" dirty="0" smtClean="0">
                  <a:latin typeface="Times New Roman" pitchFamily="18" charset="0"/>
                  <a:cs typeface="Times New Roman" pitchFamily="18" charset="0"/>
                  <a:sym typeface="Symbol"/>
                </a:rPr>
                <a:t></a:t>
              </a:r>
              <a:endParaRPr lang="en-US" sz="1400" b="1" dirty="0" smtClean="0">
                <a:latin typeface="Times New Roman" pitchFamily="18" charset="0"/>
                <a:cs typeface="Times New Roman" pitchFamily="18" charset="0"/>
              </a:endParaRPr>
            </a:p>
          </p:txBody>
        </p:sp>
      </p:grpSp>
      <p:pic>
        <p:nvPicPr>
          <p:cNvPr id="553987" name="Picture 3" descr="acfunc-slide2"/>
          <p:cNvPicPr>
            <a:picLocks noChangeAspect="1" noChangeArrowheads="1"/>
          </p:cNvPicPr>
          <p:nvPr/>
        </p:nvPicPr>
        <p:blipFill>
          <a:blip r:embed="rId5" cstate="print"/>
          <a:srcRect/>
          <a:stretch>
            <a:fillRect/>
          </a:stretch>
        </p:blipFill>
        <p:spPr bwMode="auto">
          <a:xfrm>
            <a:off x="301625" y="2284413"/>
            <a:ext cx="3592513" cy="2424112"/>
          </a:xfrm>
          <a:prstGeom prst="rect">
            <a:avLst/>
          </a:prstGeom>
          <a:noFill/>
          <a:ln w="9525">
            <a:noFill/>
            <a:miter lim="800000"/>
            <a:headEnd/>
            <a:tailEnd/>
          </a:ln>
        </p:spPr>
      </p:pic>
      <p:pic>
        <p:nvPicPr>
          <p:cNvPr id="553988" name="Picture 4" descr="acfunc-slide3"/>
          <p:cNvPicPr>
            <a:picLocks noChangeAspect="1" noChangeArrowheads="1"/>
          </p:cNvPicPr>
          <p:nvPr/>
        </p:nvPicPr>
        <p:blipFill>
          <a:blip r:embed="rId6" cstate="print"/>
          <a:srcRect/>
          <a:stretch>
            <a:fillRect/>
          </a:stretch>
        </p:blipFill>
        <p:spPr bwMode="auto">
          <a:xfrm>
            <a:off x="301625" y="2284413"/>
            <a:ext cx="3592513" cy="2424112"/>
          </a:xfrm>
          <a:prstGeom prst="rect">
            <a:avLst/>
          </a:prstGeom>
          <a:noFill/>
          <a:ln w="9525">
            <a:noFill/>
            <a:miter lim="800000"/>
            <a:headEnd/>
            <a:tailEnd/>
          </a:ln>
        </p:spPr>
      </p:pic>
      <p:pic>
        <p:nvPicPr>
          <p:cNvPr id="553989" name="Picture 5" descr="acfunc-slide4"/>
          <p:cNvPicPr>
            <a:picLocks noChangeAspect="1" noChangeArrowheads="1"/>
          </p:cNvPicPr>
          <p:nvPr/>
        </p:nvPicPr>
        <p:blipFill>
          <a:blip r:embed="rId7" cstate="print"/>
          <a:srcRect/>
          <a:stretch>
            <a:fillRect/>
          </a:stretch>
        </p:blipFill>
        <p:spPr bwMode="auto">
          <a:xfrm>
            <a:off x="301625" y="2284413"/>
            <a:ext cx="3592513" cy="2424112"/>
          </a:xfrm>
          <a:prstGeom prst="rect">
            <a:avLst/>
          </a:prstGeom>
          <a:noFill/>
        </p:spPr>
      </p:pic>
      <p:pic>
        <p:nvPicPr>
          <p:cNvPr id="553990" name="Picture 6" descr="acfunc-slide5"/>
          <p:cNvPicPr>
            <a:picLocks noChangeAspect="1" noChangeArrowheads="1"/>
          </p:cNvPicPr>
          <p:nvPr/>
        </p:nvPicPr>
        <p:blipFill>
          <a:blip r:embed="rId8" cstate="print"/>
          <a:srcRect/>
          <a:stretch>
            <a:fillRect/>
          </a:stretch>
        </p:blipFill>
        <p:spPr bwMode="auto">
          <a:xfrm>
            <a:off x="301625" y="2284413"/>
            <a:ext cx="3592513" cy="2424112"/>
          </a:xfrm>
          <a:prstGeom prst="rect">
            <a:avLst/>
          </a:prstGeom>
          <a:noFill/>
          <a:ln w="9525">
            <a:noFill/>
            <a:miter lim="800000"/>
            <a:headEnd/>
            <a:tailEnd/>
          </a:ln>
        </p:spPr>
      </p:pic>
      <p:pic>
        <p:nvPicPr>
          <p:cNvPr id="553991" name="Picture 7" descr="acfunc-slide6"/>
          <p:cNvPicPr>
            <a:picLocks noChangeAspect="1" noChangeArrowheads="1"/>
          </p:cNvPicPr>
          <p:nvPr/>
        </p:nvPicPr>
        <p:blipFill>
          <a:blip r:embed="rId9" cstate="print"/>
          <a:srcRect/>
          <a:stretch>
            <a:fillRect/>
          </a:stretch>
        </p:blipFill>
        <p:spPr bwMode="auto">
          <a:xfrm>
            <a:off x="301625" y="2308425"/>
            <a:ext cx="3592513" cy="2424113"/>
          </a:xfrm>
          <a:prstGeom prst="rect">
            <a:avLst/>
          </a:prstGeom>
          <a:noFill/>
        </p:spPr>
      </p:pic>
      <p:sp>
        <p:nvSpPr>
          <p:cNvPr id="554001" name="Rectangle 17"/>
          <p:cNvSpPr>
            <a:spLocks noChangeArrowheads="1"/>
          </p:cNvSpPr>
          <p:nvPr/>
        </p:nvSpPr>
        <p:spPr bwMode="auto">
          <a:xfrm>
            <a:off x="606425" y="1571625"/>
            <a:ext cx="3695700" cy="461665"/>
          </a:xfrm>
          <a:prstGeom prst="rect">
            <a:avLst/>
          </a:prstGeom>
          <a:noFill/>
          <a:ln w="15875">
            <a:noFill/>
            <a:miter lim="800000"/>
            <a:headEnd/>
            <a:tailEnd/>
          </a:ln>
          <a:effectLst/>
        </p:spPr>
        <p:txBody>
          <a:bodyPr>
            <a:spAutoFit/>
          </a:bodyPr>
          <a:lstStyle/>
          <a:p>
            <a:pPr eaLnBrk="0" hangingPunct="0"/>
            <a:r>
              <a:rPr lang="en-US" sz="2400" b="1" dirty="0">
                <a:solidFill>
                  <a:srgbClr val="0000FF"/>
                </a:solidFill>
                <a:latin typeface="Calibri" pitchFamily="34" charset="0"/>
              </a:rPr>
              <a:t>Light Intensity Fluctuations</a:t>
            </a:r>
          </a:p>
        </p:txBody>
      </p:sp>
      <p:sp>
        <p:nvSpPr>
          <p:cNvPr id="554002" name="Rectangle 18"/>
          <p:cNvSpPr>
            <a:spLocks noChangeArrowheads="1"/>
          </p:cNvSpPr>
          <p:nvPr/>
        </p:nvSpPr>
        <p:spPr bwMode="auto">
          <a:xfrm>
            <a:off x="0" y="3098800"/>
            <a:ext cx="9144000" cy="0"/>
          </a:xfrm>
          <a:prstGeom prst="rect">
            <a:avLst/>
          </a:prstGeom>
          <a:noFill/>
          <a:ln w="9525" algn="ctr">
            <a:noFill/>
            <a:miter lim="800000"/>
            <a:headEnd/>
            <a:tailEnd/>
          </a:ln>
          <a:effectLst/>
        </p:spPr>
        <p:txBody>
          <a:bodyPr wrap="none" anchor="ctr">
            <a:spAutoFit/>
          </a:bodyPr>
          <a:lstStyle/>
          <a:p>
            <a:endParaRPr lang="en-US" dirty="0"/>
          </a:p>
        </p:txBody>
      </p:sp>
      <p:sp>
        <p:nvSpPr>
          <p:cNvPr id="554003" name="Rectangle 19"/>
          <p:cNvSpPr>
            <a:spLocks noChangeArrowheads="1"/>
          </p:cNvSpPr>
          <p:nvPr/>
        </p:nvSpPr>
        <p:spPr bwMode="auto">
          <a:xfrm>
            <a:off x="0" y="3224213"/>
            <a:ext cx="9144000" cy="0"/>
          </a:xfrm>
          <a:prstGeom prst="rect">
            <a:avLst/>
          </a:prstGeom>
          <a:noFill/>
          <a:ln w="9525" algn="ctr">
            <a:noFill/>
            <a:miter lim="800000"/>
            <a:headEnd/>
            <a:tailEnd/>
          </a:ln>
          <a:effectLst/>
        </p:spPr>
        <p:txBody>
          <a:bodyPr wrap="none" anchor="ctr">
            <a:spAutoFit/>
          </a:bodyPr>
          <a:lstStyle/>
          <a:p>
            <a:endParaRPr lang="en-US" dirty="0"/>
          </a:p>
        </p:txBody>
      </p:sp>
      <p:sp>
        <p:nvSpPr>
          <p:cNvPr id="553998" name="Line 14"/>
          <p:cNvSpPr>
            <a:spLocks noChangeShapeType="1"/>
          </p:cNvSpPr>
          <p:nvPr/>
        </p:nvSpPr>
        <p:spPr bwMode="auto">
          <a:xfrm>
            <a:off x="4114800" y="3059113"/>
            <a:ext cx="685800" cy="0"/>
          </a:xfrm>
          <a:prstGeom prst="line">
            <a:avLst/>
          </a:prstGeom>
          <a:noFill/>
          <a:ln w="38100">
            <a:solidFill>
              <a:srgbClr val="00FFCC"/>
            </a:solidFill>
            <a:round/>
            <a:headEnd/>
            <a:tailEnd type="triangle" w="lg" len="lg"/>
          </a:ln>
          <a:effectLst/>
        </p:spPr>
        <p:txBody>
          <a:bodyPr/>
          <a:lstStyle/>
          <a:p>
            <a:endParaRPr lang="en-US" dirty="0"/>
          </a:p>
        </p:txBody>
      </p:sp>
      <p:sp>
        <p:nvSpPr>
          <p:cNvPr id="27" name="Rectangle 26"/>
          <p:cNvSpPr/>
          <p:nvPr/>
        </p:nvSpPr>
        <p:spPr>
          <a:xfrm>
            <a:off x="5402564" y="2188120"/>
            <a:ext cx="3425750" cy="201376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53999" name="Rectangle 15"/>
          <p:cNvSpPr>
            <a:spLocks noGrp="1" noChangeArrowheads="1"/>
          </p:cNvSpPr>
          <p:nvPr>
            <p:ph type="title"/>
          </p:nvPr>
        </p:nvSpPr>
        <p:spPr>
          <a:noFill/>
          <a:ln/>
        </p:spPr>
        <p:txBody>
          <a:bodyPr/>
          <a:lstStyle/>
          <a:p>
            <a:r>
              <a:rPr lang="en-US" dirty="0"/>
              <a:t>Analysis of Light Intensity Fluctuations</a:t>
            </a:r>
          </a:p>
        </p:txBody>
      </p:sp>
      <p:cxnSp>
        <p:nvCxnSpPr>
          <p:cNvPr id="3" name="Straight Connector 2"/>
          <p:cNvCxnSpPr/>
          <p:nvPr/>
        </p:nvCxnSpPr>
        <p:spPr bwMode="auto">
          <a:xfrm>
            <a:off x="5402564" y="3293020"/>
            <a:ext cx="3186265" cy="0"/>
          </a:xfrm>
          <a:prstGeom prst="line">
            <a:avLst/>
          </a:prstGeom>
          <a:noFill/>
          <a:ln w="28575" cap="flat" cmpd="sng" algn="ctr">
            <a:solidFill>
              <a:schemeClr val="tx1"/>
            </a:solidFill>
            <a:prstDash val="sysDash"/>
            <a:round/>
            <a:headEnd type="none" w="med" len="med"/>
            <a:tailEnd type="none" w="med" len="med"/>
          </a:ln>
          <a:effectLst/>
        </p:spPr>
      </p:cxnSp>
      <p:cxnSp>
        <p:nvCxnSpPr>
          <p:cNvPr id="28" name="Straight Connector 27"/>
          <p:cNvCxnSpPr/>
          <p:nvPr/>
        </p:nvCxnSpPr>
        <p:spPr>
          <a:xfrm>
            <a:off x="5402113" y="2133599"/>
            <a:ext cx="451" cy="2155372"/>
          </a:xfrm>
          <a:prstGeom prst="line">
            <a:avLst/>
          </a:prstGeom>
          <a:ln w="412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53997" name="AutoShape 13">
            <a:hlinkClick r:id="" action="ppaction://hlinkshowjump?jump=previousslide" highlightClick="1"/>
          </p:cNvPr>
          <p:cNvSpPr>
            <a:spLocks noChangeArrowheads="1"/>
          </p:cNvSpPr>
          <p:nvPr/>
        </p:nvSpPr>
        <p:spPr bwMode="auto">
          <a:xfrm>
            <a:off x="381000" y="4572000"/>
            <a:ext cx="381000" cy="357188"/>
          </a:xfrm>
          <a:prstGeom prst="actionButtonBackPrevious">
            <a:avLst/>
          </a:prstGeom>
          <a:noFill/>
          <a:ln w="25400">
            <a:solidFill>
              <a:schemeClr val="tx2"/>
            </a:solidFill>
            <a:miter lim="800000"/>
            <a:headEnd type="none" w="sm" len="sm"/>
            <a:tailEnd type="none" w="sm" len="sm"/>
          </a:ln>
          <a:effectLst/>
        </p:spPr>
        <p:txBody>
          <a:bodyPr wrap="none" anchor="ctr"/>
          <a:lstStyle/>
          <a:p>
            <a:endParaRPr lang="en-US" dirty="0"/>
          </a:p>
        </p:txBody>
      </p:sp>
      <p:pic>
        <p:nvPicPr>
          <p:cNvPr id="553992" name="Picture 8" descr="yellow-mark"/>
          <p:cNvPicPr>
            <a:picLocks noChangeAspect="1" noChangeArrowheads="1"/>
          </p:cNvPicPr>
          <p:nvPr/>
        </p:nvPicPr>
        <p:blipFill>
          <a:blip r:embed="rId10" cstate="print"/>
          <a:srcRect/>
          <a:stretch>
            <a:fillRect/>
          </a:stretch>
        </p:blipFill>
        <p:spPr bwMode="auto">
          <a:xfrm>
            <a:off x="5486400" y="2362200"/>
            <a:ext cx="92075" cy="452438"/>
          </a:xfrm>
          <a:prstGeom prst="rect">
            <a:avLst/>
          </a:prstGeom>
          <a:noFill/>
        </p:spPr>
      </p:pic>
      <p:pic>
        <p:nvPicPr>
          <p:cNvPr id="553993" name="Picture 9" descr="yellow-mark"/>
          <p:cNvPicPr>
            <a:picLocks noChangeAspect="1" noChangeArrowheads="1"/>
          </p:cNvPicPr>
          <p:nvPr/>
        </p:nvPicPr>
        <p:blipFill>
          <a:blip r:embed="rId10" cstate="print"/>
          <a:srcRect/>
          <a:stretch>
            <a:fillRect/>
          </a:stretch>
        </p:blipFill>
        <p:spPr bwMode="auto">
          <a:xfrm>
            <a:off x="5791200" y="2743200"/>
            <a:ext cx="92075" cy="452438"/>
          </a:xfrm>
          <a:prstGeom prst="rect">
            <a:avLst/>
          </a:prstGeom>
          <a:noFill/>
        </p:spPr>
      </p:pic>
      <p:pic>
        <p:nvPicPr>
          <p:cNvPr id="553994" name="Picture 10" descr="yellow-mark"/>
          <p:cNvPicPr>
            <a:picLocks noChangeAspect="1" noChangeArrowheads="1"/>
          </p:cNvPicPr>
          <p:nvPr/>
        </p:nvPicPr>
        <p:blipFill>
          <a:blip r:embed="rId10" cstate="print"/>
          <a:srcRect/>
          <a:stretch>
            <a:fillRect/>
          </a:stretch>
        </p:blipFill>
        <p:spPr bwMode="auto">
          <a:xfrm>
            <a:off x="6248400" y="2971800"/>
            <a:ext cx="92075" cy="452438"/>
          </a:xfrm>
          <a:prstGeom prst="rect">
            <a:avLst/>
          </a:prstGeom>
          <a:noFill/>
        </p:spPr>
      </p:pic>
      <p:pic>
        <p:nvPicPr>
          <p:cNvPr id="553995" name="Picture 11" descr="yellow-mark"/>
          <p:cNvPicPr>
            <a:picLocks noChangeAspect="1" noChangeArrowheads="1"/>
          </p:cNvPicPr>
          <p:nvPr/>
        </p:nvPicPr>
        <p:blipFill>
          <a:blip r:embed="rId10" cstate="print"/>
          <a:srcRect/>
          <a:stretch>
            <a:fillRect/>
          </a:stretch>
        </p:blipFill>
        <p:spPr bwMode="auto">
          <a:xfrm>
            <a:off x="7010400" y="3124200"/>
            <a:ext cx="92075" cy="452438"/>
          </a:xfrm>
          <a:prstGeom prst="rect">
            <a:avLst/>
          </a:prstGeom>
          <a:noFill/>
        </p:spPr>
      </p:pic>
      <p:pic>
        <p:nvPicPr>
          <p:cNvPr id="553996" name="Picture 12" descr="yellow-mark"/>
          <p:cNvPicPr>
            <a:picLocks noChangeAspect="1" noChangeArrowheads="1"/>
          </p:cNvPicPr>
          <p:nvPr/>
        </p:nvPicPr>
        <p:blipFill>
          <a:blip r:embed="rId10" cstate="print"/>
          <a:srcRect/>
          <a:stretch>
            <a:fillRect/>
          </a:stretch>
        </p:blipFill>
        <p:spPr bwMode="auto">
          <a:xfrm>
            <a:off x="8305800" y="3124200"/>
            <a:ext cx="92075" cy="452438"/>
          </a:xfrm>
          <a:prstGeom prst="rect">
            <a:avLst/>
          </a:prstGeom>
          <a:noFill/>
        </p:spPr>
      </p:pic>
      <p:sp>
        <p:nvSpPr>
          <p:cNvPr id="37" name="Oval 36"/>
          <p:cNvSpPr/>
          <p:nvPr/>
        </p:nvSpPr>
        <p:spPr>
          <a:xfrm>
            <a:off x="5349527" y="2283692"/>
            <a:ext cx="102235" cy="111760"/>
          </a:xfrm>
          <a:prstGeom prst="ellipse">
            <a:avLst/>
          </a:prstGeom>
          <a:solidFill>
            <a:srgbClr val="FFFF00"/>
          </a:solidFill>
          <a:ln w="3175"/>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553988"/>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nodeType="afterEffect">
                                  <p:stCondLst>
                                    <p:cond delay="0"/>
                                  </p:stCondLst>
                                  <p:childTnLst>
                                    <p:set>
                                      <p:cBhvr>
                                        <p:cTn id="9" dur="1" fill="hold">
                                          <p:stCondLst>
                                            <p:cond delay="499"/>
                                          </p:stCondLst>
                                        </p:cTn>
                                        <p:tgtEl>
                                          <p:spTgt spid="553993"/>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499"/>
                                          </p:stCondLst>
                                        </p:cTn>
                                        <p:tgtEl>
                                          <p:spTgt spid="553989"/>
                                        </p:tgtEl>
                                        <p:attrNameLst>
                                          <p:attrName>style.visibility</p:attrName>
                                        </p:attrNameLst>
                                      </p:cBhvr>
                                      <p:to>
                                        <p:strVal val="visible"/>
                                      </p:to>
                                    </p:set>
                                  </p:childTnLst>
                                </p:cTn>
                              </p:par>
                            </p:childTnLst>
                          </p:cTn>
                        </p:par>
                        <p:par>
                          <p:cTn id="14" fill="hold">
                            <p:stCondLst>
                              <p:cond delay="500"/>
                            </p:stCondLst>
                            <p:childTnLst>
                              <p:par>
                                <p:cTn id="15" presetID="1" presetClass="entr" presetSubtype="0" fill="hold" nodeType="afterEffect">
                                  <p:stCondLst>
                                    <p:cond delay="0"/>
                                  </p:stCondLst>
                                  <p:childTnLst>
                                    <p:set>
                                      <p:cBhvr>
                                        <p:cTn id="16" dur="1" fill="hold">
                                          <p:stCondLst>
                                            <p:cond delay="499"/>
                                          </p:stCondLst>
                                        </p:cTn>
                                        <p:tgtEl>
                                          <p:spTgt spid="55399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499"/>
                                          </p:stCondLst>
                                        </p:cTn>
                                        <p:tgtEl>
                                          <p:spTgt spid="553990"/>
                                        </p:tgtEl>
                                        <p:attrNameLst>
                                          <p:attrName>style.visibility</p:attrName>
                                        </p:attrNameLst>
                                      </p:cBhvr>
                                      <p:to>
                                        <p:strVal val="visible"/>
                                      </p:to>
                                    </p:set>
                                  </p:childTnLst>
                                </p:cTn>
                              </p:par>
                            </p:childTnLst>
                          </p:cTn>
                        </p:par>
                        <p:par>
                          <p:cTn id="21" fill="hold">
                            <p:stCondLst>
                              <p:cond delay="500"/>
                            </p:stCondLst>
                            <p:childTnLst>
                              <p:par>
                                <p:cTn id="22" presetID="1" presetClass="entr" presetSubtype="0" fill="hold" nodeType="afterEffect">
                                  <p:stCondLst>
                                    <p:cond delay="0"/>
                                  </p:stCondLst>
                                  <p:childTnLst>
                                    <p:set>
                                      <p:cBhvr>
                                        <p:cTn id="23" dur="1" fill="hold">
                                          <p:stCondLst>
                                            <p:cond delay="499"/>
                                          </p:stCondLst>
                                        </p:cTn>
                                        <p:tgtEl>
                                          <p:spTgt spid="553995"/>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499"/>
                                          </p:stCondLst>
                                        </p:cTn>
                                        <p:tgtEl>
                                          <p:spTgt spid="553991"/>
                                        </p:tgtEl>
                                        <p:attrNameLst>
                                          <p:attrName>style.visibility</p:attrName>
                                        </p:attrNameLst>
                                      </p:cBhvr>
                                      <p:to>
                                        <p:strVal val="visible"/>
                                      </p:to>
                                    </p:set>
                                  </p:childTnLst>
                                </p:cTn>
                              </p:par>
                            </p:childTnLst>
                          </p:cTn>
                        </p:par>
                        <p:par>
                          <p:cTn id="28" fill="hold">
                            <p:stCondLst>
                              <p:cond delay="500"/>
                            </p:stCondLst>
                            <p:childTnLst>
                              <p:par>
                                <p:cTn id="29" presetID="1" presetClass="entr" presetSubtype="0" fill="hold" nodeType="afterEffect">
                                  <p:stCondLst>
                                    <p:cond delay="0"/>
                                  </p:stCondLst>
                                  <p:childTnLst>
                                    <p:set>
                                      <p:cBhvr>
                                        <p:cTn id="30" dur="1" fill="hold">
                                          <p:stCondLst>
                                            <p:cond delay="499"/>
                                          </p:stCondLst>
                                        </p:cTn>
                                        <p:tgtEl>
                                          <p:spTgt spid="55399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0" presetClass="exit" presetSubtype="0" fill="hold" grpId="0" nodeType="clickEffect">
                                  <p:stCondLst>
                                    <p:cond delay="0"/>
                                  </p:stCondLst>
                                  <p:childTnLst>
                                    <p:animEffect transition="out" filter="fade">
                                      <p:cBhvr>
                                        <p:cTn id="34" dur="500"/>
                                        <p:tgtEl>
                                          <p:spTgt spid="27"/>
                                        </p:tgtEl>
                                      </p:cBhvr>
                                    </p:animEffect>
                                    <p:set>
                                      <p:cBhvr>
                                        <p:cTn id="35" dur="1" fill="hold">
                                          <p:stCondLst>
                                            <p:cond delay="499"/>
                                          </p:stCondLst>
                                        </p:cTn>
                                        <p:tgtEl>
                                          <p:spTgt spid="27"/>
                                        </p:tgtEl>
                                        <p:attrNameLst>
                                          <p:attrName>style.visibility</p:attrName>
                                        </p:attrNameLst>
                                      </p:cBhvr>
                                      <p:to>
                                        <p:strVal val="hidden"/>
                                      </p:to>
                                    </p:set>
                                  </p:childTnLst>
                                </p:cTn>
                              </p:par>
                              <p:par>
                                <p:cTn id="36" presetID="1" presetClass="exit" presetSubtype="0" fill="hold" nodeType="withEffect">
                                  <p:stCondLst>
                                    <p:cond delay="0"/>
                                  </p:stCondLst>
                                  <p:childTnLst>
                                    <p:set>
                                      <p:cBhvr>
                                        <p:cTn id="37"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0940" name="Rectangle 12"/>
          <p:cNvSpPr>
            <a:spLocks noGrp="1" noChangeArrowheads="1"/>
          </p:cNvSpPr>
          <p:nvPr>
            <p:ph type="title"/>
          </p:nvPr>
        </p:nvSpPr>
        <p:spPr/>
        <p:txBody>
          <a:bodyPr/>
          <a:lstStyle/>
          <a:p>
            <a:r>
              <a:rPr lang="en-US" dirty="0"/>
              <a:t>Autocorrelation Function </a:t>
            </a:r>
          </a:p>
        </p:txBody>
      </p:sp>
      <p:grpSp>
        <p:nvGrpSpPr>
          <p:cNvPr id="28" name="Group 27"/>
          <p:cNvGrpSpPr/>
          <p:nvPr/>
        </p:nvGrpSpPr>
        <p:grpSpPr>
          <a:xfrm>
            <a:off x="1319212" y="932174"/>
            <a:ext cx="6505575" cy="2877826"/>
            <a:chOff x="1319212" y="932174"/>
            <a:chExt cx="6505575" cy="2877826"/>
          </a:xfrm>
        </p:grpSpPr>
        <p:pic>
          <p:nvPicPr>
            <p:cNvPr id="61441" name="Picture 1"/>
            <p:cNvPicPr>
              <a:picLocks noChangeAspect="1" noChangeArrowheads="1"/>
            </p:cNvPicPr>
            <p:nvPr/>
          </p:nvPicPr>
          <p:blipFill>
            <a:blip r:embed="rId3" cstate="print"/>
            <a:srcRect t="6116"/>
            <a:stretch>
              <a:fillRect/>
            </a:stretch>
          </p:blipFill>
          <p:spPr bwMode="auto">
            <a:xfrm>
              <a:off x="1319212" y="932174"/>
              <a:ext cx="6505575" cy="2877826"/>
            </a:xfrm>
            <a:prstGeom prst="rect">
              <a:avLst/>
            </a:prstGeom>
            <a:noFill/>
            <a:ln w="9525">
              <a:noFill/>
              <a:miter lim="800000"/>
              <a:headEnd/>
              <a:tailEnd/>
            </a:ln>
            <a:effectLst/>
          </p:spPr>
        </p:pic>
        <p:sp>
          <p:nvSpPr>
            <p:cNvPr id="380939" name="Text Box 11"/>
            <p:cNvSpPr txBox="1">
              <a:spLocks noChangeArrowheads="1"/>
            </p:cNvSpPr>
            <p:nvPr/>
          </p:nvSpPr>
          <p:spPr bwMode="auto">
            <a:xfrm>
              <a:off x="5334000" y="990600"/>
              <a:ext cx="2365375" cy="830997"/>
            </a:xfrm>
            <a:prstGeom prst="rect">
              <a:avLst/>
            </a:prstGeom>
            <a:noFill/>
            <a:ln w="25400" algn="ctr">
              <a:noFill/>
              <a:miter lim="800000"/>
              <a:headEnd/>
              <a:tailEnd/>
            </a:ln>
            <a:effectLst/>
          </p:spPr>
          <p:txBody>
            <a:bodyPr wrap="square">
              <a:spAutoFit/>
            </a:bodyPr>
            <a:lstStyle/>
            <a:p>
              <a:pPr eaLnBrk="0" hangingPunct="0"/>
              <a:r>
                <a:rPr lang="en-US" sz="2400" i="0" dirty="0">
                  <a:solidFill>
                    <a:srgbClr val="0000FF"/>
                  </a:solidFill>
                  <a:latin typeface="Calibri" pitchFamily="34" charset="0"/>
                </a:rPr>
                <a:t>R</a:t>
              </a:r>
              <a:r>
                <a:rPr lang="en-US" sz="2400" i="0" baseline="-25000" dirty="0">
                  <a:solidFill>
                    <a:srgbClr val="0000FF"/>
                  </a:solidFill>
                  <a:latin typeface="Calibri" pitchFamily="34" charset="0"/>
                </a:rPr>
                <a:t>h </a:t>
              </a:r>
              <a:r>
                <a:rPr lang="en-US" sz="2400" i="0" dirty="0">
                  <a:solidFill>
                    <a:srgbClr val="0000FF"/>
                  </a:solidFill>
                  <a:latin typeface="Calibri" pitchFamily="34" charset="0"/>
                </a:rPr>
                <a:t>= </a:t>
              </a:r>
              <a:r>
                <a:rPr lang="en-US" sz="2400" i="0" dirty="0" smtClean="0">
                  <a:solidFill>
                    <a:srgbClr val="0000FF"/>
                  </a:solidFill>
                  <a:latin typeface="Calibri" pitchFamily="34" charset="0"/>
                </a:rPr>
                <a:t>9 </a:t>
              </a:r>
              <a:r>
                <a:rPr lang="en-US" sz="2400" i="0" dirty="0">
                  <a:solidFill>
                    <a:srgbClr val="0000FF"/>
                  </a:solidFill>
                  <a:latin typeface="Calibri" pitchFamily="34" charset="0"/>
                </a:rPr>
                <a:t>nm </a:t>
              </a:r>
              <a:endParaRPr lang="en-US" sz="2400" i="0" dirty="0" smtClean="0">
                <a:solidFill>
                  <a:srgbClr val="0000FF"/>
                </a:solidFill>
                <a:latin typeface="Calibri" pitchFamily="34" charset="0"/>
              </a:endParaRPr>
            </a:p>
            <a:p>
              <a:pPr eaLnBrk="0" hangingPunct="0"/>
              <a:r>
                <a:rPr lang="en-US" sz="2400" i="0" dirty="0" smtClean="0">
                  <a:solidFill>
                    <a:srgbClr val="0000FF"/>
                  </a:solidFill>
                  <a:latin typeface="Calibri" pitchFamily="34" charset="0"/>
                </a:rPr>
                <a:t>latex </a:t>
              </a:r>
              <a:r>
                <a:rPr lang="en-US" sz="2400" i="0" dirty="0">
                  <a:solidFill>
                    <a:srgbClr val="0000FF"/>
                  </a:solidFill>
                  <a:latin typeface="Calibri" pitchFamily="34" charset="0"/>
                </a:rPr>
                <a:t>spheres</a:t>
              </a:r>
            </a:p>
          </p:txBody>
        </p:sp>
      </p:grpSp>
      <p:sp>
        <p:nvSpPr>
          <p:cNvPr id="380952" name="Rectangle 24"/>
          <p:cNvSpPr>
            <a:spLocks noChangeArrowheads="1"/>
          </p:cNvSpPr>
          <p:nvPr/>
        </p:nvSpPr>
        <p:spPr bwMode="auto">
          <a:xfrm>
            <a:off x="0" y="3138488"/>
            <a:ext cx="9144000" cy="0"/>
          </a:xfrm>
          <a:prstGeom prst="rect">
            <a:avLst/>
          </a:prstGeom>
          <a:noFill/>
          <a:ln w="9525" algn="ctr">
            <a:noFill/>
            <a:miter lim="800000"/>
            <a:headEnd/>
            <a:tailEnd/>
          </a:ln>
          <a:effectLst/>
        </p:spPr>
        <p:txBody>
          <a:bodyPr wrap="none" anchor="ctr">
            <a:spAutoFit/>
          </a:bodyPr>
          <a:lstStyle/>
          <a:p>
            <a:endParaRPr lang="en-US" dirty="0"/>
          </a:p>
        </p:txBody>
      </p:sp>
      <p:sp>
        <p:nvSpPr>
          <p:cNvPr id="111621"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111623"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111625"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grpSp>
        <p:nvGrpSpPr>
          <p:cNvPr id="29" name="Group 28"/>
          <p:cNvGrpSpPr/>
          <p:nvPr/>
        </p:nvGrpSpPr>
        <p:grpSpPr>
          <a:xfrm>
            <a:off x="419100" y="3905250"/>
            <a:ext cx="8271909" cy="2343150"/>
            <a:chOff x="419100" y="3905250"/>
            <a:chExt cx="8271909" cy="2343150"/>
          </a:xfrm>
        </p:grpSpPr>
        <p:grpSp>
          <p:nvGrpSpPr>
            <p:cNvPr id="2" name="Group 43"/>
            <p:cNvGrpSpPr>
              <a:grpSpLocks/>
            </p:cNvGrpSpPr>
            <p:nvPr/>
          </p:nvGrpSpPr>
          <p:grpSpPr bwMode="auto">
            <a:xfrm>
              <a:off x="419100" y="4100512"/>
              <a:ext cx="3789363" cy="2147888"/>
              <a:chOff x="184" y="2520"/>
              <a:chExt cx="2387" cy="1353"/>
            </a:xfrm>
          </p:grpSpPr>
          <p:grpSp>
            <p:nvGrpSpPr>
              <p:cNvPr id="3" name="Group 36"/>
              <p:cNvGrpSpPr>
                <a:grpSpLocks/>
              </p:cNvGrpSpPr>
              <p:nvPr/>
            </p:nvGrpSpPr>
            <p:grpSpPr bwMode="auto">
              <a:xfrm>
                <a:off x="671" y="2848"/>
                <a:ext cx="1900" cy="1025"/>
                <a:chOff x="689" y="2890"/>
                <a:chExt cx="1696" cy="917"/>
              </a:xfrm>
            </p:grpSpPr>
            <p:sp>
              <p:nvSpPr>
                <p:cNvPr id="380953" name="Line 25"/>
                <p:cNvSpPr>
                  <a:spLocks noChangeShapeType="1"/>
                </p:cNvSpPr>
                <p:nvPr/>
              </p:nvSpPr>
              <p:spPr bwMode="auto">
                <a:xfrm flipV="1">
                  <a:off x="1993" y="3120"/>
                  <a:ext cx="384" cy="622"/>
                </a:xfrm>
                <a:prstGeom prst="line">
                  <a:avLst/>
                </a:prstGeom>
                <a:noFill/>
                <a:ln w="38100">
                  <a:solidFill>
                    <a:srgbClr val="0000FF"/>
                  </a:solidFill>
                  <a:round/>
                  <a:headEnd type="triangle" w="med" len="med"/>
                  <a:tailEnd type="none" w="med" len="med"/>
                </a:ln>
                <a:effectLst/>
              </p:spPr>
              <p:txBody>
                <a:bodyPr anchor="ctr"/>
                <a:lstStyle/>
                <a:p>
                  <a:endParaRPr lang="en-US" dirty="0"/>
                </a:p>
              </p:txBody>
            </p:sp>
            <p:sp>
              <p:nvSpPr>
                <p:cNvPr id="380962" name="Freeform 34"/>
                <p:cNvSpPr>
                  <a:spLocks/>
                </p:cNvSpPr>
                <p:nvPr/>
              </p:nvSpPr>
              <p:spPr bwMode="auto">
                <a:xfrm>
                  <a:off x="1542" y="3024"/>
                  <a:ext cx="233" cy="203"/>
                </a:xfrm>
                <a:custGeom>
                  <a:avLst/>
                  <a:gdLst/>
                  <a:ahLst/>
                  <a:cxnLst>
                    <a:cxn ang="0">
                      <a:pos x="36" y="42"/>
                    </a:cxn>
                    <a:cxn ang="0">
                      <a:pos x="132" y="36"/>
                    </a:cxn>
                    <a:cxn ang="0">
                      <a:pos x="150" y="156"/>
                    </a:cxn>
                    <a:cxn ang="0">
                      <a:pos x="48" y="162"/>
                    </a:cxn>
                    <a:cxn ang="0">
                      <a:pos x="0" y="150"/>
                    </a:cxn>
                    <a:cxn ang="0">
                      <a:pos x="6" y="90"/>
                    </a:cxn>
                    <a:cxn ang="0">
                      <a:pos x="48" y="36"/>
                    </a:cxn>
                    <a:cxn ang="0">
                      <a:pos x="36" y="42"/>
                    </a:cxn>
                  </a:cxnLst>
                  <a:rect l="0" t="0" r="r" b="b"/>
                  <a:pathLst>
                    <a:path w="197" h="179">
                      <a:moveTo>
                        <a:pt x="36" y="42"/>
                      </a:moveTo>
                      <a:cubicBezTo>
                        <a:pt x="58" y="8"/>
                        <a:pt x="97" y="30"/>
                        <a:pt x="132" y="36"/>
                      </a:cubicBezTo>
                      <a:cubicBezTo>
                        <a:pt x="151" y="65"/>
                        <a:pt x="197" y="117"/>
                        <a:pt x="150" y="156"/>
                      </a:cubicBezTo>
                      <a:cubicBezTo>
                        <a:pt x="124" y="178"/>
                        <a:pt x="82" y="160"/>
                        <a:pt x="48" y="162"/>
                      </a:cubicBezTo>
                      <a:cubicBezTo>
                        <a:pt x="23" y="179"/>
                        <a:pt x="16" y="175"/>
                        <a:pt x="0" y="150"/>
                      </a:cubicBezTo>
                      <a:cubicBezTo>
                        <a:pt x="2" y="130"/>
                        <a:pt x="0" y="109"/>
                        <a:pt x="6" y="90"/>
                      </a:cubicBezTo>
                      <a:cubicBezTo>
                        <a:pt x="34" y="0"/>
                        <a:pt x="20" y="92"/>
                        <a:pt x="48" y="36"/>
                      </a:cubicBezTo>
                      <a:cubicBezTo>
                        <a:pt x="50" y="32"/>
                        <a:pt x="40" y="40"/>
                        <a:pt x="36" y="42"/>
                      </a:cubicBezTo>
                      <a:close/>
                    </a:path>
                  </a:pathLst>
                </a:custGeom>
                <a:solidFill>
                  <a:srgbClr val="CCFFFF"/>
                </a:solidFill>
                <a:ln w="19050" cap="flat" cmpd="sng">
                  <a:solidFill>
                    <a:srgbClr val="66FFFF"/>
                  </a:solidFill>
                  <a:prstDash val="solid"/>
                  <a:round/>
                  <a:headEnd/>
                  <a:tailEnd/>
                </a:ln>
                <a:effectLst/>
              </p:spPr>
              <p:txBody>
                <a:bodyPr anchor="ctr"/>
                <a:lstStyle/>
                <a:p>
                  <a:endParaRPr lang="en-US" dirty="0"/>
                </a:p>
              </p:txBody>
            </p:sp>
            <p:sp>
              <p:nvSpPr>
                <p:cNvPr id="380954" name="Text Box 26"/>
                <p:cNvSpPr txBox="1">
                  <a:spLocks noChangeArrowheads="1"/>
                </p:cNvSpPr>
                <p:nvPr/>
              </p:nvSpPr>
              <p:spPr bwMode="auto">
                <a:xfrm>
                  <a:off x="2175" y="3303"/>
                  <a:ext cx="189" cy="258"/>
                </a:xfrm>
                <a:prstGeom prst="rect">
                  <a:avLst/>
                </a:prstGeom>
                <a:noFill/>
                <a:ln w="9525" algn="ctr">
                  <a:noFill/>
                  <a:miter lim="800000"/>
                  <a:headEnd/>
                  <a:tailEnd/>
                </a:ln>
                <a:effectLst/>
              </p:spPr>
              <p:txBody>
                <a:bodyPr wrap="none">
                  <a:spAutoFit/>
                </a:bodyPr>
                <a:lstStyle/>
                <a:p>
                  <a:r>
                    <a:rPr lang="en-US" sz="2400" dirty="0">
                      <a:solidFill>
                        <a:srgbClr val="0000FF"/>
                      </a:solidFill>
                      <a:latin typeface="Times New Roman" pitchFamily="18" charset="0"/>
                    </a:rPr>
                    <a:t>q</a:t>
                  </a:r>
                </a:p>
              </p:txBody>
            </p:sp>
            <p:sp>
              <p:nvSpPr>
                <p:cNvPr id="380957" name="Line 29"/>
                <p:cNvSpPr>
                  <a:spLocks noChangeShapeType="1"/>
                </p:cNvSpPr>
                <p:nvPr/>
              </p:nvSpPr>
              <p:spPr bwMode="auto">
                <a:xfrm>
                  <a:off x="1023" y="3129"/>
                  <a:ext cx="1362" cy="0"/>
                </a:xfrm>
                <a:prstGeom prst="line">
                  <a:avLst/>
                </a:prstGeom>
                <a:noFill/>
                <a:ln w="38100">
                  <a:solidFill>
                    <a:srgbClr val="FF0000"/>
                  </a:solidFill>
                  <a:round/>
                  <a:headEnd/>
                  <a:tailEnd type="triangle" w="med" len="lg"/>
                </a:ln>
                <a:effectLst/>
              </p:spPr>
              <p:txBody>
                <a:bodyPr anchor="ctr"/>
                <a:lstStyle/>
                <a:p>
                  <a:endParaRPr lang="en-US" dirty="0"/>
                </a:p>
              </p:txBody>
            </p:sp>
            <p:sp>
              <p:nvSpPr>
                <p:cNvPr id="380958" name="Line 30"/>
                <p:cNvSpPr>
                  <a:spLocks noChangeShapeType="1"/>
                </p:cNvSpPr>
                <p:nvPr/>
              </p:nvSpPr>
              <p:spPr bwMode="auto">
                <a:xfrm rot="19816475" flipH="1">
                  <a:off x="1827" y="3075"/>
                  <a:ext cx="0" cy="732"/>
                </a:xfrm>
                <a:prstGeom prst="line">
                  <a:avLst/>
                </a:prstGeom>
                <a:noFill/>
                <a:ln w="38100">
                  <a:solidFill>
                    <a:srgbClr val="FF0000"/>
                  </a:solidFill>
                  <a:round/>
                  <a:headEnd/>
                  <a:tailEnd type="triangle" w="med" len="lg"/>
                </a:ln>
                <a:effectLst/>
              </p:spPr>
              <p:txBody>
                <a:bodyPr anchor="ctr"/>
                <a:lstStyle/>
                <a:p>
                  <a:endParaRPr lang="en-US" dirty="0"/>
                </a:p>
              </p:txBody>
            </p:sp>
            <p:sp>
              <p:nvSpPr>
                <p:cNvPr id="380959" name="Rectangle 31"/>
                <p:cNvSpPr>
                  <a:spLocks noChangeArrowheads="1"/>
                </p:cNvSpPr>
                <p:nvPr/>
              </p:nvSpPr>
              <p:spPr bwMode="auto">
                <a:xfrm>
                  <a:off x="689" y="3060"/>
                  <a:ext cx="465" cy="137"/>
                </a:xfrm>
                <a:prstGeom prst="rect">
                  <a:avLst/>
                </a:prstGeom>
                <a:solidFill>
                  <a:srgbClr val="DDDDDD"/>
                </a:solidFill>
                <a:ln w="9525" algn="ctr">
                  <a:solidFill>
                    <a:schemeClr val="tx1"/>
                  </a:solidFill>
                  <a:miter lim="800000"/>
                  <a:headEnd/>
                  <a:tailEnd/>
                </a:ln>
                <a:effectLst/>
              </p:spPr>
              <p:txBody>
                <a:bodyPr wrap="none" anchor="ctr"/>
                <a:lstStyle/>
                <a:p>
                  <a:r>
                    <a:rPr lang="en-US" sz="1200" b="0" i="0" dirty="0">
                      <a:solidFill>
                        <a:schemeClr val="tx1"/>
                      </a:solidFill>
                      <a:latin typeface="Times New Roman" pitchFamily="18" charset="0"/>
                    </a:rPr>
                    <a:t>Laser</a:t>
                  </a:r>
                </a:p>
              </p:txBody>
            </p:sp>
            <p:sp>
              <p:nvSpPr>
                <p:cNvPr id="380960" name="Rectangle 32"/>
                <p:cNvSpPr>
                  <a:spLocks noChangeArrowheads="1"/>
                </p:cNvSpPr>
                <p:nvPr/>
              </p:nvSpPr>
              <p:spPr bwMode="auto">
                <a:xfrm>
                  <a:off x="1443" y="2890"/>
                  <a:ext cx="362" cy="155"/>
                </a:xfrm>
                <a:prstGeom prst="rect">
                  <a:avLst/>
                </a:prstGeom>
                <a:noFill/>
                <a:ln w="9525" algn="ctr">
                  <a:noFill/>
                  <a:miter lim="800000"/>
                  <a:headEnd/>
                  <a:tailEnd/>
                </a:ln>
                <a:effectLst/>
              </p:spPr>
              <p:txBody>
                <a:bodyPr wrap="none">
                  <a:spAutoFit/>
                </a:bodyPr>
                <a:lstStyle/>
                <a:p>
                  <a:r>
                    <a:rPr lang="en-US" sz="1200" b="0" i="0" dirty="0">
                      <a:solidFill>
                        <a:schemeClr val="tx1"/>
                      </a:solidFill>
                      <a:latin typeface="Times New Roman" pitchFamily="18" charset="0"/>
                    </a:rPr>
                    <a:t>Sample</a:t>
                  </a:r>
                </a:p>
              </p:txBody>
            </p:sp>
          </p:grpSp>
          <p:grpSp>
            <p:nvGrpSpPr>
              <p:cNvPr id="4" name="Group 42"/>
              <p:cNvGrpSpPr>
                <a:grpSpLocks/>
              </p:cNvGrpSpPr>
              <p:nvPr/>
            </p:nvGrpSpPr>
            <p:grpSpPr bwMode="auto">
              <a:xfrm>
                <a:off x="184" y="2520"/>
                <a:ext cx="2297" cy="1140"/>
                <a:chOff x="184" y="2520"/>
                <a:chExt cx="2297" cy="1140"/>
              </a:xfrm>
            </p:grpSpPr>
            <p:sp>
              <p:nvSpPr>
                <p:cNvPr id="380943" name="Rectangle 15"/>
                <p:cNvSpPr>
                  <a:spLocks noChangeArrowheads="1"/>
                </p:cNvSpPr>
                <p:nvPr/>
              </p:nvSpPr>
              <p:spPr bwMode="auto">
                <a:xfrm>
                  <a:off x="184" y="2520"/>
                  <a:ext cx="2297" cy="336"/>
                </a:xfrm>
                <a:prstGeom prst="rect">
                  <a:avLst/>
                </a:prstGeom>
                <a:noFill/>
                <a:ln w="9525">
                  <a:noFill/>
                  <a:miter lim="800000"/>
                  <a:headEnd/>
                  <a:tailEnd/>
                </a:ln>
                <a:effectLst/>
              </p:spPr>
              <p:txBody>
                <a:bodyPr lIns="92075" tIns="46038" rIns="92075" bIns="46038"/>
                <a:lstStyle/>
                <a:p>
                  <a:pPr algn="l">
                    <a:spcBef>
                      <a:spcPct val="20000"/>
                    </a:spcBef>
                  </a:pPr>
                  <a:r>
                    <a:rPr lang="en-US" sz="2400" b="1" i="0" dirty="0">
                      <a:solidFill>
                        <a:schemeClr val="tx1"/>
                      </a:solidFill>
                      <a:latin typeface="Calibri" pitchFamily="34" charset="0"/>
                    </a:rPr>
                    <a:t>Autocorrelation function</a:t>
                  </a:r>
                  <a:r>
                    <a:rPr lang="en-US" sz="2400" b="0" i="0" dirty="0">
                      <a:solidFill>
                        <a:schemeClr val="tx1"/>
                      </a:solidFill>
                    </a:rPr>
                    <a:t>:</a:t>
                  </a:r>
                </a:p>
              </p:txBody>
            </p:sp>
            <p:sp>
              <p:nvSpPr>
                <p:cNvPr id="380966" name="Rectangle 38"/>
                <p:cNvSpPr>
                  <a:spLocks noChangeArrowheads="1"/>
                </p:cNvSpPr>
                <p:nvPr/>
              </p:nvSpPr>
              <p:spPr bwMode="auto">
                <a:xfrm>
                  <a:off x="2014" y="2778"/>
                  <a:ext cx="255" cy="288"/>
                </a:xfrm>
                <a:prstGeom prst="rect">
                  <a:avLst/>
                </a:prstGeom>
                <a:noFill/>
                <a:ln w="9525" algn="ctr">
                  <a:noFill/>
                  <a:miter lim="800000"/>
                  <a:headEnd/>
                  <a:tailEnd/>
                </a:ln>
                <a:effectLst/>
              </p:spPr>
              <p:txBody>
                <a:bodyPr wrap="none">
                  <a:spAutoFit/>
                </a:bodyPr>
                <a:lstStyle/>
                <a:p>
                  <a:r>
                    <a:rPr lang="en-US" sz="2400" dirty="0">
                      <a:solidFill>
                        <a:srgbClr val="FF0000"/>
                      </a:solidFill>
                      <a:latin typeface="Times New Roman" pitchFamily="18" charset="0"/>
                    </a:rPr>
                    <a:t>I</a:t>
                  </a:r>
                  <a:r>
                    <a:rPr lang="en-US" sz="2400" baseline="-25000" dirty="0">
                      <a:solidFill>
                        <a:srgbClr val="FF0000"/>
                      </a:solidFill>
                      <a:latin typeface="Times New Roman" pitchFamily="18" charset="0"/>
                    </a:rPr>
                    <a:t>0</a:t>
                  </a:r>
                </a:p>
              </p:txBody>
            </p:sp>
            <p:sp>
              <p:nvSpPr>
                <p:cNvPr id="380967" name="Rectangle 39"/>
                <p:cNvSpPr>
                  <a:spLocks noChangeArrowheads="1"/>
                </p:cNvSpPr>
                <p:nvPr/>
              </p:nvSpPr>
              <p:spPr bwMode="auto">
                <a:xfrm>
                  <a:off x="1699" y="3372"/>
                  <a:ext cx="262" cy="288"/>
                </a:xfrm>
                <a:prstGeom prst="rect">
                  <a:avLst/>
                </a:prstGeom>
                <a:noFill/>
                <a:ln w="9525" algn="ctr">
                  <a:noFill/>
                  <a:miter lim="800000"/>
                  <a:headEnd/>
                  <a:tailEnd/>
                </a:ln>
                <a:effectLst/>
              </p:spPr>
              <p:txBody>
                <a:bodyPr wrap="none">
                  <a:spAutoFit/>
                </a:bodyPr>
                <a:lstStyle/>
                <a:p>
                  <a:r>
                    <a:rPr lang="en-US" sz="2400" dirty="0">
                      <a:solidFill>
                        <a:srgbClr val="FF0000"/>
                      </a:solidFill>
                      <a:latin typeface="Times New Roman" pitchFamily="18" charset="0"/>
                    </a:rPr>
                    <a:t>I</a:t>
                  </a:r>
                  <a:r>
                    <a:rPr lang="en-US" sz="2400" baseline="-25000" dirty="0">
                      <a:solidFill>
                        <a:srgbClr val="FF0000"/>
                      </a:solidFill>
                      <a:latin typeface="Times New Roman" pitchFamily="18" charset="0"/>
                    </a:rPr>
                    <a:t>S</a:t>
                  </a:r>
                </a:p>
              </p:txBody>
            </p:sp>
          </p:grpSp>
        </p:grpSp>
        <p:pic>
          <p:nvPicPr>
            <p:cNvPr id="111622" name="Picture 6"/>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6581775" y="5295900"/>
              <a:ext cx="2066925" cy="876300"/>
            </a:xfrm>
            <a:prstGeom prst="rect">
              <a:avLst/>
            </a:prstGeom>
            <a:noFill/>
          </p:spPr>
        </p:pic>
        <p:sp>
          <p:nvSpPr>
            <p:cNvPr id="26" name="TextBox 25"/>
            <p:cNvSpPr txBox="1"/>
            <p:nvPr/>
          </p:nvSpPr>
          <p:spPr>
            <a:xfrm>
              <a:off x="4229100" y="5486400"/>
              <a:ext cx="2372830" cy="461665"/>
            </a:xfrm>
            <a:prstGeom prst="rect">
              <a:avLst/>
            </a:prstGeom>
            <a:noFill/>
          </p:spPr>
          <p:txBody>
            <a:bodyPr wrap="none" rtlCol="0">
              <a:spAutoFit/>
            </a:bodyPr>
            <a:lstStyle/>
            <a:p>
              <a:r>
                <a:rPr lang="en-US" sz="2400" dirty="0" smtClean="0">
                  <a:latin typeface="Calibri" pitchFamily="34" charset="0"/>
                </a:rPr>
                <a:t>Scattering vector:</a:t>
              </a:r>
            </a:p>
          </p:txBody>
        </p:sp>
        <p:pic>
          <p:nvPicPr>
            <p:cNvPr id="111624" name="Picture 8"/>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962400" y="3905250"/>
              <a:ext cx="4676775" cy="704850"/>
            </a:xfrm>
            <a:prstGeom prst="rect">
              <a:avLst/>
            </a:prstGeom>
            <a:noFill/>
          </p:spPr>
        </p:pic>
        <p:sp>
          <p:nvSpPr>
            <p:cNvPr id="27" name="TextBox 26"/>
            <p:cNvSpPr txBox="1"/>
            <p:nvPr/>
          </p:nvSpPr>
          <p:spPr>
            <a:xfrm>
              <a:off x="5524500" y="4648200"/>
              <a:ext cx="3166509" cy="461665"/>
            </a:xfrm>
            <a:prstGeom prst="rect">
              <a:avLst/>
            </a:prstGeom>
            <a:noFill/>
          </p:spPr>
          <p:txBody>
            <a:bodyPr wrap="none" rtlCol="0">
              <a:spAutoFit/>
            </a:bodyPr>
            <a:lstStyle/>
            <a:p>
              <a:r>
                <a:rPr lang="en-US" sz="2400" i="1" dirty="0" smtClean="0">
                  <a:solidFill>
                    <a:srgbClr val="00FF00"/>
                  </a:solidFill>
                  <a:latin typeface="Calibri" pitchFamily="34" charset="0"/>
                </a:rPr>
                <a:t>D</a:t>
              </a:r>
              <a:r>
                <a:rPr lang="en-US" sz="2400" i="1" baseline="-25000" dirty="0" smtClean="0">
                  <a:solidFill>
                    <a:srgbClr val="00FF00"/>
                  </a:solidFill>
                  <a:latin typeface="Calibri" pitchFamily="34" charset="0"/>
                </a:rPr>
                <a:t>t</a:t>
              </a:r>
              <a:r>
                <a:rPr lang="en-US" sz="2400" dirty="0" smtClean="0">
                  <a:solidFill>
                    <a:srgbClr val="00FF00"/>
                  </a:solidFill>
                  <a:latin typeface="Calibri" pitchFamily="34" charset="0"/>
                </a:rPr>
                <a:t>:  Diffusion coefficient</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9"/>
          <p:cNvGrpSpPr>
            <a:grpSpLocks/>
          </p:cNvGrpSpPr>
          <p:nvPr/>
        </p:nvGrpSpPr>
        <p:grpSpPr bwMode="gray">
          <a:xfrm>
            <a:off x="5897563" y="3984625"/>
            <a:ext cx="2667000" cy="1905000"/>
            <a:chOff x="144" y="2688"/>
            <a:chExt cx="1680" cy="1200"/>
          </a:xfrm>
        </p:grpSpPr>
        <p:sp>
          <p:nvSpPr>
            <p:cNvPr id="347140" name="Oval 4"/>
            <p:cNvSpPr>
              <a:spLocks noChangeArrowheads="1"/>
            </p:cNvSpPr>
            <p:nvPr/>
          </p:nvSpPr>
          <p:spPr bwMode="gray">
            <a:xfrm>
              <a:off x="624" y="2688"/>
              <a:ext cx="672" cy="624"/>
            </a:xfrm>
            <a:prstGeom prst="ellipse">
              <a:avLst/>
            </a:prstGeom>
            <a:solidFill>
              <a:srgbClr val="FF9933"/>
            </a:solidFill>
            <a:ln w="9525">
              <a:solidFill>
                <a:schemeClr val="tx1"/>
              </a:solidFill>
              <a:round/>
              <a:headEnd/>
              <a:tailEnd/>
            </a:ln>
            <a:effectLst/>
            <a:scene3d>
              <a:camera prst="orthographicFront"/>
              <a:lightRig rig="threePt" dir="t"/>
            </a:scene3d>
            <a:sp3d>
              <a:bevelT/>
            </a:sp3d>
          </p:spPr>
          <p:txBody>
            <a:bodyPr wrap="none" anchor="ctr"/>
            <a:lstStyle/>
            <a:p>
              <a:pPr eaLnBrk="0" hangingPunct="0"/>
              <a:r>
                <a:rPr lang="en-US" sz="2400" b="0" i="0" dirty="0">
                  <a:solidFill>
                    <a:schemeClr val="bg1"/>
                  </a:solidFill>
                  <a:latin typeface="Calibri" pitchFamily="34" charset="0"/>
                  <a:sym typeface="Symbol" pitchFamily="18" charset="2"/>
                </a:rPr>
                <a:t>D</a:t>
              </a:r>
              <a:r>
                <a:rPr lang="en-US" sz="2400" b="0" i="0" baseline="-25000" dirty="0">
                  <a:solidFill>
                    <a:schemeClr val="bg1"/>
                  </a:solidFill>
                  <a:latin typeface="Calibri" pitchFamily="34" charset="0"/>
                  <a:sym typeface="Symbol" pitchFamily="18" charset="2"/>
                </a:rPr>
                <a:t>t</a:t>
              </a:r>
              <a:r>
                <a:rPr lang="en-US" sz="2400" b="0" i="0" dirty="0">
                  <a:solidFill>
                    <a:schemeClr val="bg1"/>
                  </a:solidFill>
                  <a:latin typeface="Calibri" pitchFamily="34" charset="0"/>
                  <a:sym typeface="Symbol" pitchFamily="18" charset="2"/>
                </a:rPr>
                <a:t>  T</a:t>
              </a:r>
            </a:p>
          </p:txBody>
        </p:sp>
        <p:sp>
          <p:nvSpPr>
            <p:cNvPr id="347162" name="Rectangle 26"/>
            <p:cNvSpPr>
              <a:spLocks noChangeArrowheads="1"/>
            </p:cNvSpPr>
            <p:nvPr/>
          </p:nvSpPr>
          <p:spPr bwMode="gray">
            <a:xfrm>
              <a:off x="144" y="3312"/>
              <a:ext cx="1680" cy="576"/>
            </a:xfrm>
            <a:prstGeom prst="rect">
              <a:avLst/>
            </a:prstGeom>
            <a:noFill/>
            <a:ln w="9525">
              <a:noFill/>
              <a:miter lim="800000"/>
              <a:headEnd/>
              <a:tailEnd/>
            </a:ln>
            <a:effectLst/>
          </p:spPr>
          <p:txBody>
            <a:bodyPr/>
            <a:lstStyle/>
            <a:p>
              <a:pPr>
                <a:spcBef>
                  <a:spcPct val="20000"/>
                </a:spcBef>
              </a:pPr>
              <a:r>
                <a:rPr lang="en-US" sz="1800" b="0" i="0" dirty="0">
                  <a:solidFill>
                    <a:schemeClr val="tx1"/>
                  </a:solidFill>
                  <a:latin typeface="Calibri" pitchFamily="34" charset="0"/>
                  <a:sym typeface="Symbol" pitchFamily="18" charset="2"/>
                </a:rPr>
                <a:t>High temperature </a:t>
              </a:r>
              <a:r>
                <a:rPr lang="en-US" sz="1800" b="0" i="0" dirty="0" smtClean="0">
                  <a:solidFill>
                    <a:schemeClr val="tx1"/>
                  </a:solidFill>
                  <a:latin typeface="Calibri" pitchFamily="34" charset="0"/>
                  <a:sym typeface="Symbol" pitchFamily="18" charset="2"/>
                </a:rPr>
                <a:t>increases diffusion</a:t>
              </a:r>
              <a:endParaRPr lang="en-US" sz="1800" b="0" i="0" dirty="0">
                <a:solidFill>
                  <a:schemeClr val="tx1"/>
                </a:solidFill>
                <a:latin typeface="Calibri" pitchFamily="34" charset="0"/>
              </a:endParaRPr>
            </a:p>
          </p:txBody>
        </p:sp>
      </p:grpSp>
      <p:sp>
        <p:nvSpPr>
          <p:cNvPr id="347202" name="Rectangle 66"/>
          <p:cNvSpPr>
            <a:spLocks noGrp="1" noChangeArrowheads="1"/>
          </p:cNvSpPr>
          <p:nvPr>
            <p:ph type="title"/>
          </p:nvPr>
        </p:nvSpPr>
        <p:spPr>
          <a:noFill/>
          <a:ln/>
        </p:spPr>
        <p:txBody>
          <a:bodyPr/>
          <a:lstStyle/>
          <a:p>
            <a:r>
              <a:rPr lang="en-US" dirty="0"/>
              <a:t>What Affects Translational Diffusion?</a:t>
            </a:r>
          </a:p>
        </p:txBody>
      </p:sp>
      <p:grpSp>
        <p:nvGrpSpPr>
          <p:cNvPr id="10" name="Group 58"/>
          <p:cNvGrpSpPr>
            <a:grpSpLocks/>
          </p:cNvGrpSpPr>
          <p:nvPr/>
        </p:nvGrpSpPr>
        <p:grpSpPr bwMode="gray">
          <a:xfrm>
            <a:off x="6172200" y="1295400"/>
            <a:ext cx="2743200" cy="2468563"/>
            <a:chOff x="3840" y="1392"/>
            <a:chExt cx="1728" cy="1555"/>
          </a:xfrm>
        </p:grpSpPr>
        <p:sp>
          <p:nvSpPr>
            <p:cNvPr id="347141" name="Oval 5"/>
            <p:cNvSpPr>
              <a:spLocks noChangeArrowheads="1"/>
            </p:cNvSpPr>
            <p:nvPr/>
          </p:nvSpPr>
          <p:spPr bwMode="gray">
            <a:xfrm>
              <a:off x="4032" y="1392"/>
              <a:ext cx="768" cy="576"/>
            </a:xfrm>
            <a:prstGeom prst="ellipse">
              <a:avLst/>
            </a:prstGeom>
            <a:solidFill>
              <a:srgbClr val="0000FF"/>
            </a:solidFill>
            <a:ln w="9525">
              <a:solidFill>
                <a:schemeClr val="tx1"/>
              </a:solidFill>
              <a:round/>
              <a:headEnd/>
              <a:tailEnd/>
            </a:ln>
            <a:effectLst/>
            <a:scene3d>
              <a:camera prst="orthographicFront"/>
              <a:lightRig rig="threePt" dir="t"/>
            </a:scene3d>
            <a:sp3d>
              <a:bevelT/>
            </a:sp3d>
          </p:spPr>
          <p:txBody>
            <a:bodyPr wrap="none" anchor="ctr"/>
            <a:lstStyle/>
            <a:p>
              <a:pPr eaLnBrk="0" hangingPunct="0"/>
              <a:r>
                <a:rPr lang="en-US" sz="2400" b="0" i="0" dirty="0">
                  <a:solidFill>
                    <a:schemeClr val="bg1"/>
                  </a:solidFill>
                  <a:latin typeface="Calibri" pitchFamily="34" charset="0"/>
                  <a:sym typeface="Symbol" pitchFamily="18" charset="2"/>
                </a:rPr>
                <a:t>D</a:t>
              </a:r>
              <a:r>
                <a:rPr lang="en-US" sz="2400" b="0" i="0" baseline="-25000" dirty="0">
                  <a:solidFill>
                    <a:schemeClr val="bg1"/>
                  </a:solidFill>
                  <a:latin typeface="Calibri" pitchFamily="34" charset="0"/>
                  <a:sym typeface="Symbol" pitchFamily="18" charset="2"/>
                </a:rPr>
                <a:t>t</a:t>
              </a:r>
              <a:r>
                <a:rPr lang="en-US" sz="2400" b="0" i="0" dirty="0">
                  <a:solidFill>
                    <a:schemeClr val="bg1"/>
                  </a:solidFill>
                  <a:latin typeface="Calibri" pitchFamily="34" charset="0"/>
                  <a:sym typeface="Symbol" pitchFamily="18" charset="2"/>
                </a:rPr>
                <a:t>  1/</a:t>
              </a:r>
            </a:p>
          </p:txBody>
        </p:sp>
        <p:sp>
          <p:nvSpPr>
            <p:cNvPr id="347191" name="Text Box 55" descr="Parchment"/>
            <p:cNvSpPr txBox="1">
              <a:spLocks noChangeArrowheads="1"/>
            </p:cNvSpPr>
            <p:nvPr/>
          </p:nvSpPr>
          <p:spPr bwMode="gray">
            <a:xfrm>
              <a:off x="3840" y="2016"/>
              <a:ext cx="1728" cy="931"/>
            </a:xfrm>
            <a:prstGeom prst="rect">
              <a:avLst/>
            </a:prstGeom>
            <a:noFill/>
            <a:ln w="9525" algn="ctr">
              <a:noFill/>
              <a:miter lim="800000"/>
              <a:headEnd/>
              <a:tailEnd/>
            </a:ln>
            <a:effectLst/>
          </p:spPr>
          <p:txBody>
            <a:bodyPr>
              <a:spAutoFit/>
            </a:bodyPr>
            <a:lstStyle/>
            <a:p>
              <a:pPr algn="l" eaLnBrk="0" hangingPunct="0"/>
              <a:r>
                <a:rPr lang="en-US" sz="1800" b="0" i="0" dirty="0">
                  <a:solidFill>
                    <a:schemeClr val="tx1"/>
                  </a:solidFill>
                  <a:latin typeface="Calibri" pitchFamily="34" charset="0"/>
                  <a:sym typeface="Symbol" pitchFamily="18" charset="2"/>
                </a:rPr>
                <a:t>Viscous solvent </a:t>
              </a:r>
              <a:r>
                <a:rPr lang="en-US" sz="1800" b="0" i="0" dirty="0" smtClean="0">
                  <a:solidFill>
                    <a:schemeClr val="tx1"/>
                  </a:solidFill>
                  <a:latin typeface="Calibri" pitchFamily="34" charset="0"/>
                  <a:sym typeface="Symbol" pitchFamily="18" charset="2"/>
                </a:rPr>
                <a:t>decreases diffusion.</a:t>
              </a:r>
              <a:endParaRPr lang="en-US" sz="1800" b="0" i="0" dirty="0">
                <a:solidFill>
                  <a:schemeClr val="tx1"/>
                </a:solidFill>
                <a:latin typeface="Calibri" pitchFamily="34" charset="0"/>
                <a:sym typeface="Symbol" pitchFamily="18" charset="2"/>
              </a:endParaRPr>
            </a:p>
            <a:p>
              <a:pPr algn="l" eaLnBrk="0" hangingPunct="0"/>
              <a:r>
                <a:rPr lang="en-US" sz="1800" b="0" i="0" dirty="0">
                  <a:solidFill>
                    <a:schemeClr val="tx1"/>
                  </a:solidFill>
                  <a:latin typeface="Calibri" pitchFamily="34" charset="0"/>
                  <a:sym typeface="Symbol" pitchFamily="18" charset="2"/>
                </a:rPr>
                <a:t>…and if concentration too high, ‘viscosity effects’</a:t>
              </a:r>
              <a:endParaRPr lang="en-US" sz="1800" b="0" i="0" dirty="0">
                <a:solidFill>
                  <a:schemeClr val="tx1"/>
                </a:solidFill>
                <a:latin typeface="Calibri" pitchFamily="34" charset="0"/>
              </a:endParaRPr>
            </a:p>
            <a:p>
              <a:pPr eaLnBrk="0" hangingPunct="0"/>
              <a:endParaRPr lang="en-US" sz="1800" b="0" i="0" dirty="0">
                <a:solidFill>
                  <a:schemeClr val="tx1"/>
                </a:solidFill>
                <a:latin typeface="Calibri" pitchFamily="34" charset="0"/>
              </a:endParaRPr>
            </a:p>
          </p:txBody>
        </p:sp>
      </p:grpSp>
      <p:grpSp>
        <p:nvGrpSpPr>
          <p:cNvPr id="11" name="Group 65"/>
          <p:cNvGrpSpPr>
            <a:grpSpLocks/>
          </p:cNvGrpSpPr>
          <p:nvPr/>
        </p:nvGrpSpPr>
        <p:grpSpPr bwMode="auto">
          <a:xfrm>
            <a:off x="317500" y="1066800"/>
            <a:ext cx="5638800" cy="5105400"/>
            <a:chOff x="96" y="672"/>
            <a:chExt cx="3552" cy="3216"/>
          </a:xfrm>
        </p:grpSpPr>
        <p:sp>
          <p:nvSpPr>
            <p:cNvPr id="347198" name="Rectangle 62" descr="Parchment"/>
            <p:cNvSpPr>
              <a:spLocks noChangeArrowheads="1"/>
            </p:cNvSpPr>
            <p:nvPr/>
          </p:nvSpPr>
          <p:spPr bwMode="auto">
            <a:xfrm>
              <a:off x="96" y="672"/>
              <a:ext cx="3552" cy="3216"/>
            </a:xfrm>
            <a:prstGeom prst="rect">
              <a:avLst/>
            </a:prstGeom>
            <a:solidFill>
              <a:schemeClr val="accent2">
                <a:lumMod val="20000"/>
                <a:lumOff val="80000"/>
              </a:schemeClr>
            </a:solidFill>
            <a:ln w="25400">
              <a:solidFill>
                <a:schemeClr val="accent2">
                  <a:lumMod val="75000"/>
                </a:schemeClr>
              </a:solidFill>
              <a:miter lim="800000"/>
              <a:headEnd/>
              <a:tailEnd/>
            </a:ln>
            <a:effectLst/>
            <a:scene3d>
              <a:camera prst="orthographicFront"/>
              <a:lightRig rig="threePt" dir="t"/>
            </a:scene3d>
            <a:sp3d>
              <a:bevelT w="165100" prst="coolSlant"/>
            </a:sp3d>
          </p:spPr>
          <p:txBody>
            <a:bodyPr wrap="none" anchor="ctr"/>
            <a:lstStyle/>
            <a:p>
              <a:endParaRPr lang="en-US" dirty="0"/>
            </a:p>
          </p:txBody>
        </p:sp>
        <p:sp>
          <p:nvSpPr>
            <p:cNvPr id="347199" name="Text Box 63" descr="Parchment"/>
            <p:cNvSpPr txBox="1">
              <a:spLocks noChangeArrowheads="1"/>
            </p:cNvSpPr>
            <p:nvPr/>
          </p:nvSpPr>
          <p:spPr bwMode="auto">
            <a:xfrm>
              <a:off x="1941" y="2786"/>
              <a:ext cx="1508" cy="288"/>
            </a:xfrm>
            <a:prstGeom prst="rect">
              <a:avLst/>
            </a:prstGeom>
            <a:noFill/>
            <a:ln w="9525">
              <a:noFill/>
              <a:miter lim="800000"/>
              <a:headEnd/>
              <a:tailEnd/>
            </a:ln>
            <a:effectLst/>
          </p:spPr>
          <p:txBody>
            <a:bodyPr wrap="square">
              <a:spAutoFit/>
            </a:bodyPr>
            <a:lstStyle/>
            <a:p>
              <a:pPr eaLnBrk="0" hangingPunct="0">
                <a:spcBef>
                  <a:spcPct val="50000"/>
                </a:spcBef>
              </a:pPr>
              <a:r>
                <a:rPr lang="en-US" sz="2400" b="1" i="0" dirty="0">
                  <a:solidFill>
                    <a:srgbClr val="0000FF"/>
                  </a:solidFill>
                  <a:latin typeface="Calibri" pitchFamily="34" charset="0"/>
                </a:rPr>
                <a:t>Intrinsic factors</a:t>
              </a:r>
            </a:p>
          </p:txBody>
        </p:sp>
      </p:grpSp>
      <p:grpSp>
        <p:nvGrpSpPr>
          <p:cNvPr id="35" name="Group 34"/>
          <p:cNvGrpSpPr/>
          <p:nvPr/>
        </p:nvGrpSpPr>
        <p:grpSpPr>
          <a:xfrm>
            <a:off x="495300" y="3390900"/>
            <a:ext cx="2743200" cy="2554730"/>
            <a:chOff x="495300" y="3390900"/>
            <a:chExt cx="2743200" cy="2554730"/>
          </a:xfrm>
        </p:grpSpPr>
        <p:sp>
          <p:nvSpPr>
            <p:cNvPr id="347189" name="Text Box 53"/>
            <p:cNvSpPr txBox="1">
              <a:spLocks noChangeArrowheads="1"/>
            </p:cNvSpPr>
            <p:nvPr/>
          </p:nvSpPr>
          <p:spPr bwMode="auto">
            <a:xfrm>
              <a:off x="495300" y="5105400"/>
              <a:ext cx="2743200" cy="840230"/>
            </a:xfrm>
            <a:prstGeom prst="rect">
              <a:avLst/>
            </a:prstGeom>
            <a:noFill/>
            <a:ln w="9525">
              <a:noFill/>
              <a:miter lim="800000"/>
              <a:headEnd/>
              <a:tailEnd/>
            </a:ln>
            <a:effectLst/>
          </p:spPr>
          <p:txBody>
            <a:bodyPr>
              <a:spAutoFit/>
            </a:bodyPr>
            <a:lstStyle/>
            <a:p>
              <a:pPr eaLnBrk="0" hangingPunct="0">
                <a:lnSpc>
                  <a:spcPct val="90000"/>
                </a:lnSpc>
              </a:pPr>
              <a:r>
                <a:rPr lang="en-US" sz="1800" b="0" i="0" dirty="0">
                  <a:latin typeface="Calibri" pitchFamily="34" charset="0"/>
                  <a:sym typeface="Symbol" pitchFamily="18" charset="2"/>
                </a:rPr>
                <a:t>Attached solvent and/or interparticle interactions </a:t>
              </a:r>
              <a:r>
                <a:rPr lang="en-US" sz="1800" b="0" i="0" dirty="0" smtClean="0">
                  <a:latin typeface="Calibri" pitchFamily="34" charset="0"/>
                  <a:sym typeface="Symbol" pitchFamily="18" charset="2"/>
                </a:rPr>
                <a:t>influence diffusion</a:t>
              </a:r>
              <a:endParaRPr lang="en-US" sz="1800" b="0" i="0" dirty="0">
                <a:latin typeface="Calibri" pitchFamily="34" charset="0"/>
              </a:endParaRPr>
            </a:p>
          </p:txBody>
        </p:sp>
        <p:grpSp>
          <p:nvGrpSpPr>
            <p:cNvPr id="34" name="Group 33"/>
            <p:cNvGrpSpPr/>
            <p:nvPr/>
          </p:nvGrpSpPr>
          <p:grpSpPr>
            <a:xfrm>
              <a:off x="863600" y="3390900"/>
              <a:ext cx="1797050" cy="1560513"/>
              <a:chOff x="863600" y="3390900"/>
              <a:chExt cx="1797050" cy="1560513"/>
            </a:xfrm>
          </p:grpSpPr>
          <p:sp>
            <p:nvSpPr>
              <p:cNvPr id="347150" name="Oval 14"/>
              <p:cNvSpPr>
                <a:spLocks noChangeArrowheads="1"/>
              </p:cNvSpPr>
              <p:nvPr/>
            </p:nvSpPr>
            <p:spPr bwMode="gray">
              <a:xfrm>
                <a:off x="863600" y="3771771"/>
                <a:ext cx="158272" cy="380871"/>
              </a:xfrm>
              <a:prstGeom prst="ellipse">
                <a:avLst/>
              </a:prstGeom>
              <a:solidFill>
                <a:schemeClr val="accent1"/>
              </a:solidFill>
              <a:ln w="9525">
                <a:solidFill>
                  <a:schemeClr val="tx1"/>
                </a:solidFill>
                <a:round/>
                <a:headEnd/>
                <a:tailEnd/>
              </a:ln>
              <a:effectLst/>
              <a:scene3d>
                <a:camera prst="orthographicFront"/>
                <a:lightRig rig="threePt" dir="t"/>
              </a:scene3d>
              <a:sp3d>
                <a:bevelT/>
              </a:sp3d>
            </p:spPr>
            <p:txBody>
              <a:bodyPr wrap="none" anchor="ctr"/>
              <a:lstStyle/>
              <a:p>
                <a:endParaRPr lang="en-US" dirty="0">
                  <a:latin typeface="Calibri" pitchFamily="34" charset="0"/>
                </a:endParaRPr>
              </a:p>
            </p:txBody>
          </p:sp>
          <p:sp>
            <p:nvSpPr>
              <p:cNvPr id="347153" name="Oval 17"/>
              <p:cNvSpPr>
                <a:spLocks noChangeArrowheads="1"/>
              </p:cNvSpPr>
              <p:nvPr/>
            </p:nvSpPr>
            <p:spPr bwMode="gray">
              <a:xfrm>
                <a:off x="2235293" y="3504632"/>
                <a:ext cx="158272" cy="380871"/>
              </a:xfrm>
              <a:prstGeom prst="ellipse">
                <a:avLst/>
              </a:prstGeom>
              <a:solidFill>
                <a:schemeClr val="accent1"/>
              </a:solidFill>
              <a:ln w="9525">
                <a:solidFill>
                  <a:schemeClr val="tx1"/>
                </a:solidFill>
                <a:round/>
                <a:headEnd/>
                <a:tailEnd/>
              </a:ln>
              <a:effectLst/>
              <a:scene3d>
                <a:camera prst="orthographicFront"/>
                <a:lightRig rig="threePt" dir="t"/>
              </a:scene3d>
              <a:sp3d>
                <a:bevelT/>
              </a:sp3d>
            </p:spPr>
            <p:txBody>
              <a:bodyPr wrap="none" anchor="ctr"/>
              <a:lstStyle/>
              <a:p>
                <a:endParaRPr lang="en-US" dirty="0">
                  <a:latin typeface="Calibri" pitchFamily="34" charset="0"/>
                </a:endParaRPr>
              </a:p>
            </p:txBody>
          </p:sp>
          <p:sp>
            <p:nvSpPr>
              <p:cNvPr id="347154" name="Oval 18"/>
              <p:cNvSpPr>
                <a:spLocks noChangeArrowheads="1"/>
              </p:cNvSpPr>
              <p:nvPr/>
            </p:nvSpPr>
            <p:spPr bwMode="gray">
              <a:xfrm>
                <a:off x="2502378" y="3808800"/>
                <a:ext cx="158272" cy="380871"/>
              </a:xfrm>
              <a:prstGeom prst="ellipse">
                <a:avLst/>
              </a:prstGeom>
              <a:solidFill>
                <a:schemeClr val="accent1"/>
              </a:solidFill>
              <a:ln w="9525">
                <a:solidFill>
                  <a:schemeClr val="tx1"/>
                </a:solidFill>
                <a:round/>
                <a:headEnd/>
                <a:tailEnd/>
              </a:ln>
              <a:effectLst/>
              <a:scene3d>
                <a:camera prst="orthographicFront"/>
                <a:lightRig rig="threePt" dir="t"/>
              </a:scene3d>
              <a:sp3d>
                <a:bevelT/>
              </a:sp3d>
            </p:spPr>
            <p:txBody>
              <a:bodyPr wrap="none" anchor="ctr"/>
              <a:lstStyle/>
              <a:p>
                <a:endParaRPr lang="en-US" dirty="0">
                  <a:latin typeface="Calibri" pitchFamily="34" charset="0"/>
                </a:endParaRPr>
              </a:p>
            </p:txBody>
          </p:sp>
          <p:sp>
            <p:nvSpPr>
              <p:cNvPr id="347155" name="Oval 19"/>
              <p:cNvSpPr>
                <a:spLocks noChangeArrowheads="1"/>
              </p:cNvSpPr>
              <p:nvPr/>
            </p:nvSpPr>
            <p:spPr bwMode="gray">
              <a:xfrm>
                <a:off x="1991290" y="3427929"/>
                <a:ext cx="158272" cy="380871"/>
              </a:xfrm>
              <a:prstGeom prst="ellipse">
                <a:avLst/>
              </a:prstGeom>
              <a:solidFill>
                <a:schemeClr val="accent1"/>
              </a:solidFill>
              <a:ln w="9525">
                <a:solidFill>
                  <a:schemeClr val="tx1"/>
                </a:solidFill>
                <a:round/>
                <a:headEnd/>
                <a:tailEnd/>
              </a:ln>
              <a:effectLst/>
              <a:scene3d>
                <a:camera prst="orthographicFront"/>
                <a:lightRig rig="threePt" dir="t"/>
              </a:scene3d>
              <a:sp3d>
                <a:bevelT/>
              </a:sp3d>
            </p:spPr>
            <p:txBody>
              <a:bodyPr wrap="none" anchor="ctr"/>
              <a:lstStyle/>
              <a:p>
                <a:endParaRPr lang="en-US" dirty="0">
                  <a:latin typeface="Calibri" pitchFamily="34" charset="0"/>
                </a:endParaRPr>
              </a:p>
            </p:txBody>
          </p:sp>
          <p:sp>
            <p:nvSpPr>
              <p:cNvPr id="347158" name="Oval 22"/>
              <p:cNvSpPr>
                <a:spLocks noChangeArrowheads="1"/>
              </p:cNvSpPr>
              <p:nvPr/>
            </p:nvSpPr>
            <p:spPr bwMode="gray">
              <a:xfrm>
                <a:off x="1664853" y="3390900"/>
                <a:ext cx="158272" cy="380871"/>
              </a:xfrm>
              <a:prstGeom prst="ellipse">
                <a:avLst/>
              </a:prstGeom>
              <a:solidFill>
                <a:schemeClr val="accent1"/>
              </a:solidFill>
              <a:ln w="9525">
                <a:solidFill>
                  <a:schemeClr val="tx1"/>
                </a:solidFill>
                <a:round/>
                <a:headEnd/>
                <a:tailEnd/>
              </a:ln>
              <a:effectLst/>
              <a:scene3d>
                <a:camera prst="orthographicFront"/>
                <a:lightRig rig="threePt" dir="t"/>
              </a:scene3d>
              <a:sp3d>
                <a:bevelT/>
              </a:sp3d>
            </p:spPr>
            <p:txBody>
              <a:bodyPr wrap="none" anchor="ctr"/>
              <a:lstStyle/>
              <a:p>
                <a:endParaRPr lang="en-US" dirty="0">
                  <a:latin typeface="Calibri" pitchFamily="34" charset="0"/>
                </a:endParaRPr>
              </a:p>
            </p:txBody>
          </p:sp>
          <p:sp>
            <p:nvSpPr>
              <p:cNvPr id="347159" name="Oval 23"/>
              <p:cNvSpPr>
                <a:spLocks noChangeArrowheads="1"/>
              </p:cNvSpPr>
              <p:nvPr/>
            </p:nvSpPr>
            <p:spPr bwMode="gray">
              <a:xfrm>
                <a:off x="1358201" y="3427929"/>
                <a:ext cx="158272" cy="380871"/>
              </a:xfrm>
              <a:prstGeom prst="ellipse">
                <a:avLst/>
              </a:prstGeom>
              <a:solidFill>
                <a:schemeClr val="accent1"/>
              </a:solidFill>
              <a:ln w="9525">
                <a:solidFill>
                  <a:schemeClr val="tx1"/>
                </a:solidFill>
                <a:round/>
                <a:headEnd/>
                <a:tailEnd/>
              </a:ln>
              <a:effectLst/>
              <a:scene3d>
                <a:camera prst="orthographicFront"/>
                <a:lightRig rig="threePt" dir="t"/>
              </a:scene3d>
              <a:sp3d>
                <a:bevelT/>
              </a:sp3d>
            </p:spPr>
            <p:txBody>
              <a:bodyPr wrap="none" anchor="ctr"/>
              <a:lstStyle/>
              <a:p>
                <a:endParaRPr lang="en-US" dirty="0">
                  <a:latin typeface="Calibri" pitchFamily="34" charset="0"/>
                </a:endParaRPr>
              </a:p>
            </p:txBody>
          </p:sp>
          <p:sp>
            <p:nvSpPr>
              <p:cNvPr id="347160" name="Oval 24"/>
              <p:cNvSpPr>
                <a:spLocks noChangeArrowheads="1"/>
              </p:cNvSpPr>
              <p:nvPr/>
            </p:nvSpPr>
            <p:spPr bwMode="gray">
              <a:xfrm>
                <a:off x="1054846" y="3504632"/>
                <a:ext cx="158272" cy="380871"/>
              </a:xfrm>
              <a:prstGeom prst="ellipse">
                <a:avLst/>
              </a:prstGeom>
              <a:solidFill>
                <a:schemeClr val="accent1"/>
              </a:solidFill>
              <a:ln w="9525">
                <a:solidFill>
                  <a:schemeClr val="tx1"/>
                </a:solidFill>
                <a:round/>
                <a:headEnd/>
                <a:tailEnd/>
              </a:ln>
              <a:effectLst/>
              <a:scene3d>
                <a:camera prst="orthographicFront"/>
                <a:lightRig rig="threePt" dir="t"/>
              </a:scene3d>
              <a:sp3d>
                <a:bevelT/>
              </a:sp3d>
            </p:spPr>
            <p:txBody>
              <a:bodyPr wrap="none" anchor="ctr"/>
              <a:lstStyle/>
              <a:p>
                <a:endParaRPr lang="en-US" dirty="0">
                  <a:latin typeface="Calibri" pitchFamily="34" charset="0"/>
                </a:endParaRPr>
              </a:p>
            </p:txBody>
          </p:sp>
          <p:sp>
            <p:nvSpPr>
              <p:cNvPr id="347145" name="Oval 9"/>
              <p:cNvSpPr>
                <a:spLocks noChangeArrowheads="1"/>
              </p:cNvSpPr>
              <p:nvPr/>
            </p:nvSpPr>
            <p:spPr bwMode="gray">
              <a:xfrm>
                <a:off x="883384" y="3554886"/>
                <a:ext cx="1740995" cy="1142613"/>
              </a:xfrm>
              <a:prstGeom prst="ellipse">
                <a:avLst/>
              </a:prstGeom>
              <a:solidFill>
                <a:srgbClr val="CC3300"/>
              </a:solidFill>
              <a:ln w="9525">
                <a:solidFill>
                  <a:schemeClr val="tx1"/>
                </a:solidFill>
                <a:round/>
                <a:headEnd/>
                <a:tailEnd/>
              </a:ln>
              <a:effectLst/>
              <a:scene3d>
                <a:camera prst="orthographicFront"/>
                <a:lightRig rig="threePt" dir="t"/>
              </a:scene3d>
              <a:sp3d>
                <a:bevelT/>
              </a:sp3d>
            </p:spPr>
            <p:txBody>
              <a:bodyPr wrap="none" anchor="ctr"/>
              <a:lstStyle/>
              <a:p>
                <a:endParaRPr lang="en-US" dirty="0">
                  <a:latin typeface="Calibri" pitchFamily="34" charset="0"/>
                </a:endParaRPr>
              </a:p>
            </p:txBody>
          </p:sp>
          <p:sp>
            <p:nvSpPr>
              <p:cNvPr id="347161" name="Rectangle 25"/>
              <p:cNvSpPr>
                <a:spLocks noChangeArrowheads="1"/>
              </p:cNvSpPr>
              <p:nvPr/>
            </p:nvSpPr>
            <p:spPr bwMode="gray">
              <a:xfrm>
                <a:off x="1109980" y="3870960"/>
                <a:ext cx="1246188" cy="457200"/>
              </a:xfrm>
              <a:prstGeom prst="rect">
                <a:avLst/>
              </a:prstGeom>
              <a:noFill/>
              <a:ln w="9525">
                <a:noFill/>
                <a:miter lim="800000"/>
                <a:headEnd/>
                <a:tailEnd/>
              </a:ln>
              <a:effectLst/>
            </p:spPr>
            <p:txBody>
              <a:bodyPr wrap="none">
                <a:spAutoFit/>
              </a:bodyPr>
              <a:lstStyle/>
              <a:p>
                <a:pPr algn="l" eaLnBrk="0" hangingPunct="0"/>
                <a:r>
                  <a:rPr lang="en-US" sz="2400" b="0" i="0" dirty="0">
                    <a:solidFill>
                      <a:schemeClr val="bg1"/>
                    </a:solidFill>
                    <a:latin typeface="Calibri" pitchFamily="34" charset="0"/>
                    <a:sym typeface="Symbol" pitchFamily="18" charset="2"/>
                  </a:rPr>
                  <a:t>D</a:t>
                </a:r>
                <a:r>
                  <a:rPr lang="en-US" sz="2400" b="0" i="0" baseline="-25000" dirty="0">
                    <a:solidFill>
                      <a:schemeClr val="bg1"/>
                    </a:solidFill>
                    <a:latin typeface="Calibri" pitchFamily="34" charset="0"/>
                    <a:sym typeface="Symbol" pitchFamily="18" charset="2"/>
                  </a:rPr>
                  <a:t>t </a:t>
                </a:r>
                <a:r>
                  <a:rPr lang="en-US" sz="2400" b="0" i="0" dirty="0">
                    <a:solidFill>
                      <a:schemeClr val="bg1"/>
                    </a:solidFill>
                    <a:latin typeface="Calibri" pitchFamily="34" charset="0"/>
                    <a:sym typeface="Symbol" pitchFamily="18" charset="2"/>
                  </a:rPr>
                  <a:t> 1/f</a:t>
                </a:r>
                <a:r>
                  <a:rPr lang="en-US" sz="2400" b="0" i="0" baseline="-25000" dirty="0">
                    <a:solidFill>
                      <a:schemeClr val="bg1"/>
                    </a:solidFill>
                    <a:latin typeface="Calibri" pitchFamily="34" charset="0"/>
                    <a:sym typeface="Symbol" pitchFamily="18" charset="2"/>
                  </a:rPr>
                  <a:t>h</a:t>
                </a:r>
              </a:p>
            </p:txBody>
          </p:sp>
          <p:sp>
            <p:nvSpPr>
              <p:cNvPr id="347147" name="Oval 11"/>
              <p:cNvSpPr>
                <a:spLocks noChangeArrowheads="1"/>
              </p:cNvSpPr>
              <p:nvPr/>
            </p:nvSpPr>
            <p:spPr bwMode="gray">
              <a:xfrm>
                <a:off x="1516473" y="4570542"/>
                <a:ext cx="158272" cy="380871"/>
              </a:xfrm>
              <a:prstGeom prst="ellipse">
                <a:avLst/>
              </a:prstGeom>
              <a:solidFill>
                <a:schemeClr val="accent1"/>
              </a:solidFill>
              <a:ln w="9525">
                <a:solidFill>
                  <a:schemeClr val="tx1"/>
                </a:solidFill>
                <a:round/>
                <a:headEnd/>
                <a:tailEnd/>
              </a:ln>
              <a:effectLst/>
              <a:scene3d>
                <a:camera prst="orthographicFront"/>
                <a:lightRig rig="threePt" dir="t"/>
              </a:scene3d>
              <a:sp3d>
                <a:bevelT/>
              </a:sp3d>
            </p:spPr>
            <p:txBody>
              <a:bodyPr wrap="none" anchor="ctr"/>
              <a:lstStyle/>
              <a:p>
                <a:endParaRPr lang="en-US" dirty="0">
                  <a:latin typeface="Calibri" pitchFamily="34" charset="0"/>
                </a:endParaRPr>
              </a:p>
            </p:txBody>
          </p:sp>
          <p:sp>
            <p:nvSpPr>
              <p:cNvPr id="347151" name="Oval 15"/>
              <p:cNvSpPr>
                <a:spLocks noChangeArrowheads="1"/>
              </p:cNvSpPr>
              <p:nvPr/>
            </p:nvSpPr>
            <p:spPr bwMode="gray">
              <a:xfrm>
                <a:off x="1130684" y="4417136"/>
                <a:ext cx="158272" cy="380871"/>
              </a:xfrm>
              <a:prstGeom prst="ellipse">
                <a:avLst/>
              </a:prstGeom>
              <a:solidFill>
                <a:schemeClr val="accent1"/>
              </a:solidFill>
              <a:ln w="9525">
                <a:solidFill>
                  <a:schemeClr val="tx1"/>
                </a:solidFill>
                <a:round/>
                <a:headEnd/>
                <a:tailEnd/>
              </a:ln>
              <a:effectLst/>
              <a:scene3d>
                <a:camera prst="orthographicFront"/>
                <a:lightRig rig="threePt" dir="t"/>
              </a:scene3d>
              <a:sp3d>
                <a:bevelT/>
              </a:sp3d>
            </p:spPr>
            <p:txBody>
              <a:bodyPr wrap="none" anchor="ctr"/>
              <a:lstStyle/>
              <a:p>
                <a:endParaRPr lang="en-US" dirty="0">
                  <a:latin typeface="Calibri" pitchFamily="34" charset="0"/>
                </a:endParaRPr>
              </a:p>
            </p:txBody>
          </p:sp>
          <p:sp>
            <p:nvSpPr>
              <p:cNvPr id="347156" name="Oval 20"/>
              <p:cNvSpPr>
                <a:spLocks noChangeArrowheads="1"/>
              </p:cNvSpPr>
              <p:nvPr/>
            </p:nvSpPr>
            <p:spPr bwMode="gray">
              <a:xfrm>
                <a:off x="863600" y="4189671"/>
                <a:ext cx="158272" cy="380871"/>
              </a:xfrm>
              <a:prstGeom prst="ellipse">
                <a:avLst/>
              </a:prstGeom>
              <a:solidFill>
                <a:schemeClr val="accent1"/>
              </a:solidFill>
              <a:ln w="9525">
                <a:solidFill>
                  <a:schemeClr val="tx1"/>
                </a:solidFill>
                <a:round/>
                <a:headEnd/>
                <a:tailEnd/>
              </a:ln>
              <a:effectLst/>
              <a:scene3d>
                <a:camera prst="orthographicFront"/>
                <a:lightRig rig="threePt" dir="t"/>
              </a:scene3d>
              <a:sp3d>
                <a:bevelT/>
              </a:sp3d>
            </p:spPr>
            <p:txBody>
              <a:bodyPr wrap="none" anchor="ctr"/>
              <a:lstStyle/>
              <a:p>
                <a:endParaRPr lang="en-US" dirty="0">
                  <a:latin typeface="Calibri" pitchFamily="34" charset="0"/>
                </a:endParaRPr>
              </a:p>
            </p:txBody>
          </p:sp>
          <p:sp>
            <p:nvSpPr>
              <p:cNvPr id="347152" name="Oval 16"/>
              <p:cNvSpPr>
                <a:spLocks noChangeArrowheads="1"/>
              </p:cNvSpPr>
              <p:nvPr/>
            </p:nvSpPr>
            <p:spPr bwMode="gray">
              <a:xfrm>
                <a:off x="1892370" y="4533513"/>
                <a:ext cx="158272" cy="380871"/>
              </a:xfrm>
              <a:prstGeom prst="ellipse">
                <a:avLst/>
              </a:prstGeom>
              <a:solidFill>
                <a:schemeClr val="accent1"/>
              </a:solidFill>
              <a:ln w="9525">
                <a:solidFill>
                  <a:schemeClr val="tx1"/>
                </a:solidFill>
                <a:round/>
                <a:headEnd/>
                <a:tailEnd/>
              </a:ln>
              <a:effectLst/>
              <a:scene3d>
                <a:camera prst="orthographicFront"/>
                <a:lightRig rig="threePt" dir="t"/>
              </a:scene3d>
              <a:sp3d>
                <a:bevelT/>
              </a:sp3d>
            </p:spPr>
            <p:txBody>
              <a:bodyPr wrap="none" anchor="ctr"/>
              <a:lstStyle/>
              <a:p>
                <a:endParaRPr lang="en-US" dirty="0">
                  <a:latin typeface="Calibri" pitchFamily="34" charset="0"/>
                </a:endParaRPr>
              </a:p>
            </p:txBody>
          </p:sp>
          <p:sp>
            <p:nvSpPr>
              <p:cNvPr id="347149" name="Oval 13"/>
              <p:cNvSpPr>
                <a:spLocks noChangeArrowheads="1"/>
              </p:cNvSpPr>
              <p:nvPr/>
            </p:nvSpPr>
            <p:spPr bwMode="gray">
              <a:xfrm>
                <a:off x="2235293" y="4417136"/>
                <a:ext cx="158272" cy="380871"/>
              </a:xfrm>
              <a:prstGeom prst="ellipse">
                <a:avLst/>
              </a:prstGeom>
              <a:solidFill>
                <a:schemeClr val="accent1"/>
              </a:solidFill>
              <a:ln w="9525">
                <a:solidFill>
                  <a:schemeClr val="tx1"/>
                </a:solidFill>
                <a:round/>
                <a:headEnd/>
                <a:tailEnd/>
              </a:ln>
              <a:effectLst/>
              <a:scene3d>
                <a:camera prst="orthographicFront"/>
                <a:lightRig rig="threePt" dir="t"/>
              </a:scene3d>
              <a:sp3d>
                <a:bevelT/>
              </a:sp3d>
            </p:spPr>
            <p:txBody>
              <a:bodyPr wrap="none" anchor="ctr"/>
              <a:lstStyle/>
              <a:p>
                <a:endParaRPr lang="en-US" dirty="0">
                  <a:latin typeface="Calibri" pitchFamily="34" charset="0"/>
                </a:endParaRPr>
              </a:p>
            </p:txBody>
          </p:sp>
          <p:sp>
            <p:nvSpPr>
              <p:cNvPr id="347157" name="Oval 21"/>
              <p:cNvSpPr>
                <a:spLocks noChangeArrowheads="1"/>
              </p:cNvSpPr>
              <p:nvPr/>
            </p:nvSpPr>
            <p:spPr bwMode="gray">
              <a:xfrm>
                <a:off x="2466107" y="4226700"/>
                <a:ext cx="158272" cy="380871"/>
              </a:xfrm>
              <a:prstGeom prst="ellipse">
                <a:avLst/>
              </a:prstGeom>
              <a:solidFill>
                <a:schemeClr val="accent1"/>
              </a:solidFill>
              <a:ln w="9525">
                <a:solidFill>
                  <a:schemeClr val="tx1"/>
                </a:solidFill>
                <a:round/>
                <a:headEnd/>
                <a:tailEnd/>
              </a:ln>
              <a:effectLst/>
              <a:scene3d>
                <a:camera prst="orthographicFront"/>
                <a:lightRig rig="threePt" dir="t"/>
              </a:scene3d>
              <a:sp3d>
                <a:bevelT/>
              </a:sp3d>
            </p:spPr>
            <p:txBody>
              <a:bodyPr wrap="none" anchor="ctr"/>
              <a:lstStyle/>
              <a:p>
                <a:endParaRPr lang="en-US" dirty="0">
                  <a:latin typeface="Calibri" pitchFamily="34" charset="0"/>
                </a:endParaRPr>
              </a:p>
            </p:txBody>
          </p:sp>
        </p:grpSp>
      </p:grpSp>
      <p:grpSp>
        <p:nvGrpSpPr>
          <p:cNvPr id="4" name="Group 57"/>
          <p:cNvGrpSpPr>
            <a:grpSpLocks/>
          </p:cNvGrpSpPr>
          <p:nvPr/>
        </p:nvGrpSpPr>
        <p:grpSpPr bwMode="gray">
          <a:xfrm>
            <a:off x="2603500" y="2438400"/>
            <a:ext cx="3276600" cy="1219200"/>
            <a:chOff x="2016" y="1104"/>
            <a:chExt cx="2064" cy="768"/>
          </a:xfrm>
        </p:grpSpPr>
        <p:sp>
          <p:nvSpPr>
            <p:cNvPr id="347142" name="Oval 6"/>
            <p:cNvSpPr>
              <a:spLocks noChangeArrowheads="1"/>
            </p:cNvSpPr>
            <p:nvPr/>
          </p:nvSpPr>
          <p:spPr bwMode="gray">
            <a:xfrm>
              <a:off x="2448" y="1104"/>
              <a:ext cx="1056" cy="403"/>
            </a:xfrm>
            <a:prstGeom prst="ellipse">
              <a:avLst/>
            </a:prstGeom>
            <a:solidFill>
              <a:srgbClr val="008000"/>
            </a:solidFill>
            <a:ln w="9525">
              <a:solidFill>
                <a:schemeClr val="tx1"/>
              </a:solidFill>
              <a:round/>
              <a:headEnd/>
              <a:tailEnd/>
            </a:ln>
            <a:effectLst/>
            <a:scene3d>
              <a:camera prst="orthographicFront"/>
              <a:lightRig rig="threePt" dir="t"/>
            </a:scene3d>
            <a:sp3d>
              <a:bevelT/>
            </a:sp3d>
          </p:spPr>
          <p:txBody>
            <a:bodyPr wrap="none" anchor="ctr"/>
            <a:lstStyle/>
            <a:p>
              <a:pPr eaLnBrk="0" hangingPunct="0"/>
              <a:r>
                <a:rPr lang="en-US" sz="2400" b="0" i="0" dirty="0">
                  <a:solidFill>
                    <a:schemeClr val="bg1"/>
                  </a:solidFill>
                  <a:latin typeface="Calibri" pitchFamily="34" charset="0"/>
                  <a:sym typeface="Symbol" pitchFamily="18" charset="2"/>
                </a:rPr>
                <a:t>D</a:t>
              </a:r>
              <a:r>
                <a:rPr lang="en-US" sz="2400" b="0" i="0" baseline="-25000" dirty="0">
                  <a:solidFill>
                    <a:schemeClr val="bg1"/>
                  </a:solidFill>
                  <a:latin typeface="Calibri" pitchFamily="34" charset="0"/>
                  <a:sym typeface="Symbol" pitchFamily="18" charset="2"/>
                </a:rPr>
                <a:t>t</a:t>
              </a:r>
              <a:r>
                <a:rPr lang="en-US" sz="2400" b="0" i="0" dirty="0">
                  <a:solidFill>
                    <a:schemeClr val="bg1"/>
                  </a:solidFill>
                  <a:latin typeface="Calibri" pitchFamily="34" charset="0"/>
                  <a:sym typeface="Symbol" pitchFamily="18" charset="2"/>
                </a:rPr>
                <a:t>  1/f</a:t>
              </a:r>
              <a:r>
                <a:rPr lang="en-US" sz="2400" b="0" i="0" baseline="-25000" dirty="0">
                  <a:solidFill>
                    <a:schemeClr val="bg1"/>
                  </a:solidFill>
                  <a:latin typeface="Calibri" pitchFamily="34" charset="0"/>
                  <a:sym typeface="Symbol" pitchFamily="18" charset="2"/>
                </a:rPr>
                <a:t>s</a:t>
              </a:r>
            </a:p>
          </p:txBody>
        </p:sp>
        <p:sp>
          <p:nvSpPr>
            <p:cNvPr id="347165" name="Rectangle 29"/>
            <p:cNvSpPr>
              <a:spLocks noChangeArrowheads="1"/>
            </p:cNvSpPr>
            <p:nvPr/>
          </p:nvSpPr>
          <p:spPr bwMode="gray">
            <a:xfrm>
              <a:off x="2016" y="1488"/>
              <a:ext cx="2064" cy="384"/>
            </a:xfrm>
            <a:prstGeom prst="rect">
              <a:avLst/>
            </a:prstGeom>
            <a:noFill/>
            <a:ln w="9525">
              <a:noFill/>
              <a:miter lim="800000"/>
              <a:headEnd/>
              <a:tailEnd/>
            </a:ln>
            <a:effectLst/>
          </p:spPr>
          <p:txBody>
            <a:bodyPr/>
            <a:lstStyle/>
            <a:p>
              <a:pPr marL="342900" indent="-342900">
                <a:spcBef>
                  <a:spcPct val="20000"/>
                </a:spcBef>
              </a:pPr>
              <a:r>
                <a:rPr lang="en-US" sz="1800" b="0" i="0" dirty="0">
                  <a:solidFill>
                    <a:schemeClr val="tx1"/>
                  </a:solidFill>
                  <a:latin typeface="Calibri" pitchFamily="34" charset="0"/>
                  <a:sym typeface="Symbol" pitchFamily="18" charset="2"/>
                </a:rPr>
                <a:t>Asphericity </a:t>
              </a:r>
              <a:r>
                <a:rPr lang="en-US" sz="1800" b="0" i="0" dirty="0" smtClean="0">
                  <a:solidFill>
                    <a:schemeClr val="tx1"/>
                  </a:solidFill>
                  <a:latin typeface="Calibri" pitchFamily="34" charset="0"/>
                  <a:sym typeface="Symbol" pitchFamily="18" charset="2"/>
                </a:rPr>
                <a:t>increases friction f</a:t>
              </a:r>
              <a:r>
                <a:rPr lang="en-US" sz="1800" b="0" i="0" baseline="-25000" dirty="0" smtClean="0">
                  <a:solidFill>
                    <a:schemeClr val="tx1"/>
                  </a:solidFill>
                  <a:latin typeface="Calibri" pitchFamily="34" charset="0"/>
                  <a:sym typeface="Symbol" pitchFamily="18" charset="2"/>
                </a:rPr>
                <a:t>s</a:t>
              </a:r>
              <a:r>
                <a:rPr lang="en-US" sz="1800" b="0" i="0" dirty="0" smtClean="0">
                  <a:solidFill>
                    <a:schemeClr val="tx1"/>
                  </a:solidFill>
                  <a:latin typeface="Calibri" pitchFamily="34" charset="0"/>
                  <a:sym typeface="Symbol" pitchFamily="18" charset="2"/>
                </a:rPr>
                <a:t> and slows down mobility</a:t>
              </a:r>
              <a:endParaRPr lang="en-US" sz="1800" b="0" i="0" dirty="0">
                <a:solidFill>
                  <a:schemeClr val="tx1"/>
                </a:solidFill>
                <a:latin typeface="Calibri" pitchFamily="34" charset="0"/>
              </a:endParaRPr>
            </a:p>
          </p:txBody>
        </p:sp>
      </p:grpSp>
      <p:grpSp>
        <p:nvGrpSpPr>
          <p:cNvPr id="3" name="Group 54"/>
          <p:cNvGrpSpPr>
            <a:grpSpLocks/>
          </p:cNvGrpSpPr>
          <p:nvPr/>
        </p:nvGrpSpPr>
        <p:grpSpPr bwMode="gray">
          <a:xfrm>
            <a:off x="393700" y="1295400"/>
            <a:ext cx="3276600" cy="1600200"/>
            <a:chOff x="3696" y="2736"/>
            <a:chExt cx="2064" cy="1008"/>
          </a:xfrm>
        </p:grpSpPr>
        <p:sp>
          <p:nvSpPr>
            <p:cNvPr id="347139" name="Oval 3"/>
            <p:cNvSpPr>
              <a:spLocks noChangeArrowheads="1"/>
            </p:cNvSpPr>
            <p:nvPr/>
          </p:nvSpPr>
          <p:spPr bwMode="gray">
            <a:xfrm>
              <a:off x="4128" y="2736"/>
              <a:ext cx="779" cy="598"/>
            </a:xfrm>
            <a:prstGeom prst="ellipse">
              <a:avLst/>
            </a:prstGeom>
            <a:solidFill>
              <a:srgbClr val="333333"/>
            </a:solidFill>
            <a:ln w="9525">
              <a:solidFill>
                <a:schemeClr val="tx1"/>
              </a:solidFill>
              <a:round/>
              <a:headEnd/>
              <a:tailEnd/>
            </a:ln>
            <a:effectLst/>
            <a:scene3d>
              <a:camera prst="orthographicFront"/>
              <a:lightRig rig="threePt" dir="t"/>
            </a:scene3d>
            <a:sp3d>
              <a:bevelT/>
            </a:sp3d>
          </p:spPr>
          <p:txBody>
            <a:bodyPr wrap="none" anchor="ctr"/>
            <a:lstStyle/>
            <a:p>
              <a:pPr eaLnBrk="0" hangingPunct="0"/>
              <a:r>
                <a:rPr lang="en-US" sz="2400" b="0" i="0" dirty="0">
                  <a:solidFill>
                    <a:schemeClr val="bg1"/>
                  </a:solidFill>
                  <a:latin typeface="Calibri" pitchFamily="34" charset="0"/>
                  <a:sym typeface="Symbol" pitchFamily="18" charset="2"/>
                </a:rPr>
                <a:t>D</a:t>
              </a:r>
              <a:r>
                <a:rPr lang="en-US" sz="2400" b="0" i="0" baseline="-25000" dirty="0">
                  <a:solidFill>
                    <a:schemeClr val="bg1"/>
                  </a:solidFill>
                  <a:latin typeface="Calibri" pitchFamily="34" charset="0"/>
                  <a:sym typeface="Symbol" pitchFamily="18" charset="2"/>
                </a:rPr>
                <a:t>t</a:t>
              </a:r>
              <a:r>
                <a:rPr lang="en-US" sz="2400" b="0" i="0" dirty="0">
                  <a:solidFill>
                    <a:schemeClr val="bg1"/>
                  </a:solidFill>
                  <a:latin typeface="Calibri" pitchFamily="34" charset="0"/>
                  <a:sym typeface="Symbol" pitchFamily="18" charset="2"/>
                </a:rPr>
                <a:t>  1/R</a:t>
              </a:r>
            </a:p>
          </p:txBody>
        </p:sp>
        <p:sp>
          <p:nvSpPr>
            <p:cNvPr id="347163" name="Rectangle 27"/>
            <p:cNvSpPr>
              <a:spLocks noChangeArrowheads="1"/>
            </p:cNvSpPr>
            <p:nvPr/>
          </p:nvSpPr>
          <p:spPr bwMode="gray">
            <a:xfrm>
              <a:off x="3696" y="3360"/>
              <a:ext cx="2064" cy="384"/>
            </a:xfrm>
            <a:prstGeom prst="rect">
              <a:avLst/>
            </a:prstGeom>
            <a:noFill/>
            <a:ln w="9525">
              <a:noFill/>
              <a:miter lim="800000"/>
              <a:headEnd/>
              <a:tailEnd/>
            </a:ln>
            <a:effectLst/>
          </p:spPr>
          <p:txBody>
            <a:bodyPr/>
            <a:lstStyle/>
            <a:p>
              <a:pPr marL="342900" indent="-342900" algn="l">
                <a:spcBef>
                  <a:spcPct val="20000"/>
                </a:spcBef>
              </a:pPr>
              <a:r>
                <a:rPr lang="en-US" sz="1800" b="0" i="0" dirty="0">
                  <a:solidFill>
                    <a:schemeClr val="tx1"/>
                  </a:solidFill>
                  <a:latin typeface="Calibri" pitchFamily="34" charset="0"/>
                  <a:sym typeface="Symbol" pitchFamily="18" charset="2"/>
                </a:rPr>
                <a:t>Small particles move faster</a:t>
              </a:r>
              <a:endParaRPr lang="en-US" sz="1800" b="0" i="0" dirty="0">
                <a:solidFill>
                  <a:schemeClr val="tx1"/>
                </a:solidFill>
                <a:latin typeface="Calibri" pitchFamily="34" charset="0"/>
              </a:endParaRPr>
            </a:p>
          </p:txBody>
        </p:sp>
      </p:gr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35"/>
                                        </p:tgtEl>
                                        <p:attrNameLst>
                                          <p:attrName>style.visibility</p:attrName>
                                        </p:attrNameLst>
                                      </p:cBhvr>
                                      <p:to>
                                        <p:strVal val="visible"/>
                                      </p:to>
                                    </p:set>
                                    <p:anim calcmode="lin" valueType="num">
                                      <p:cBhvr>
                                        <p:cTn id="14" dur="500" fill="hold"/>
                                        <p:tgtEl>
                                          <p:spTgt spid="35"/>
                                        </p:tgtEl>
                                        <p:attrNameLst>
                                          <p:attrName>ppt_w</p:attrName>
                                        </p:attrNameLst>
                                      </p:cBhvr>
                                      <p:tavLst>
                                        <p:tav tm="0">
                                          <p:val>
                                            <p:fltVal val="0"/>
                                          </p:val>
                                        </p:tav>
                                        <p:tav tm="100000">
                                          <p:val>
                                            <p:strVal val="#ppt_w"/>
                                          </p:val>
                                        </p:tav>
                                      </p:tavLst>
                                    </p:anim>
                                    <p:anim calcmode="lin" valueType="num">
                                      <p:cBhvr>
                                        <p:cTn id="15" dur="500" fill="hold"/>
                                        <p:tgtEl>
                                          <p:spTgt spid="35"/>
                                        </p:tgtEl>
                                        <p:attrNameLst>
                                          <p:attrName>ppt_h</p:attrName>
                                        </p:attrNameLst>
                                      </p:cBhvr>
                                      <p:tavLst>
                                        <p:tav tm="0">
                                          <p:val>
                                            <p:fltVal val="0"/>
                                          </p:val>
                                        </p:tav>
                                        <p:tav tm="100000">
                                          <p:val>
                                            <p:strVal val="#ppt_h"/>
                                          </p:val>
                                        </p:tav>
                                      </p:tavLst>
                                    </p:anim>
                                    <p:animEffect transition="in" filter="fade">
                                      <p:cBhvr>
                                        <p:cTn id="16" dur="500"/>
                                        <p:tgtEl>
                                          <p:spTgt spid="35"/>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Effect transition="in" filter="fade">
                                      <p:cBhvr>
                                        <p:cTn id="23" dur="5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0" fill="hold" nodeType="click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p:cTn id="33" dur="500" fill="hold"/>
                                        <p:tgtEl>
                                          <p:spTgt spid="10"/>
                                        </p:tgtEl>
                                        <p:attrNameLst>
                                          <p:attrName>ppt_w</p:attrName>
                                        </p:attrNameLst>
                                      </p:cBhvr>
                                      <p:tavLst>
                                        <p:tav tm="0">
                                          <p:val>
                                            <p:fltVal val="0"/>
                                          </p:val>
                                        </p:tav>
                                        <p:tav tm="100000">
                                          <p:val>
                                            <p:strVal val="#ppt_w"/>
                                          </p:val>
                                        </p:tav>
                                      </p:tavLst>
                                    </p:anim>
                                    <p:anim calcmode="lin" valueType="num">
                                      <p:cBhvr>
                                        <p:cTn id="34" dur="500" fill="hold"/>
                                        <p:tgtEl>
                                          <p:spTgt spid="10"/>
                                        </p:tgtEl>
                                        <p:attrNameLst>
                                          <p:attrName>ppt_h</p:attrName>
                                        </p:attrNameLst>
                                      </p:cBhvr>
                                      <p:tavLst>
                                        <p:tav tm="0">
                                          <p:val>
                                            <p:fltVal val="0"/>
                                          </p:val>
                                        </p:tav>
                                        <p:tav tm="100000">
                                          <p:val>
                                            <p:strVal val="#ppt_h"/>
                                          </p:val>
                                        </p:tav>
                                      </p:tavLst>
                                    </p:anim>
                                    <p:animEffect transition="in" filter="fade">
                                      <p:cBhvr>
                                        <p:cTn id="35" dur="500"/>
                                        <p:tgtEl>
                                          <p:spTgt spid="10"/>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0" fill="hold" nodeType="clickEffect">
                                  <p:stCondLst>
                                    <p:cond delay="0"/>
                                  </p:stCondLst>
                                  <p:childTnLst>
                                    <p:set>
                                      <p:cBhvr>
                                        <p:cTn id="39" dur="1" fill="hold">
                                          <p:stCondLst>
                                            <p:cond delay="0"/>
                                          </p:stCondLst>
                                        </p:cTn>
                                        <p:tgtEl>
                                          <p:spTgt spid="2"/>
                                        </p:tgtEl>
                                        <p:attrNameLst>
                                          <p:attrName>style.visibility</p:attrName>
                                        </p:attrNameLst>
                                      </p:cBhvr>
                                      <p:to>
                                        <p:strVal val="visible"/>
                                      </p:to>
                                    </p:set>
                                    <p:anim calcmode="lin" valueType="num">
                                      <p:cBhvr>
                                        <p:cTn id="40" dur="500" fill="hold"/>
                                        <p:tgtEl>
                                          <p:spTgt spid="2"/>
                                        </p:tgtEl>
                                        <p:attrNameLst>
                                          <p:attrName>ppt_w</p:attrName>
                                        </p:attrNameLst>
                                      </p:cBhvr>
                                      <p:tavLst>
                                        <p:tav tm="0">
                                          <p:val>
                                            <p:fltVal val="0"/>
                                          </p:val>
                                        </p:tav>
                                        <p:tav tm="100000">
                                          <p:val>
                                            <p:strVal val="#ppt_w"/>
                                          </p:val>
                                        </p:tav>
                                      </p:tavLst>
                                    </p:anim>
                                    <p:anim calcmode="lin" valueType="num">
                                      <p:cBhvr>
                                        <p:cTn id="41" dur="500" fill="hold"/>
                                        <p:tgtEl>
                                          <p:spTgt spid="2"/>
                                        </p:tgtEl>
                                        <p:attrNameLst>
                                          <p:attrName>ppt_h</p:attrName>
                                        </p:attrNameLst>
                                      </p:cBhvr>
                                      <p:tavLst>
                                        <p:tav tm="0">
                                          <p:val>
                                            <p:fltVal val="0"/>
                                          </p:val>
                                        </p:tav>
                                        <p:tav tm="100000">
                                          <p:val>
                                            <p:strVal val="#ppt_h"/>
                                          </p:val>
                                        </p:tav>
                                      </p:tavLst>
                                    </p:anim>
                                    <p:animEffect transition="in" filter="fade">
                                      <p:cBhvr>
                                        <p:cTn id="4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80" name="Rectangle 1036"/>
          <p:cNvSpPr>
            <a:spLocks noGrp="1" noChangeArrowheads="1"/>
          </p:cNvSpPr>
          <p:nvPr>
            <p:ph type="title"/>
          </p:nvPr>
        </p:nvSpPr>
        <p:spPr>
          <a:noFill/>
          <a:ln/>
        </p:spPr>
        <p:txBody>
          <a:bodyPr/>
          <a:lstStyle/>
          <a:p>
            <a:r>
              <a:rPr lang="en-US" dirty="0"/>
              <a:t>Timescale of Motion</a:t>
            </a:r>
          </a:p>
        </p:txBody>
      </p:sp>
      <p:sp>
        <p:nvSpPr>
          <p:cNvPr id="263182" name="Rectangle 1038" descr="Parchment"/>
          <p:cNvSpPr>
            <a:spLocks noChangeArrowheads="1"/>
          </p:cNvSpPr>
          <p:nvPr/>
        </p:nvSpPr>
        <p:spPr bwMode="auto">
          <a:xfrm>
            <a:off x="0" y="3200400"/>
            <a:ext cx="9144000" cy="0"/>
          </a:xfrm>
          <a:prstGeom prst="rect">
            <a:avLst/>
          </a:prstGeom>
          <a:noFill/>
          <a:ln w="9525" algn="ctr">
            <a:noFill/>
            <a:miter lim="800000"/>
            <a:headEnd/>
            <a:tailEnd/>
          </a:ln>
          <a:effectLst/>
        </p:spPr>
        <p:txBody>
          <a:bodyPr wrap="none" anchor="ctr">
            <a:spAutoFit/>
          </a:bodyPr>
          <a:lstStyle/>
          <a:p>
            <a:endParaRPr lang="en-US" dirty="0"/>
          </a:p>
        </p:txBody>
      </p:sp>
      <p:sp>
        <p:nvSpPr>
          <p:cNvPr id="263183" name="Rectangle 1039" descr="Parchment"/>
          <p:cNvSpPr>
            <a:spLocks noChangeArrowheads="1"/>
          </p:cNvSpPr>
          <p:nvPr/>
        </p:nvSpPr>
        <p:spPr bwMode="auto">
          <a:xfrm>
            <a:off x="698500" y="1065213"/>
            <a:ext cx="7907357" cy="523220"/>
          </a:xfrm>
          <a:prstGeom prst="rect">
            <a:avLst/>
          </a:prstGeom>
          <a:noFill/>
          <a:ln w="9525" algn="ctr">
            <a:noFill/>
            <a:miter lim="800000"/>
            <a:headEnd/>
            <a:tailEnd/>
          </a:ln>
          <a:effectLst/>
        </p:spPr>
        <p:txBody>
          <a:bodyPr wrap="none">
            <a:spAutoFit/>
          </a:bodyPr>
          <a:lstStyle/>
          <a:p>
            <a:pPr eaLnBrk="0" hangingPunct="0"/>
            <a:r>
              <a:rPr lang="en-US" sz="2800" b="1" i="1" dirty="0">
                <a:solidFill>
                  <a:srgbClr val="0000FF"/>
                </a:solidFill>
                <a:latin typeface="Calibri" pitchFamily="34" charset="0"/>
              </a:rPr>
              <a:t>How does one get from a diffusion coefficient to R</a:t>
            </a:r>
            <a:r>
              <a:rPr lang="en-US" sz="2800" b="1" i="1" baseline="-25000" dirty="0">
                <a:solidFill>
                  <a:srgbClr val="0000FF"/>
                </a:solidFill>
                <a:latin typeface="Calibri" pitchFamily="34" charset="0"/>
              </a:rPr>
              <a:t>h</a:t>
            </a:r>
            <a:r>
              <a:rPr lang="en-US" sz="2800" b="1" i="1" dirty="0">
                <a:solidFill>
                  <a:srgbClr val="0000FF"/>
                </a:solidFill>
                <a:latin typeface="Calibri" pitchFamily="34" charset="0"/>
              </a:rPr>
              <a:t>?</a:t>
            </a:r>
          </a:p>
        </p:txBody>
      </p:sp>
      <p:sp>
        <p:nvSpPr>
          <p:cNvPr id="263186" name="Rectangle 1042"/>
          <p:cNvSpPr>
            <a:spLocks noChangeArrowheads="1"/>
          </p:cNvSpPr>
          <p:nvPr/>
        </p:nvSpPr>
        <p:spPr bwMode="auto">
          <a:xfrm>
            <a:off x="0" y="3143250"/>
            <a:ext cx="9144000" cy="0"/>
          </a:xfrm>
          <a:prstGeom prst="rect">
            <a:avLst/>
          </a:prstGeom>
          <a:noFill/>
          <a:ln w="9525" algn="ctr">
            <a:noFill/>
            <a:miter lim="800000"/>
            <a:headEnd/>
            <a:tailEnd/>
          </a:ln>
          <a:effectLst/>
        </p:spPr>
        <p:txBody>
          <a:bodyPr wrap="none" anchor="ctr">
            <a:spAutoFit/>
          </a:bodyPr>
          <a:lstStyle/>
          <a:p>
            <a:endParaRPr lang="en-US" dirty="0"/>
          </a:p>
        </p:txBody>
      </p:sp>
      <p:sp>
        <p:nvSpPr>
          <p:cNvPr id="778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grpSp>
        <p:nvGrpSpPr>
          <p:cNvPr id="11" name="Group 10"/>
          <p:cNvGrpSpPr/>
          <p:nvPr/>
        </p:nvGrpSpPr>
        <p:grpSpPr>
          <a:xfrm>
            <a:off x="827088" y="2113340"/>
            <a:ext cx="7421562" cy="3639760"/>
            <a:chOff x="827088" y="2065338"/>
            <a:chExt cx="7421562" cy="3639760"/>
          </a:xfrm>
        </p:grpSpPr>
        <p:pic>
          <p:nvPicPr>
            <p:cNvPr id="263176" name="Picture 1032" descr="brownian"/>
            <p:cNvPicPr>
              <a:picLocks noChangeAspect="1" noChangeArrowheads="1"/>
            </p:cNvPicPr>
            <p:nvPr/>
          </p:nvPicPr>
          <p:blipFill>
            <a:blip r:embed="rId4" cstate="print"/>
            <a:srcRect/>
            <a:stretch>
              <a:fillRect/>
            </a:stretch>
          </p:blipFill>
          <p:spPr bwMode="auto">
            <a:xfrm>
              <a:off x="827088" y="2530476"/>
              <a:ext cx="2216150" cy="1797050"/>
            </a:xfrm>
            <a:prstGeom prst="rect">
              <a:avLst/>
            </a:prstGeom>
            <a:noFill/>
          </p:spPr>
        </p:pic>
        <p:sp>
          <p:nvSpPr>
            <p:cNvPr id="263175" name="Text Box 1031"/>
            <p:cNvSpPr txBox="1">
              <a:spLocks noChangeArrowheads="1"/>
            </p:cNvSpPr>
            <p:nvPr/>
          </p:nvSpPr>
          <p:spPr bwMode="auto">
            <a:xfrm>
              <a:off x="3676650" y="4135438"/>
              <a:ext cx="4572000" cy="1569660"/>
            </a:xfrm>
            <a:prstGeom prst="rect">
              <a:avLst/>
            </a:prstGeom>
            <a:noFill/>
            <a:ln w="25400">
              <a:noFill/>
              <a:miter lim="800000"/>
              <a:headEnd type="none" w="sm" len="sm"/>
              <a:tailEnd type="none" w="sm" len="sm"/>
            </a:ln>
            <a:effectLst/>
          </p:spPr>
          <p:txBody>
            <a:bodyPr>
              <a:spAutoFit/>
            </a:bodyPr>
            <a:lstStyle/>
            <a:p>
              <a:pPr algn="l" eaLnBrk="0" hangingPunct="0"/>
              <a:r>
                <a:rPr lang="en-US" sz="2400" b="0" dirty="0">
                  <a:latin typeface="Calibri" pitchFamily="34" charset="0"/>
                </a:rPr>
                <a:t>k</a:t>
              </a:r>
              <a:r>
                <a:rPr lang="en-US" sz="2400" b="0" baseline="-25000" dirty="0">
                  <a:latin typeface="Calibri" pitchFamily="34" charset="0"/>
                </a:rPr>
                <a:t>B</a:t>
              </a:r>
              <a:r>
                <a:rPr lang="en-US" sz="2400" b="0" i="0" dirty="0">
                  <a:latin typeface="Calibri" pitchFamily="34" charset="0"/>
                </a:rPr>
                <a:t>   –  Boltzmann’s constant</a:t>
              </a:r>
            </a:p>
            <a:p>
              <a:pPr algn="l" eaLnBrk="0" hangingPunct="0"/>
              <a:r>
                <a:rPr lang="en-US" sz="2400" b="0" dirty="0">
                  <a:latin typeface="Calibri" pitchFamily="34" charset="0"/>
                </a:rPr>
                <a:t>T    </a:t>
              </a:r>
              <a:r>
                <a:rPr lang="en-US" sz="2400" b="0" i="0" dirty="0">
                  <a:latin typeface="Calibri" pitchFamily="34" charset="0"/>
                </a:rPr>
                <a:t>–  temperature (Kelvin) </a:t>
              </a:r>
              <a:r>
                <a:rPr lang="en-US" sz="2400" b="0" dirty="0">
                  <a:latin typeface="Calibri" pitchFamily="34" charset="0"/>
                </a:rPr>
                <a:t> </a:t>
              </a:r>
            </a:p>
            <a:p>
              <a:pPr algn="l" eaLnBrk="0" hangingPunct="0">
                <a:buFont typeface="Symbol" pitchFamily="18" charset="2"/>
                <a:buNone/>
              </a:pPr>
              <a:r>
                <a:rPr lang="el-GR" sz="2400" b="0">
                  <a:latin typeface="Calibri" pitchFamily="34" charset="0"/>
                </a:rPr>
                <a:t>η</a:t>
              </a:r>
              <a:r>
                <a:rPr lang="en-US" sz="2400" b="0" i="0" dirty="0">
                  <a:latin typeface="Calibri" pitchFamily="34" charset="0"/>
                </a:rPr>
                <a:t>    –  viscosity of solvent</a:t>
              </a:r>
            </a:p>
            <a:p>
              <a:pPr algn="l" eaLnBrk="0" hangingPunct="0">
                <a:buFont typeface="Symbol" pitchFamily="18" charset="2"/>
                <a:buNone/>
              </a:pPr>
              <a:r>
                <a:rPr lang="en-US" sz="2400" dirty="0">
                  <a:latin typeface="Calibri" pitchFamily="34" charset="0"/>
                </a:rPr>
                <a:t>R</a:t>
              </a:r>
              <a:r>
                <a:rPr lang="en-US" sz="2400" baseline="-25000" dirty="0">
                  <a:latin typeface="Calibri" pitchFamily="34" charset="0"/>
                </a:rPr>
                <a:t>h</a:t>
              </a:r>
              <a:r>
                <a:rPr lang="en-US" sz="2400" i="0" dirty="0">
                  <a:latin typeface="Calibri" pitchFamily="34" charset="0"/>
                </a:rPr>
                <a:t>  –  hydrodynamic radius</a:t>
              </a:r>
            </a:p>
          </p:txBody>
        </p:sp>
        <p:sp>
          <p:nvSpPr>
            <p:cNvPr id="263184" name="Rectangle 1040" descr="Parchment"/>
            <p:cNvSpPr>
              <a:spLocks noChangeArrowheads="1"/>
            </p:cNvSpPr>
            <p:nvPr/>
          </p:nvSpPr>
          <p:spPr bwMode="auto">
            <a:xfrm>
              <a:off x="4000500" y="2065338"/>
              <a:ext cx="3391891" cy="461665"/>
            </a:xfrm>
            <a:prstGeom prst="rect">
              <a:avLst/>
            </a:prstGeom>
            <a:noFill/>
            <a:ln w="9525" algn="ctr">
              <a:noFill/>
              <a:miter lim="800000"/>
              <a:headEnd/>
              <a:tailEnd/>
            </a:ln>
            <a:effectLst/>
          </p:spPr>
          <p:txBody>
            <a:bodyPr wrap="none">
              <a:spAutoFit/>
            </a:bodyPr>
            <a:lstStyle/>
            <a:p>
              <a:pPr eaLnBrk="0" hangingPunct="0"/>
              <a:r>
                <a:rPr lang="en-US" sz="2400" b="1" dirty="0">
                  <a:latin typeface="Calibri" pitchFamily="34" charset="0"/>
                </a:rPr>
                <a:t>Stokes - Einstein Relation</a:t>
              </a:r>
            </a:p>
          </p:txBody>
        </p:sp>
        <p:pic>
          <p:nvPicPr>
            <p:cNvPr id="77825" name="Picture 1"/>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4301837" y="2805546"/>
              <a:ext cx="2352675" cy="1219200"/>
            </a:xfrm>
            <a:prstGeom prst="rect">
              <a:avLst/>
            </a:prstGeom>
            <a:noFill/>
          </p:spPr>
        </p:pic>
      </p:gr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2"/>
          <p:cNvPicPr>
            <a:picLocks noChangeAspect="1" noChangeArrowheads="1"/>
          </p:cNvPicPr>
          <p:nvPr/>
        </p:nvPicPr>
        <p:blipFill>
          <a:blip r:embed="rId4" cstate="print"/>
          <a:srcRect t="6364"/>
          <a:stretch>
            <a:fillRect/>
          </a:stretch>
        </p:blipFill>
        <p:spPr bwMode="auto">
          <a:xfrm>
            <a:off x="1020808" y="2095500"/>
            <a:ext cx="7102383" cy="3162300"/>
          </a:xfrm>
          <a:prstGeom prst="rect">
            <a:avLst/>
          </a:prstGeom>
          <a:noFill/>
          <a:ln w="9525">
            <a:noFill/>
            <a:miter lim="800000"/>
            <a:headEnd/>
            <a:tailEnd/>
          </a:ln>
          <a:effectLst/>
        </p:spPr>
      </p:pic>
      <p:sp>
        <p:nvSpPr>
          <p:cNvPr id="244754" name="Rectangle 18"/>
          <p:cNvSpPr>
            <a:spLocks noGrp="1" noChangeArrowheads="1"/>
          </p:cNvSpPr>
          <p:nvPr>
            <p:ph type="title"/>
          </p:nvPr>
        </p:nvSpPr>
        <p:spPr>
          <a:noFill/>
          <a:ln/>
        </p:spPr>
        <p:txBody>
          <a:bodyPr/>
          <a:lstStyle/>
          <a:p>
            <a:r>
              <a:rPr lang="en-US" dirty="0"/>
              <a:t>Distribution of Particle Sizes</a:t>
            </a:r>
          </a:p>
        </p:txBody>
      </p:sp>
      <p:sp>
        <p:nvSpPr>
          <p:cNvPr id="244740" name="Text Box 4"/>
          <p:cNvSpPr txBox="1">
            <a:spLocks noChangeArrowheads="1"/>
          </p:cNvSpPr>
          <p:nvPr/>
        </p:nvSpPr>
        <p:spPr bwMode="auto">
          <a:xfrm>
            <a:off x="974725" y="5319713"/>
            <a:ext cx="1616075" cy="336550"/>
          </a:xfrm>
          <a:prstGeom prst="rect">
            <a:avLst/>
          </a:prstGeom>
          <a:noFill/>
          <a:ln w="25400">
            <a:noFill/>
            <a:miter lim="800000"/>
            <a:headEnd type="none" w="sm" len="sm"/>
            <a:tailEnd type="none" w="sm" len="sm"/>
          </a:ln>
          <a:effectLst/>
        </p:spPr>
        <p:txBody>
          <a:bodyPr>
            <a:spAutoFit/>
          </a:bodyPr>
          <a:lstStyle/>
          <a:p>
            <a:pPr eaLnBrk="0" hangingPunct="0"/>
            <a:endParaRPr lang="en-US" sz="2400" b="0" i="0" baseline="-25000" dirty="0">
              <a:solidFill>
                <a:schemeClr val="bg1"/>
              </a:solidFill>
              <a:latin typeface="Times New Roman" pitchFamily="18" charset="0"/>
            </a:endParaRPr>
          </a:p>
        </p:txBody>
      </p:sp>
      <p:sp>
        <p:nvSpPr>
          <p:cNvPr id="244749" name="Text Box 13"/>
          <p:cNvSpPr txBox="1">
            <a:spLocks noChangeArrowheads="1"/>
          </p:cNvSpPr>
          <p:nvPr/>
        </p:nvSpPr>
        <p:spPr bwMode="auto">
          <a:xfrm>
            <a:off x="723900" y="1171575"/>
            <a:ext cx="7696200" cy="830997"/>
          </a:xfrm>
          <a:prstGeom prst="rect">
            <a:avLst/>
          </a:prstGeom>
          <a:noFill/>
          <a:ln w="25400">
            <a:noFill/>
            <a:miter lim="800000"/>
            <a:headEnd type="none" w="sm" len="sm"/>
            <a:tailEnd type="none" w="sm" len="sm"/>
          </a:ln>
          <a:effectLst/>
        </p:spPr>
        <p:txBody>
          <a:bodyPr>
            <a:spAutoFit/>
          </a:bodyPr>
          <a:lstStyle/>
          <a:p>
            <a:pPr eaLnBrk="0" hangingPunct="0">
              <a:spcBef>
                <a:spcPct val="50000"/>
              </a:spcBef>
            </a:pPr>
            <a:r>
              <a:rPr lang="en-US" sz="2400" b="1" i="1" dirty="0">
                <a:solidFill>
                  <a:schemeClr val="tx1"/>
                </a:solidFill>
                <a:latin typeface="Calibri" pitchFamily="34" charset="0"/>
              </a:rPr>
              <a:t>A distribution of diffusion times results in a distribution of exponential time constants.  </a:t>
            </a:r>
          </a:p>
        </p:txBody>
      </p:sp>
      <p:sp>
        <p:nvSpPr>
          <p:cNvPr id="244751" name="Text Box 15"/>
          <p:cNvSpPr txBox="1">
            <a:spLocks noChangeArrowheads="1"/>
          </p:cNvSpPr>
          <p:nvPr/>
        </p:nvSpPr>
        <p:spPr bwMode="auto">
          <a:xfrm>
            <a:off x="905597" y="5384800"/>
            <a:ext cx="7315200" cy="457200"/>
          </a:xfrm>
          <a:prstGeom prst="rect">
            <a:avLst/>
          </a:prstGeom>
          <a:noFill/>
          <a:ln w="25400">
            <a:noFill/>
            <a:miter lim="800000"/>
            <a:headEnd type="none" w="sm" len="sm"/>
            <a:tailEnd type="none" w="sm" len="sm"/>
          </a:ln>
          <a:effectLst/>
        </p:spPr>
        <p:txBody>
          <a:bodyPr>
            <a:spAutoFit/>
          </a:bodyPr>
          <a:lstStyle/>
          <a:p>
            <a:pPr eaLnBrk="0" hangingPunct="0">
              <a:spcBef>
                <a:spcPct val="50000"/>
              </a:spcBef>
            </a:pPr>
            <a:r>
              <a:rPr lang="en-US" sz="2400" b="1" i="0" dirty="0">
                <a:solidFill>
                  <a:srgbClr val="0000FF"/>
                </a:solidFill>
                <a:latin typeface="Calibri" pitchFamily="34" charset="0"/>
              </a:rPr>
              <a:t>Fitting to a single exponential yields </a:t>
            </a:r>
            <a:r>
              <a:rPr lang="en-US" sz="2400" b="1" dirty="0">
                <a:solidFill>
                  <a:srgbClr val="0000FF"/>
                </a:solidFill>
                <a:latin typeface="Calibri" pitchFamily="34" charset="0"/>
              </a:rPr>
              <a:t>R</a:t>
            </a:r>
            <a:r>
              <a:rPr lang="en-US" sz="2400" b="1" baseline="-25000" dirty="0">
                <a:solidFill>
                  <a:srgbClr val="0000FF"/>
                </a:solidFill>
                <a:latin typeface="Calibri" pitchFamily="34" charset="0"/>
              </a:rPr>
              <a:t>h </a:t>
            </a:r>
            <a:r>
              <a:rPr lang="en-US" sz="2400" b="1" i="0" dirty="0">
                <a:solidFill>
                  <a:srgbClr val="0000FF"/>
                </a:solidFill>
                <a:latin typeface="Calibri" pitchFamily="34" charset="0"/>
              </a:rPr>
              <a:t>= 20 nm! </a:t>
            </a:r>
          </a:p>
        </p:txBody>
      </p:sp>
      <p:sp>
        <p:nvSpPr>
          <p:cNvPr id="244752" name="Text Box 16"/>
          <p:cNvSpPr txBox="1">
            <a:spLocks noChangeArrowheads="1"/>
          </p:cNvSpPr>
          <p:nvPr/>
        </p:nvSpPr>
        <p:spPr bwMode="auto">
          <a:xfrm>
            <a:off x="5791200" y="2362200"/>
            <a:ext cx="2085975" cy="830997"/>
          </a:xfrm>
          <a:prstGeom prst="rect">
            <a:avLst/>
          </a:prstGeom>
          <a:noFill/>
          <a:ln w="25400">
            <a:noFill/>
            <a:miter lim="800000"/>
            <a:headEnd type="none" w="sm" len="sm"/>
            <a:tailEnd type="none" w="sm" len="sm"/>
          </a:ln>
          <a:effectLst/>
        </p:spPr>
        <p:txBody>
          <a:bodyPr wrap="square">
            <a:spAutoFit/>
          </a:bodyPr>
          <a:lstStyle/>
          <a:p>
            <a:pPr eaLnBrk="0" hangingPunct="0">
              <a:spcBef>
                <a:spcPct val="50000"/>
              </a:spcBef>
            </a:pPr>
            <a:r>
              <a:rPr lang="en-US" sz="2400" b="0" i="0" dirty="0" smtClean="0">
                <a:solidFill>
                  <a:srgbClr val="0000FF"/>
                </a:solidFill>
                <a:latin typeface="Calibri" pitchFamily="34" charset="0"/>
              </a:rPr>
              <a:t>9 </a:t>
            </a:r>
            <a:r>
              <a:rPr lang="en-US" sz="2400" b="0" i="0" dirty="0">
                <a:solidFill>
                  <a:srgbClr val="0000FF"/>
                </a:solidFill>
                <a:latin typeface="Calibri" pitchFamily="34" charset="0"/>
              </a:rPr>
              <a:t>nm + 50 nm </a:t>
            </a:r>
            <a:r>
              <a:rPr lang="en-US" sz="2400" b="0" i="0" dirty="0" smtClean="0">
                <a:solidFill>
                  <a:srgbClr val="0000FF"/>
                </a:solidFill>
                <a:latin typeface="Calibri" pitchFamily="34" charset="0"/>
              </a:rPr>
              <a:t>radius particles </a:t>
            </a:r>
            <a:endParaRPr lang="en-US" sz="2400" b="0" i="0" dirty="0">
              <a:solidFill>
                <a:srgbClr val="0000FF"/>
              </a:solidFill>
              <a:latin typeface="Calibri" pitchFamily="34" charset="0"/>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4751"/>
                                        </p:tgtEl>
                                        <p:attrNameLst>
                                          <p:attrName>style.visibility</p:attrName>
                                        </p:attrNameLst>
                                      </p:cBhvr>
                                      <p:to>
                                        <p:strVal val="visible"/>
                                      </p:to>
                                    </p:set>
                                    <p:anim calcmode="lin" valueType="num">
                                      <p:cBhvr additive="base">
                                        <p:cTn id="7" dur="500" fill="hold"/>
                                        <p:tgtEl>
                                          <p:spTgt spid="244751"/>
                                        </p:tgtEl>
                                        <p:attrNameLst>
                                          <p:attrName>ppt_x</p:attrName>
                                        </p:attrNameLst>
                                      </p:cBhvr>
                                      <p:tavLst>
                                        <p:tav tm="0">
                                          <p:val>
                                            <p:strVal val="#ppt_x"/>
                                          </p:val>
                                        </p:tav>
                                        <p:tav tm="100000">
                                          <p:val>
                                            <p:strVal val="#ppt_x"/>
                                          </p:val>
                                        </p:tav>
                                      </p:tavLst>
                                    </p:anim>
                                    <p:anim calcmode="lin" valueType="num">
                                      <p:cBhvr additive="base">
                                        <p:cTn id="8" dur="500" fill="hold"/>
                                        <p:tgtEl>
                                          <p:spTgt spid="2447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47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87" name="Rectangle 11"/>
          <p:cNvSpPr>
            <a:spLocks noGrp="1" noChangeArrowheads="1"/>
          </p:cNvSpPr>
          <p:nvPr>
            <p:ph type="title"/>
          </p:nvPr>
        </p:nvSpPr>
        <p:spPr>
          <a:noFill/>
          <a:ln/>
        </p:spPr>
        <p:txBody>
          <a:bodyPr/>
          <a:lstStyle/>
          <a:p>
            <a:r>
              <a:rPr lang="en-US" dirty="0"/>
              <a:t>Analyzing Particle Size Distributions</a:t>
            </a:r>
          </a:p>
        </p:txBody>
      </p:sp>
      <p:sp>
        <p:nvSpPr>
          <p:cNvPr id="254985" name="Text Box 9"/>
          <p:cNvSpPr txBox="1">
            <a:spLocks noChangeArrowheads="1"/>
          </p:cNvSpPr>
          <p:nvPr/>
        </p:nvSpPr>
        <p:spPr bwMode="auto">
          <a:xfrm>
            <a:off x="3593783" y="984452"/>
            <a:ext cx="4859337" cy="2862322"/>
          </a:xfrm>
          <a:prstGeom prst="rect">
            <a:avLst/>
          </a:prstGeom>
          <a:noFill/>
          <a:ln w="25400">
            <a:noFill/>
            <a:miter lim="800000"/>
            <a:headEnd type="none" w="sm" len="sm"/>
            <a:tailEnd type="none" w="sm" len="sm"/>
          </a:ln>
          <a:effectLst/>
        </p:spPr>
        <p:txBody>
          <a:bodyPr>
            <a:spAutoFit/>
          </a:bodyPr>
          <a:lstStyle/>
          <a:p>
            <a:pPr eaLnBrk="0" hangingPunct="0">
              <a:spcBef>
                <a:spcPct val="50000"/>
              </a:spcBef>
            </a:pPr>
            <a:r>
              <a:rPr lang="en-US" sz="2400" b="1" i="0" dirty="0">
                <a:solidFill>
                  <a:schemeClr val="tx1"/>
                </a:solidFill>
                <a:latin typeface="Calibri" pitchFamily="34" charset="0"/>
              </a:rPr>
              <a:t>Cumulants: </a:t>
            </a:r>
          </a:p>
          <a:p>
            <a:pPr eaLnBrk="0" hangingPunct="0">
              <a:spcBef>
                <a:spcPct val="50000"/>
              </a:spcBef>
            </a:pPr>
            <a:r>
              <a:rPr lang="en-US" sz="2400" dirty="0" smtClean="0">
                <a:latin typeface="Calibri" pitchFamily="34" charset="0"/>
              </a:rPr>
              <a:t>Fits a distribution of diffusion constants to obtain the mean and standard deviation of the diffusion constants producing the average value of </a:t>
            </a:r>
            <a:r>
              <a:rPr lang="en-US" sz="2400" i="1" dirty="0" smtClean="0">
                <a:latin typeface="Calibri" pitchFamily="34" charset="0"/>
              </a:rPr>
              <a:t>r</a:t>
            </a:r>
            <a:r>
              <a:rPr lang="en-US" sz="2400" i="1" baseline="-25000" dirty="0" smtClean="0">
                <a:latin typeface="Calibri" pitchFamily="34" charset="0"/>
              </a:rPr>
              <a:t>h</a:t>
            </a:r>
            <a:r>
              <a:rPr lang="en-US" sz="2400" dirty="0" smtClean="0">
                <a:latin typeface="Calibri" pitchFamily="34" charset="0"/>
              </a:rPr>
              <a:t> and the width of the distribution.</a:t>
            </a:r>
            <a:endParaRPr lang="en-US" sz="2400" baseline="-25000" dirty="0">
              <a:latin typeface="Calibri" pitchFamily="34" charset="0"/>
              <a:sym typeface="Wingdings" pitchFamily="2" charset="2"/>
            </a:endParaRPr>
          </a:p>
        </p:txBody>
      </p:sp>
      <p:sp>
        <p:nvSpPr>
          <p:cNvPr id="254986" name="Text Box 10"/>
          <p:cNvSpPr txBox="1">
            <a:spLocks noChangeArrowheads="1"/>
          </p:cNvSpPr>
          <p:nvPr/>
        </p:nvSpPr>
        <p:spPr bwMode="auto">
          <a:xfrm>
            <a:off x="3761264" y="4070552"/>
            <a:ext cx="4524375" cy="2123658"/>
          </a:xfrm>
          <a:prstGeom prst="rect">
            <a:avLst/>
          </a:prstGeom>
          <a:noFill/>
          <a:ln w="25400">
            <a:noFill/>
            <a:miter lim="800000"/>
            <a:headEnd type="none" w="sm" len="sm"/>
            <a:tailEnd type="none" w="sm" len="sm"/>
          </a:ln>
          <a:effectLst/>
        </p:spPr>
        <p:txBody>
          <a:bodyPr>
            <a:spAutoFit/>
          </a:bodyPr>
          <a:lstStyle/>
          <a:p>
            <a:pPr eaLnBrk="0" hangingPunct="0">
              <a:spcBef>
                <a:spcPct val="50000"/>
              </a:spcBef>
            </a:pPr>
            <a:r>
              <a:rPr lang="en-US" sz="2400" b="1" i="0" dirty="0">
                <a:solidFill>
                  <a:schemeClr val="tx1"/>
                </a:solidFill>
                <a:latin typeface="Calibri" pitchFamily="34" charset="0"/>
              </a:rPr>
              <a:t>Regularization:</a:t>
            </a:r>
          </a:p>
          <a:p>
            <a:pPr eaLnBrk="0" hangingPunct="0">
              <a:spcBef>
                <a:spcPct val="50000"/>
              </a:spcBef>
            </a:pPr>
            <a:r>
              <a:rPr lang="en-US" sz="2400" dirty="0" smtClean="0">
                <a:latin typeface="Calibri" pitchFamily="34" charset="0"/>
              </a:rPr>
              <a:t>Fits to a set of exponentials to obtain the underlying distribution of </a:t>
            </a:r>
            <a:r>
              <a:rPr lang="en-US" sz="2400" i="1" dirty="0" smtClean="0">
                <a:latin typeface="Calibri" pitchFamily="34" charset="0"/>
              </a:rPr>
              <a:t>r</a:t>
            </a:r>
            <a:r>
              <a:rPr lang="en-US" sz="2400" i="1" baseline="-25000" dirty="0" smtClean="0">
                <a:latin typeface="Calibri" pitchFamily="34" charset="0"/>
              </a:rPr>
              <a:t>h </a:t>
            </a:r>
            <a:r>
              <a:rPr lang="en-US" sz="2400" i="1" dirty="0" smtClean="0">
                <a:latin typeface="Calibri" pitchFamily="34" charset="0"/>
              </a:rPr>
              <a:t>.</a:t>
            </a:r>
            <a:r>
              <a:rPr lang="en-US" sz="2400" dirty="0" smtClean="0">
                <a:latin typeface="Calibri" pitchFamily="34" charset="0"/>
              </a:rPr>
              <a:t> This is often represented as  a histogram.</a:t>
            </a:r>
            <a:endParaRPr lang="en-US" sz="2400" dirty="0">
              <a:latin typeface="Calibri" pitchFamily="34" charset="0"/>
            </a:endParaRPr>
          </a:p>
        </p:txBody>
      </p:sp>
      <p:grpSp>
        <p:nvGrpSpPr>
          <p:cNvPr id="17" name="Group 16"/>
          <p:cNvGrpSpPr>
            <a:grpSpLocks noChangeAspect="1"/>
          </p:cNvGrpSpPr>
          <p:nvPr/>
        </p:nvGrpSpPr>
        <p:grpSpPr>
          <a:xfrm>
            <a:off x="1333509" y="1064073"/>
            <a:ext cx="1748115" cy="2224718"/>
            <a:chOff x="1645597" y="959817"/>
            <a:chExt cx="1941887" cy="2471318"/>
          </a:xfrm>
        </p:grpSpPr>
        <p:sp>
          <p:nvSpPr>
            <p:cNvPr id="18" name="Text Box 13" descr="Parchment"/>
            <p:cNvSpPr txBox="1">
              <a:spLocks noChangeArrowheads="1"/>
            </p:cNvSpPr>
            <p:nvPr/>
          </p:nvSpPr>
          <p:spPr bwMode="auto">
            <a:xfrm>
              <a:off x="1677987" y="959817"/>
              <a:ext cx="1909497" cy="461665"/>
            </a:xfrm>
            <a:prstGeom prst="rect">
              <a:avLst/>
            </a:prstGeom>
            <a:solidFill>
              <a:srgbClr val="FFFFCC"/>
            </a:solidFill>
            <a:ln w="9525" algn="ctr">
              <a:noFill/>
              <a:miter lim="800000"/>
              <a:headEnd/>
              <a:tailEnd/>
            </a:ln>
            <a:effectLst>
              <a:softEdge rad="31750"/>
            </a:effectLst>
          </p:spPr>
          <p:txBody>
            <a:bodyPr wrap="none">
              <a:spAutoFit/>
            </a:bodyPr>
            <a:lstStyle/>
            <a:p>
              <a:pPr eaLnBrk="0" hangingPunct="0">
                <a:defRPr/>
              </a:pPr>
              <a:r>
                <a:rPr lang="en-US" sz="2400" b="1" dirty="0">
                  <a:latin typeface="+mj-lt"/>
                </a:rPr>
                <a:t>Monomodal</a:t>
              </a:r>
            </a:p>
          </p:txBody>
        </p:sp>
        <p:sp>
          <p:nvSpPr>
            <p:cNvPr id="19" name="Rounded Rectangle 22"/>
            <p:cNvSpPr>
              <a:spLocks noChangeArrowheads="1"/>
            </p:cNvSpPr>
            <p:nvPr/>
          </p:nvSpPr>
          <p:spPr bwMode="gray">
            <a:xfrm>
              <a:off x="1718372" y="1602772"/>
              <a:ext cx="1828725" cy="1828363"/>
            </a:xfrm>
            <a:prstGeom prst="roundRect">
              <a:avLst>
                <a:gd name="adj" fmla="val 16667"/>
              </a:avLst>
            </a:prstGeom>
            <a:solidFill>
              <a:srgbClr val="FFFFCC"/>
            </a:solidFill>
            <a:ln w="9525" algn="ctr">
              <a:solidFill>
                <a:srgbClr val="FFCC00"/>
              </a:solidFill>
              <a:round/>
              <a:headEnd/>
              <a:tailEnd/>
            </a:ln>
            <a:scene3d>
              <a:camera prst="orthographicFront"/>
              <a:lightRig rig="threePt" dir="t"/>
            </a:scene3d>
            <a:sp3d>
              <a:bevelT/>
            </a:sp3d>
          </p:spPr>
          <p:txBody>
            <a:bodyPr wrap="none" anchor="ctr"/>
            <a:lstStyle/>
            <a:p>
              <a:pPr algn="r" eaLnBrk="0" hangingPunct="0"/>
              <a:endParaRPr lang="en-US" dirty="0"/>
            </a:p>
          </p:txBody>
        </p:sp>
        <p:pic>
          <p:nvPicPr>
            <p:cNvPr id="21" name="Picture 23" descr="Monomodal Polydisperse 2.png"/>
            <p:cNvPicPr>
              <a:picLocks noChangeAspect="1"/>
            </p:cNvPicPr>
            <p:nvPr/>
          </p:nvPicPr>
          <p:blipFill>
            <a:blip r:embed="rId4" cstate="print"/>
            <a:srcRect l="25098" t="26588" r="28783" b="20236"/>
            <a:stretch>
              <a:fillRect/>
            </a:stretch>
          </p:blipFill>
          <p:spPr bwMode="gray">
            <a:xfrm>
              <a:off x="1645597" y="1715928"/>
              <a:ext cx="1879787" cy="1625676"/>
            </a:xfrm>
            <a:prstGeom prst="rect">
              <a:avLst/>
            </a:prstGeom>
            <a:noFill/>
            <a:ln w="9525">
              <a:noFill/>
              <a:miter lim="800000"/>
              <a:headEnd/>
              <a:tailEnd/>
            </a:ln>
          </p:spPr>
        </p:pic>
      </p:grpSp>
      <p:grpSp>
        <p:nvGrpSpPr>
          <p:cNvPr id="25" name="Group 24"/>
          <p:cNvGrpSpPr>
            <a:grpSpLocks noChangeAspect="1"/>
          </p:cNvGrpSpPr>
          <p:nvPr/>
        </p:nvGrpSpPr>
        <p:grpSpPr>
          <a:xfrm>
            <a:off x="1340122" y="3850767"/>
            <a:ext cx="1734889" cy="2228050"/>
            <a:chOff x="1717676" y="982042"/>
            <a:chExt cx="1927195" cy="2475022"/>
          </a:xfrm>
        </p:grpSpPr>
        <p:sp>
          <p:nvSpPr>
            <p:cNvPr id="26" name="Text Box 14" descr="Parchment"/>
            <p:cNvSpPr txBox="1">
              <a:spLocks noChangeArrowheads="1"/>
            </p:cNvSpPr>
            <p:nvPr/>
          </p:nvSpPr>
          <p:spPr bwMode="auto">
            <a:xfrm>
              <a:off x="1777821" y="982042"/>
              <a:ext cx="1806905" cy="461666"/>
            </a:xfrm>
            <a:prstGeom prst="rect">
              <a:avLst/>
            </a:prstGeom>
            <a:solidFill>
              <a:srgbClr val="FFFFCC"/>
            </a:solidFill>
            <a:ln w="9525" algn="ctr">
              <a:noFill/>
              <a:miter lim="800000"/>
              <a:headEnd/>
              <a:tailEnd/>
            </a:ln>
            <a:effectLst>
              <a:softEdge rad="31750"/>
            </a:effectLst>
          </p:spPr>
          <p:txBody>
            <a:bodyPr wrap="none">
              <a:spAutoFit/>
            </a:bodyPr>
            <a:lstStyle/>
            <a:p>
              <a:pPr eaLnBrk="0" hangingPunct="0">
                <a:defRPr/>
              </a:pPr>
              <a:r>
                <a:rPr lang="en-US" sz="2400" b="1" dirty="0">
                  <a:latin typeface="+mj-lt"/>
                </a:rPr>
                <a:t>Multimodal</a:t>
              </a:r>
            </a:p>
          </p:txBody>
        </p:sp>
        <p:sp>
          <p:nvSpPr>
            <p:cNvPr id="27" name="Rounded Rectangle 24"/>
            <p:cNvSpPr>
              <a:spLocks noChangeArrowheads="1"/>
            </p:cNvSpPr>
            <p:nvPr/>
          </p:nvSpPr>
          <p:spPr bwMode="auto">
            <a:xfrm>
              <a:off x="1766873" y="1628699"/>
              <a:ext cx="1828801" cy="1828365"/>
            </a:xfrm>
            <a:prstGeom prst="roundRect">
              <a:avLst>
                <a:gd name="adj" fmla="val 16667"/>
              </a:avLst>
            </a:prstGeom>
            <a:solidFill>
              <a:srgbClr val="FFFFCC"/>
            </a:solidFill>
            <a:ln w="9525" algn="ctr">
              <a:solidFill>
                <a:srgbClr val="FFCC00"/>
              </a:solidFill>
              <a:round/>
              <a:headEnd/>
              <a:tailEnd/>
            </a:ln>
            <a:scene3d>
              <a:camera prst="orthographicFront"/>
              <a:lightRig rig="threePt" dir="t"/>
            </a:scene3d>
            <a:sp3d>
              <a:bevelT/>
            </a:sp3d>
          </p:spPr>
          <p:txBody>
            <a:bodyPr wrap="none" anchor="ctr"/>
            <a:lstStyle/>
            <a:p>
              <a:pPr algn="r" eaLnBrk="0" hangingPunct="0"/>
              <a:endParaRPr lang="en-US" dirty="0"/>
            </a:p>
          </p:txBody>
        </p:sp>
        <p:pic>
          <p:nvPicPr>
            <p:cNvPr id="29" name="Picture 26" descr="Multimodal Polydisperse 3.png"/>
            <p:cNvPicPr>
              <a:picLocks noChangeAspect="1"/>
            </p:cNvPicPr>
            <p:nvPr/>
          </p:nvPicPr>
          <p:blipFill>
            <a:blip r:embed="rId5" cstate="print"/>
            <a:srcRect l="18703" t="24834" r="24031" b="9576"/>
            <a:stretch>
              <a:fillRect/>
            </a:stretch>
          </p:blipFill>
          <p:spPr bwMode="auto">
            <a:xfrm>
              <a:off x="1717676" y="1797815"/>
              <a:ext cx="1927195" cy="1655497"/>
            </a:xfrm>
            <a:prstGeom prst="rect">
              <a:avLst/>
            </a:prstGeom>
            <a:noFill/>
            <a:ln w="9525">
              <a:noFill/>
              <a:miter lim="800000"/>
              <a:headEnd/>
              <a:tailEnd/>
            </a:ln>
          </p:spPr>
        </p:pic>
      </p:gr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498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498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4985" grpId="0"/>
      <p:bldP spid="25498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37" name="Rectangle 13"/>
          <p:cNvSpPr>
            <a:spLocks noGrp="1" noChangeArrowheads="1"/>
          </p:cNvSpPr>
          <p:nvPr>
            <p:ph type="title"/>
          </p:nvPr>
        </p:nvSpPr>
        <p:spPr>
          <a:noFill/>
          <a:ln/>
        </p:spPr>
        <p:txBody>
          <a:bodyPr/>
          <a:lstStyle/>
          <a:p>
            <a:r>
              <a:rPr lang="en-US" dirty="0"/>
              <a:t>Regularization Example</a:t>
            </a:r>
          </a:p>
        </p:txBody>
      </p:sp>
      <p:sp>
        <p:nvSpPr>
          <p:cNvPr id="257028" name="Text Box 4"/>
          <p:cNvSpPr txBox="1">
            <a:spLocks noChangeArrowheads="1"/>
          </p:cNvSpPr>
          <p:nvPr/>
        </p:nvSpPr>
        <p:spPr bwMode="auto">
          <a:xfrm>
            <a:off x="974725" y="5319713"/>
            <a:ext cx="1616075" cy="336550"/>
          </a:xfrm>
          <a:prstGeom prst="rect">
            <a:avLst/>
          </a:prstGeom>
          <a:noFill/>
          <a:ln w="25400">
            <a:noFill/>
            <a:miter lim="800000"/>
            <a:headEnd type="none" w="sm" len="sm"/>
            <a:tailEnd type="none" w="sm" len="sm"/>
          </a:ln>
          <a:effectLst/>
        </p:spPr>
        <p:txBody>
          <a:bodyPr>
            <a:spAutoFit/>
          </a:bodyPr>
          <a:lstStyle/>
          <a:p>
            <a:pPr eaLnBrk="0" hangingPunct="0"/>
            <a:endParaRPr lang="en-US" sz="2400" b="0" i="0" baseline="-25000" dirty="0">
              <a:solidFill>
                <a:schemeClr val="tx1"/>
              </a:solidFill>
              <a:latin typeface="Times New Roman" pitchFamily="18" charset="0"/>
            </a:endParaRPr>
          </a:p>
        </p:txBody>
      </p:sp>
      <p:sp>
        <p:nvSpPr>
          <p:cNvPr id="257031" name="Text Box 7"/>
          <p:cNvSpPr txBox="1">
            <a:spLocks noChangeArrowheads="1"/>
          </p:cNvSpPr>
          <p:nvPr/>
        </p:nvSpPr>
        <p:spPr bwMode="auto">
          <a:xfrm>
            <a:off x="4613275" y="2071688"/>
            <a:ext cx="4500563" cy="1274195"/>
          </a:xfrm>
          <a:prstGeom prst="rect">
            <a:avLst/>
          </a:prstGeom>
          <a:noFill/>
          <a:ln w="25400">
            <a:noFill/>
            <a:miter lim="800000"/>
            <a:headEnd type="none" w="sm" len="sm"/>
            <a:tailEnd type="none" w="sm" len="sm"/>
          </a:ln>
          <a:effectLst/>
        </p:spPr>
        <p:txBody>
          <a:bodyPr>
            <a:spAutoFit/>
          </a:bodyPr>
          <a:lstStyle/>
          <a:p>
            <a:pPr algn="l" eaLnBrk="0" hangingPunct="0">
              <a:spcBef>
                <a:spcPct val="10000"/>
              </a:spcBef>
            </a:pPr>
            <a:r>
              <a:rPr lang="en-US" sz="2400" b="1" dirty="0">
                <a:solidFill>
                  <a:schemeClr val="tx1"/>
                </a:solidFill>
                <a:latin typeface="Calibri" pitchFamily="34" charset="0"/>
              </a:rPr>
              <a:t>Fit result:</a:t>
            </a:r>
          </a:p>
          <a:p>
            <a:pPr algn="l" eaLnBrk="0" hangingPunct="0">
              <a:spcBef>
                <a:spcPct val="10000"/>
              </a:spcBef>
            </a:pPr>
            <a:r>
              <a:rPr lang="en-US" sz="2400" b="0" i="0" dirty="0">
                <a:latin typeface="Calibri" pitchFamily="34" charset="0"/>
              </a:rPr>
              <a:t>Peak 1: </a:t>
            </a:r>
            <a:r>
              <a:rPr lang="en-US" sz="2400" b="0" dirty="0">
                <a:latin typeface="Calibri" pitchFamily="34" charset="0"/>
              </a:rPr>
              <a:t>R</a:t>
            </a:r>
            <a:r>
              <a:rPr lang="en-US" sz="2400" b="0" baseline="-25000" dirty="0">
                <a:latin typeface="Calibri" pitchFamily="34" charset="0"/>
              </a:rPr>
              <a:t>h </a:t>
            </a:r>
            <a:r>
              <a:rPr lang="en-US" sz="2400" b="0" dirty="0">
                <a:latin typeface="Calibri" pitchFamily="34" charset="0"/>
              </a:rPr>
              <a:t>= </a:t>
            </a:r>
            <a:r>
              <a:rPr lang="en-US" sz="2400" b="0" i="0" dirty="0">
                <a:latin typeface="Calibri" pitchFamily="34" charset="0"/>
              </a:rPr>
              <a:t>7 nm, width = </a:t>
            </a:r>
            <a:r>
              <a:rPr lang="en-US" sz="2400" b="0" i="0" dirty="0" smtClean="0">
                <a:latin typeface="Calibri" pitchFamily="34" charset="0"/>
              </a:rPr>
              <a:t>1 </a:t>
            </a:r>
            <a:r>
              <a:rPr lang="en-US" sz="2400" b="0" i="0" dirty="0">
                <a:latin typeface="Calibri" pitchFamily="34" charset="0"/>
              </a:rPr>
              <a:t>nm</a:t>
            </a:r>
          </a:p>
          <a:p>
            <a:pPr algn="l" eaLnBrk="0" hangingPunct="0">
              <a:spcBef>
                <a:spcPct val="10000"/>
              </a:spcBef>
            </a:pPr>
            <a:r>
              <a:rPr lang="en-US" sz="2400" b="0" i="0" dirty="0">
                <a:latin typeface="Calibri" pitchFamily="34" charset="0"/>
              </a:rPr>
              <a:t>Peak 2: </a:t>
            </a:r>
            <a:r>
              <a:rPr lang="en-US" sz="2400" b="0" dirty="0">
                <a:latin typeface="Calibri" pitchFamily="34" charset="0"/>
              </a:rPr>
              <a:t>R</a:t>
            </a:r>
            <a:r>
              <a:rPr lang="en-US" sz="2400" b="0" baseline="-25000" dirty="0">
                <a:latin typeface="Calibri" pitchFamily="34" charset="0"/>
              </a:rPr>
              <a:t>h </a:t>
            </a:r>
            <a:r>
              <a:rPr lang="en-US" sz="2400" b="0" dirty="0">
                <a:latin typeface="Calibri" pitchFamily="34" charset="0"/>
              </a:rPr>
              <a:t>= </a:t>
            </a:r>
            <a:r>
              <a:rPr lang="en-US" sz="2400" b="0" i="0" dirty="0" smtClean="0">
                <a:latin typeface="Calibri" pitchFamily="34" charset="0"/>
              </a:rPr>
              <a:t>43 </a:t>
            </a:r>
            <a:r>
              <a:rPr lang="en-US" sz="2400" b="0" i="0" dirty="0">
                <a:latin typeface="Calibri" pitchFamily="34" charset="0"/>
              </a:rPr>
              <a:t>nm, width = </a:t>
            </a:r>
            <a:r>
              <a:rPr lang="en-US" sz="2400" b="0" i="0" dirty="0" smtClean="0">
                <a:latin typeface="Calibri" pitchFamily="34" charset="0"/>
              </a:rPr>
              <a:t>10 </a:t>
            </a:r>
            <a:r>
              <a:rPr lang="en-US" sz="2400" b="0" i="0" dirty="0">
                <a:latin typeface="Calibri" pitchFamily="34" charset="0"/>
              </a:rPr>
              <a:t>nm</a:t>
            </a:r>
          </a:p>
        </p:txBody>
      </p:sp>
      <p:sp>
        <p:nvSpPr>
          <p:cNvPr id="257032" name="Text Box 8"/>
          <p:cNvSpPr txBox="1">
            <a:spLocks noChangeArrowheads="1"/>
          </p:cNvSpPr>
          <p:nvPr/>
        </p:nvSpPr>
        <p:spPr bwMode="auto">
          <a:xfrm>
            <a:off x="647700" y="952500"/>
            <a:ext cx="3657600" cy="830997"/>
          </a:xfrm>
          <a:prstGeom prst="rect">
            <a:avLst/>
          </a:prstGeom>
          <a:noFill/>
          <a:ln w="25400">
            <a:noFill/>
            <a:miter lim="800000"/>
            <a:headEnd type="none" w="sm" len="sm"/>
            <a:tailEnd type="none" w="sm" len="sm"/>
          </a:ln>
          <a:effectLst/>
        </p:spPr>
        <p:txBody>
          <a:bodyPr>
            <a:spAutoFit/>
          </a:bodyPr>
          <a:lstStyle/>
          <a:p>
            <a:pPr eaLnBrk="0" hangingPunct="0">
              <a:spcBef>
                <a:spcPct val="50000"/>
              </a:spcBef>
            </a:pPr>
            <a:r>
              <a:rPr lang="en-US" sz="2400" b="0" dirty="0">
                <a:solidFill>
                  <a:srgbClr val="0000CC"/>
                </a:solidFill>
                <a:latin typeface="Calibri" pitchFamily="34" charset="0"/>
              </a:rPr>
              <a:t>R</a:t>
            </a:r>
            <a:r>
              <a:rPr lang="en-US" sz="2400" b="0" baseline="-25000" dirty="0">
                <a:solidFill>
                  <a:srgbClr val="0000CC"/>
                </a:solidFill>
                <a:latin typeface="Calibri" pitchFamily="34" charset="0"/>
              </a:rPr>
              <a:t>h</a:t>
            </a:r>
            <a:r>
              <a:rPr lang="en-US" sz="2400" b="0" i="0" dirty="0">
                <a:solidFill>
                  <a:srgbClr val="0000CC"/>
                </a:solidFill>
                <a:latin typeface="Calibri" pitchFamily="34" charset="0"/>
              </a:rPr>
              <a:t>  = 9 nm + 50 nm </a:t>
            </a:r>
            <a:br>
              <a:rPr lang="en-US" sz="2400" b="0" i="0" dirty="0">
                <a:solidFill>
                  <a:srgbClr val="0000CC"/>
                </a:solidFill>
                <a:latin typeface="Calibri" pitchFamily="34" charset="0"/>
              </a:rPr>
            </a:br>
            <a:r>
              <a:rPr lang="en-US" sz="2400" b="0" i="0" dirty="0">
                <a:solidFill>
                  <a:srgbClr val="0000CC"/>
                </a:solidFill>
                <a:latin typeface="Calibri" pitchFamily="34" charset="0"/>
              </a:rPr>
              <a:t>PS latex particles </a:t>
            </a:r>
          </a:p>
        </p:txBody>
      </p:sp>
      <p:sp>
        <p:nvSpPr>
          <p:cNvPr id="257034" name="Text Box 10"/>
          <p:cNvSpPr txBox="1">
            <a:spLocks noChangeArrowheads="1"/>
          </p:cNvSpPr>
          <p:nvPr/>
        </p:nvSpPr>
        <p:spPr bwMode="auto">
          <a:xfrm>
            <a:off x="4610100" y="4068763"/>
            <a:ext cx="4229100" cy="1569660"/>
          </a:xfrm>
          <a:prstGeom prst="rect">
            <a:avLst/>
          </a:prstGeom>
          <a:noFill/>
          <a:ln w="25400">
            <a:noFill/>
            <a:miter lim="800000"/>
            <a:headEnd type="none" w="sm" len="sm"/>
            <a:tailEnd type="none" w="sm" len="sm"/>
          </a:ln>
          <a:effectLst/>
        </p:spPr>
        <p:txBody>
          <a:bodyPr wrap="square">
            <a:spAutoFit/>
          </a:bodyPr>
          <a:lstStyle/>
          <a:p>
            <a:pPr eaLnBrk="0" hangingPunct="0">
              <a:spcBef>
                <a:spcPct val="50000"/>
              </a:spcBef>
            </a:pPr>
            <a:r>
              <a:rPr lang="en-US" sz="2400" b="1" dirty="0">
                <a:solidFill>
                  <a:srgbClr val="0000FF"/>
                </a:solidFill>
                <a:latin typeface="Calibri" pitchFamily="34" charset="0"/>
              </a:rPr>
              <a:t>The peak width in the regularization limits the resolution of species are less than a factor of 5 different in R</a:t>
            </a:r>
            <a:r>
              <a:rPr lang="en-US" sz="2400" b="1" baseline="-25000" dirty="0">
                <a:solidFill>
                  <a:srgbClr val="0000FF"/>
                </a:solidFill>
                <a:latin typeface="Calibri" pitchFamily="34" charset="0"/>
              </a:rPr>
              <a:t>h</a:t>
            </a:r>
          </a:p>
        </p:txBody>
      </p:sp>
      <p:pic>
        <p:nvPicPr>
          <p:cNvPr id="64513" name="Picture 1"/>
          <p:cNvPicPr>
            <a:picLocks noChangeAspect="1" noChangeArrowheads="1"/>
          </p:cNvPicPr>
          <p:nvPr/>
        </p:nvPicPr>
        <p:blipFill>
          <a:blip r:embed="rId4" cstate="print"/>
          <a:srcRect/>
          <a:stretch>
            <a:fillRect/>
          </a:stretch>
        </p:blipFill>
        <p:spPr bwMode="auto">
          <a:xfrm>
            <a:off x="400050" y="1981200"/>
            <a:ext cx="4152900" cy="3633788"/>
          </a:xfrm>
          <a:prstGeom prst="rect">
            <a:avLst/>
          </a:prstGeom>
          <a:noFill/>
          <a:ln w="9525">
            <a:noFill/>
            <a:miter lim="800000"/>
            <a:headEnd/>
            <a:tailEnd/>
          </a:ln>
          <a:effectLst/>
        </p:spPr>
      </p:pic>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257031"/>
                                        </p:tgtEl>
                                        <p:attrNameLst>
                                          <p:attrName>style.visibility</p:attrName>
                                        </p:attrNameLst>
                                      </p:cBhvr>
                                      <p:to>
                                        <p:strVal val="visible"/>
                                      </p:to>
                                    </p:set>
                                    <p:animEffect transition="in" filter="box(out)">
                                      <p:cBhvr>
                                        <p:cTn id="7" dur="500"/>
                                        <p:tgtEl>
                                          <p:spTgt spid="257031"/>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257034"/>
                                        </p:tgtEl>
                                        <p:attrNameLst>
                                          <p:attrName>style.visibility</p:attrName>
                                        </p:attrNameLst>
                                      </p:cBhvr>
                                      <p:to>
                                        <p:strVal val="visible"/>
                                      </p:to>
                                    </p:set>
                                    <p:animEffect transition="in" filter="box(out)">
                                      <p:cBhvr>
                                        <p:cTn id="12" dur="500"/>
                                        <p:tgtEl>
                                          <p:spTgt spid="2570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7031" grpId="0"/>
      <p:bldP spid="25703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t>Example:  Thermal Stability of Lysozyme - DLS</a:t>
            </a:r>
            <a:endParaRPr lang="en-US" dirty="0"/>
          </a:p>
        </p:txBody>
      </p:sp>
      <p:sp>
        <p:nvSpPr>
          <p:cNvPr id="5" name="TextBox 4"/>
          <p:cNvSpPr txBox="1">
            <a:spLocks noChangeArrowheads="1"/>
          </p:cNvSpPr>
          <p:nvPr/>
        </p:nvSpPr>
        <p:spPr bwMode="auto">
          <a:xfrm>
            <a:off x="476742" y="5063413"/>
            <a:ext cx="8266715" cy="1297791"/>
          </a:xfrm>
          <a:prstGeom prst="rect">
            <a:avLst/>
          </a:prstGeom>
          <a:noFill/>
          <a:ln w="9525">
            <a:noFill/>
            <a:miter lim="800000"/>
            <a:headEnd/>
            <a:tailEnd/>
          </a:ln>
        </p:spPr>
        <p:txBody>
          <a:bodyPr wrap="square">
            <a:spAutoFit/>
          </a:bodyPr>
          <a:lstStyle/>
          <a:p>
            <a:pPr marL="231775" indent="-231775" algn="l">
              <a:lnSpc>
                <a:spcPts val="2200"/>
              </a:lnSpc>
              <a:spcAft>
                <a:spcPts val="600"/>
              </a:spcAft>
              <a:buFont typeface="Arial" charset="0"/>
              <a:buChar char="•"/>
            </a:pPr>
            <a:r>
              <a:rPr lang="en-US" sz="2000" dirty="0" smtClean="0">
                <a:latin typeface="Calibri" pitchFamily="34" charset="0"/>
                <a:sym typeface="Times New Roman" pitchFamily="18" charset="0"/>
              </a:rPr>
              <a:t>Transition temperature (midpoint) of 75.2°C is in excellent agreement with calorimetry (75°C) and Circular Dichroism (76°C).</a:t>
            </a:r>
          </a:p>
          <a:p>
            <a:pPr marL="231775" indent="-231775" algn="l">
              <a:lnSpc>
                <a:spcPts val="2200"/>
              </a:lnSpc>
              <a:spcAft>
                <a:spcPts val="600"/>
              </a:spcAft>
              <a:buFont typeface="Arial" charset="0"/>
              <a:buChar char="•"/>
            </a:pPr>
            <a:r>
              <a:rPr lang="en-US" sz="2000" dirty="0" smtClean="0">
                <a:latin typeface="Calibri" pitchFamily="34" charset="0"/>
                <a:sym typeface="Times New Roman" pitchFamily="18" charset="0"/>
              </a:rPr>
              <a:t>Constant molar mass (measured by SLS) over the entire temperature range indicates unfolding of Lysozyme rather than oligomerization.</a:t>
            </a:r>
          </a:p>
        </p:txBody>
      </p:sp>
      <p:pic>
        <p:nvPicPr>
          <p:cNvPr id="10" name="Picture 9" descr="lysozyme thermal.png"/>
          <p:cNvPicPr>
            <a:picLocks noChangeAspect="1"/>
          </p:cNvPicPr>
          <p:nvPr/>
        </p:nvPicPr>
        <p:blipFill>
          <a:blip r:embed="rId3" cstate="print"/>
          <a:stretch>
            <a:fillRect/>
          </a:stretch>
        </p:blipFill>
        <p:spPr>
          <a:xfrm>
            <a:off x="1079117" y="985608"/>
            <a:ext cx="6957192" cy="3986442"/>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500" name="Rectangle 4"/>
          <p:cNvSpPr>
            <a:spLocks noGrp="1" noChangeArrowheads="1"/>
          </p:cNvSpPr>
          <p:nvPr>
            <p:ph type="title"/>
          </p:nvPr>
        </p:nvSpPr>
        <p:spPr>
          <a:noFill/>
          <a:ln/>
        </p:spPr>
        <p:txBody>
          <a:bodyPr>
            <a:normAutofit fontScale="90000"/>
          </a:bodyPr>
          <a:lstStyle/>
          <a:p>
            <a:r>
              <a:rPr lang="en-US" dirty="0" smtClean="0"/>
              <a:t>Example:  </a:t>
            </a:r>
            <a:br>
              <a:rPr lang="en-US" dirty="0" smtClean="0"/>
            </a:br>
            <a:r>
              <a:rPr lang="en-US" dirty="0" smtClean="0"/>
              <a:t>DLS </a:t>
            </a:r>
            <a:r>
              <a:rPr lang="en-US" dirty="0"/>
              <a:t>as Indicator for Protein Crystallization</a:t>
            </a:r>
          </a:p>
        </p:txBody>
      </p:sp>
      <p:sp>
        <p:nvSpPr>
          <p:cNvPr id="355331" name="Rectangle 3"/>
          <p:cNvSpPr>
            <a:spLocks noGrp="1" noChangeArrowheads="1"/>
          </p:cNvSpPr>
          <p:nvPr>
            <p:ph type="body" idx="4294967295"/>
          </p:nvPr>
        </p:nvSpPr>
        <p:spPr>
          <a:xfrm>
            <a:off x="1104900" y="4902200"/>
            <a:ext cx="8039100" cy="1104900"/>
          </a:xfrm>
          <a:noFill/>
          <a:ln/>
        </p:spPr>
        <p:txBody>
          <a:bodyPr/>
          <a:lstStyle/>
          <a:p>
            <a:pPr marL="231775" lvl="1" indent="-231775">
              <a:buFont typeface="Arial" pitchFamily="34" charset="0"/>
              <a:buChar char="•"/>
            </a:pPr>
            <a:r>
              <a:rPr lang="en-US" sz="2000" dirty="0" smtClean="0"/>
              <a:t>Monodispersity and protein purity correlate with the ability to crystallize.</a:t>
            </a:r>
          </a:p>
          <a:p>
            <a:pPr marL="231775" lvl="1" indent="-231775">
              <a:buFont typeface="Arial" pitchFamily="34" charset="0"/>
              <a:buChar char="•"/>
            </a:pPr>
            <a:r>
              <a:rPr lang="en-US" sz="2000" dirty="0" smtClean="0"/>
              <a:t>Change buffer conditions and purify proteins to </a:t>
            </a:r>
            <a:r>
              <a:rPr lang="en-US" sz="2000" dirty="0"/>
              <a:t>remove </a:t>
            </a:r>
            <a:r>
              <a:rPr lang="en-US" sz="2000" dirty="0" smtClean="0"/>
              <a:t>aggregates before attempting crystallization experiments.</a:t>
            </a:r>
            <a:endParaRPr lang="en-US" sz="2000" dirty="0"/>
          </a:p>
        </p:txBody>
      </p:sp>
      <p:pic>
        <p:nvPicPr>
          <p:cNvPr id="16" name="Picture 15" descr="crystallization.png"/>
          <p:cNvPicPr>
            <a:picLocks noChangeAspect="1"/>
          </p:cNvPicPr>
          <p:nvPr/>
        </p:nvPicPr>
        <p:blipFill>
          <a:blip r:embed="rId4" cstate="print"/>
          <a:stretch>
            <a:fillRect/>
          </a:stretch>
        </p:blipFill>
        <p:spPr>
          <a:xfrm>
            <a:off x="894319" y="1219983"/>
            <a:ext cx="7326787" cy="3328141"/>
          </a:xfrm>
          <a:prstGeom prst="rect">
            <a:avLst/>
          </a:prstGeom>
        </p:spPr>
      </p:pic>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55331">
                                            <p:txEl>
                                              <p:pRg st="0" end="0"/>
                                            </p:txEl>
                                          </p:spTgt>
                                        </p:tgtEl>
                                        <p:attrNameLst>
                                          <p:attrName>style.visibility</p:attrName>
                                        </p:attrNameLst>
                                      </p:cBhvr>
                                      <p:to>
                                        <p:strVal val="visible"/>
                                      </p:to>
                                    </p:set>
                                    <p:anim calcmode="lin" valueType="num">
                                      <p:cBhvr additive="base">
                                        <p:cTn id="7" dur="500" fill="hold"/>
                                        <p:tgtEl>
                                          <p:spTgt spid="35533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55331">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55331">
                                            <p:txEl>
                                              <p:pRg st="1" end="1"/>
                                            </p:txEl>
                                          </p:spTgt>
                                        </p:tgtEl>
                                        <p:attrNameLst>
                                          <p:attrName>style.visibility</p:attrName>
                                        </p:attrNameLst>
                                      </p:cBhvr>
                                      <p:to>
                                        <p:strVal val="visible"/>
                                      </p:to>
                                    </p:set>
                                    <p:anim calcmode="lin" valueType="num">
                                      <p:cBhvr additive="base">
                                        <p:cTn id="11" dur="500" fill="hold"/>
                                        <p:tgtEl>
                                          <p:spTgt spid="355331">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55331">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5331"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524" name="Rectangle 1028"/>
          <p:cNvSpPr>
            <a:spLocks noGrp="1" noChangeArrowheads="1"/>
          </p:cNvSpPr>
          <p:nvPr>
            <p:ph type="title"/>
          </p:nvPr>
        </p:nvSpPr>
        <p:spPr>
          <a:noFill/>
          <a:ln/>
        </p:spPr>
        <p:txBody>
          <a:bodyPr/>
          <a:lstStyle/>
          <a:p>
            <a:r>
              <a:rPr lang="en-US" dirty="0"/>
              <a:t>Batch DLS </a:t>
            </a:r>
            <a:r>
              <a:rPr lang="en-US" dirty="0" smtClean="0"/>
              <a:t>Summary</a:t>
            </a:r>
            <a:endParaRPr lang="en-US" dirty="0"/>
          </a:p>
        </p:txBody>
      </p:sp>
      <p:sp>
        <p:nvSpPr>
          <p:cNvPr id="363525" name="Rectangle 1029"/>
          <p:cNvSpPr>
            <a:spLocks noChangeArrowheads="1"/>
          </p:cNvSpPr>
          <p:nvPr/>
        </p:nvSpPr>
        <p:spPr bwMode="auto">
          <a:xfrm>
            <a:off x="438150" y="1255713"/>
            <a:ext cx="8296275" cy="4894262"/>
          </a:xfrm>
          <a:prstGeom prst="rect">
            <a:avLst/>
          </a:prstGeom>
          <a:noFill/>
          <a:ln w="9525">
            <a:noFill/>
            <a:miter lim="800000"/>
            <a:headEnd/>
            <a:tailEnd/>
          </a:ln>
          <a:effectLst/>
        </p:spPr>
        <p:txBody>
          <a:bodyPr/>
          <a:lstStyle/>
          <a:p>
            <a:pPr marL="342900" indent="-342900" algn="l">
              <a:spcBef>
                <a:spcPts val="3000"/>
              </a:spcBef>
              <a:buClr>
                <a:schemeClr val="tx1"/>
              </a:buClr>
              <a:buFontTx/>
              <a:buChar char="•"/>
            </a:pPr>
            <a:r>
              <a:rPr lang="en-US" sz="2400" b="0" i="0" dirty="0">
                <a:solidFill>
                  <a:schemeClr val="tx1"/>
                </a:solidFill>
                <a:latin typeface="Calibri" pitchFamily="34" charset="0"/>
              </a:rPr>
              <a:t>Lower </a:t>
            </a:r>
            <a:r>
              <a:rPr lang="en-US" sz="2400" b="0" i="0" dirty="0" smtClean="0">
                <a:solidFill>
                  <a:schemeClr val="tx1"/>
                </a:solidFill>
                <a:latin typeface="Calibri" pitchFamily="34" charset="0"/>
              </a:rPr>
              <a:t>R</a:t>
            </a:r>
            <a:r>
              <a:rPr lang="en-US" sz="2400" b="0" i="0" baseline="-25000" dirty="0" smtClean="0">
                <a:solidFill>
                  <a:schemeClr val="tx1"/>
                </a:solidFill>
                <a:latin typeface="Calibri" pitchFamily="34" charset="0"/>
              </a:rPr>
              <a:t>h</a:t>
            </a:r>
            <a:r>
              <a:rPr lang="en-US" sz="2400" b="0" i="0" dirty="0" smtClean="0">
                <a:solidFill>
                  <a:schemeClr val="tx1"/>
                </a:solidFill>
                <a:latin typeface="Calibri" pitchFamily="34" charset="0"/>
              </a:rPr>
              <a:t> limit </a:t>
            </a:r>
            <a:r>
              <a:rPr lang="en-US" sz="2400" b="0" i="0" dirty="0">
                <a:solidFill>
                  <a:schemeClr val="tx1"/>
                </a:solidFill>
                <a:latin typeface="Calibri" pitchFamily="34" charset="0"/>
              </a:rPr>
              <a:t>~ 0.5 nm, upper </a:t>
            </a:r>
            <a:r>
              <a:rPr lang="en-US" sz="2400" b="0" i="0" dirty="0" smtClean="0">
                <a:solidFill>
                  <a:schemeClr val="tx1"/>
                </a:solidFill>
                <a:latin typeface="Calibri" pitchFamily="34" charset="0"/>
              </a:rPr>
              <a:t>limit </a:t>
            </a:r>
            <a:r>
              <a:rPr lang="en-US" sz="2400" b="0" i="0" dirty="0">
                <a:solidFill>
                  <a:schemeClr val="tx1"/>
                </a:solidFill>
                <a:latin typeface="Calibri" pitchFamily="34" charset="0"/>
              </a:rPr>
              <a:t>~ </a:t>
            </a:r>
            <a:r>
              <a:rPr lang="en-US" sz="2400" b="0" i="0" dirty="0" smtClean="0">
                <a:solidFill>
                  <a:schemeClr val="tx1"/>
                </a:solidFill>
                <a:latin typeface="Calibri" pitchFamily="34" charset="0"/>
              </a:rPr>
              <a:t>1000 </a:t>
            </a:r>
            <a:r>
              <a:rPr lang="en-US" sz="2400" b="0" i="0" dirty="0">
                <a:solidFill>
                  <a:schemeClr val="tx1"/>
                </a:solidFill>
                <a:latin typeface="Calibri" pitchFamily="34" charset="0"/>
              </a:rPr>
              <a:t>nm</a:t>
            </a:r>
            <a:r>
              <a:rPr lang="en-US" sz="2400" b="0" i="0" dirty="0" smtClean="0">
                <a:solidFill>
                  <a:schemeClr val="tx1"/>
                </a:solidFill>
                <a:latin typeface="Calibri" pitchFamily="34" charset="0"/>
              </a:rPr>
              <a:t>.</a:t>
            </a:r>
            <a:endParaRPr lang="en-US" sz="2400" b="0" i="0" dirty="0">
              <a:solidFill>
                <a:schemeClr val="tx1"/>
              </a:solidFill>
              <a:latin typeface="Calibri" pitchFamily="34" charset="0"/>
            </a:endParaRPr>
          </a:p>
          <a:p>
            <a:pPr marL="342900" indent="-342900" algn="l">
              <a:spcBef>
                <a:spcPts val="3000"/>
              </a:spcBef>
              <a:buClr>
                <a:schemeClr val="tx1"/>
              </a:buClr>
              <a:buFontTx/>
              <a:buChar char="•"/>
            </a:pPr>
            <a:r>
              <a:rPr lang="en-US" sz="2400" b="0" i="0" dirty="0">
                <a:solidFill>
                  <a:schemeClr val="tx1"/>
                </a:solidFill>
                <a:latin typeface="Calibri" pitchFamily="34" charset="0"/>
              </a:rPr>
              <a:t>Batch DLS cannot resolve monomers from small aggregates (e.g. dimers, trimers</a:t>
            </a:r>
            <a:r>
              <a:rPr lang="en-US" sz="2400" b="0" i="0" dirty="0" smtClean="0">
                <a:solidFill>
                  <a:schemeClr val="tx1"/>
                </a:solidFill>
                <a:latin typeface="Calibri" pitchFamily="34" charset="0"/>
              </a:rPr>
              <a:t>).</a:t>
            </a:r>
            <a:endParaRPr lang="en-US" sz="2400" b="0" i="0" dirty="0">
              <a:solidFill>
                <a:schemeClr val="tx1"/>
              </a:solidFill>
              <a:latin typeface="Calibri" pitchFamily="34" charset="0"/>
            </a:endParaRPr>
          </a:p>
          <a:p>
            <a:pPr marL="342900" indent="-342900" algn="l">
              <a:spcBef>
                <a:spcPts val="3000"/>
              </a:spcBef>
              <a:buClr>
                <a:schemeClr val="tx1"/>
              </a:buClr>
              <a:buFontTx/>
              <a:buChar char="•"/>
            </a:pPr>
            <a:r>
              <a:rPr lang="en-US" sz="2400" b="0" i="0" dirty="0">
                <a:solidFill>
                  <a:schemeClr val="tx1"/>
                </a:solidFill>
                <a:latin typeface="Calibri" pitchFamily="34" charset="0"/>
              </a:rPr>
              <a:t>DLS is highly sensitive to a small amount of large aggregates (including contamination due to dust, etc</a:t>
            </a:r>
            <a:r>
              <a:rPr lang="en-US" sz="2400" b="0" i="0" dirty="0" smtClean="0">
                <a:solidFill>
                  <a:schemeClr val="tx1"/>
                </a:solidFill>
                <a:latin typeface="Calibri" pitchFamily="34" charset="0"/>
              </a:rPr>
              <a:t>.). </a:t>
            </a:r>
            <a:endParaRPr lang="en-US" sz="2400" b="0" i="0" dirty="0">
              <a:solidFill>
                <a:schemeClr val="tx1"/>
              </a:solidFill>
              <a:latin typeface="Calibri" pitchFamily="34" charset="0"/>
            </a:endParaRPr>
          </a:p>
          <a:p>
            <a:pPr marL="342900" indent="-342900" algn="l">
              <a:spcBef>
                <a:spcPts val="3000"/>
              </a:spcBef>
              <a:buClr>
                <a:schemeClr val="tx1"/>
              </a:buClr>
              <a:buFontTx/>
              <a:buChar char="•"/>
            </a:pPr>
            <a:r>
              <a:rPr lang="en-US" sz="2400" b="1" dirty="0" smtClean="0">
                <a:solidFill>
                  <a:srgbClr val="0000CC"/>
                </a:solidFill>
                <a:latin typeface="Calibri" pitchFamily="34" charset="0"/>
              </a:rPr>
              <a:t>The autocorrelation functions are the primary data from a DLS measurement (just like a chromatogram): </a:t>
            </a:r>
            <a:br>
              <a:rPr lang="en-US" sz="2400" b="1" dirty="0" smtClean="0">
                <a:solidFill>
                  <a:srgbClr val="0000CC"/>
                </a:solidFill>
                <a:latin typeface="Calibri" pitchFamily="34" charset="0"/>
              </a:rPr>
            </a:br>
            <a:r>
              <a:rPr lang="en-US" sz="2400" b="1" dirty="0" smtClean="0">
                <a:solidFill>
                  <a:srgbClr val="0000CC"/>
                </a:solidFill>
                <a:latin typeface="Calibri" pitchFamily="34" charset="0"/>
              </a:rPr>
              <a:t>Verify </a:t>
            </a:r>
            <a:r>
              <a:rPr lang="en-US" sz="2400" b="1" dirty="0">
                <a:solidFill>
                  <a:srgbClr val="0000CC"/>
                </a:solidFill>
                <a:latin typeface="Calibri" pitchFamily="34" charset="0"/>
              </a:rPr>
              <a:t>the fit and shape </a:t>
            </a:r>
            <a:r>
              <a:rPr lang="en-US" sz="2400" b="1" dirty="0" smtClean="0">
                <a:solidFill>
                  <a:srgbClr val="0000CC"/>
                </a:solidFill>
                <a:latin typeface="Calibri" pitchFamily="34" charset="0"/>
              </a:rPr>
              <a:t>prior </a:t>
            </a:r>
            <a:r>
              <a:rPr lang="en-US" sz="2400" b="1" dirty="0">
                <a:solidFill>
                  <a:srgbClr val="0000CC"/>
                </a:solidFill>
                <a:latin typeface="Calibri" pitchFamily="34" charset="0"/>
              </a:rPr>
              <a:t>to ‘believing’ any DLS size distribution analysis!</a:t>
            </a: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363525">
                                            <p:txEl>
                                              <p:pRg st="0" end="0"/>
                                            </p:txEl>
                                          </p:spTgt>
                                        </p:tgtEl>
                                        <p:attrNameLst>
                                          <p:attrName>style.visibility</p:attrName>
                                        </p:attrNameLst>
                                      </p:cBhvr>
                                      <p:to>
                                        <p:strVal val="visible"/>
                                      </p:to>
                                    </p:set>
                                    <p:anim calcmode="lin" valueType="num">
                                      <p:cBhvr>
                                        <p:cTn id="7" dur="500" fill="hold"/>
                                        <p:tgtEl>
                                          <p:spTgt spid="36352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63525">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63525">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363525">
                                            <p:txEl>
                                              <p:pRg st="1" end="1"/>
                                            </p:txEl>
                                          </p:spTgt>
                                        </p:tgtEl>
                                        <p:attrNameLst>
                                          <p:attrName>style.visibility</p:attrName>
                                        </p:attrNameLst>
                                      </p:cBhvr>
                                      <p:to>
                                        <p:strVal val="visible"/>
                                      </p:to>
                                    </p:set>
                                    <p:anim calcmode="lin" valueType="num">
                                      <p:cBhvr>
                                        <p:cTn id="14" dur="500" fill="hold"/>
                                        <p:tgtEl>
                                          <p:spTgt spid="363525">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63525">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63525">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363525">
                                            <p:txEl>
                                              <p:pRg st="2" end="2"/>
                                            </p:txEl>
                                          </p:spTgt>
                                        </p:tgtEl>
                                        <p:attrNameLst>
                                          <p:attrName>style.visibility</p:attrName>
                                        </p:attrNameLst>
                                      </p:cBhvr>
                                      <p:to>
                                        <p:strVal val="visible"/>
                                      </p:to>
                                    </p:set>
                                    <p:anim calcmode="lin" valueType="num">
                                      <p:cBhvr>
                                        <p:cTn id="21" dur="500" fill="hold"/>
                                        <p:tgtEl>
                                          <p:spTgt spid="363525">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63525">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363525">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grpId="0" nodeType="clickEffect">
                                  <p:stCondLst>
                                    <p:cond delay="0"/>
                                  </p:stCondLst>
                                  <p:childTnLst>
                                    <p:set>
                                      <p:cBhvr>
                                        <p:cTn id="27" dur="1" fill="hold">
                                          <p:stCondLst>
                                            <p:cond delay="0"/>
                                          </p:stCondLst>
                                        </p:cTn>
                                        <p:tgtEl>
                                          <p:spTgt spid="363525">
                                            <p:txEl>
                                              <p:pRg st="3" end="3"/>
                                            </p:txEl>
                                          </p:spTgt>
                                        </p:tgtEl>
                                        <p:attrNameLst>
                                          <p:attrName>style.visibility</p:attrName>
                                        </p:attrNameLst>
                                      </p:cBhvr>
                                      <p:to>
                                        <p:strVal val="visible"/>
                                      </p:to>
                                    </p:set>
                                    <p:anim calcmode="lin" valueType="num">
                                      <p:cBhvr>
                                        <p:cTn id="28" dur="500" fill="hold"/>
                                        <p:tgtEl>
                                          <p:spTgt spid="363525">
                                            <p:txEl>
                                              <p:pRg st="3" end="3"/>
                                            </p:txEl>
                                          </p:spTgt>
                                        </p:tgtEl>
                                        <p:attrNameLst>
                                          <p:attrName>ppt_w</p:attrName>
                                        </p:attrNameLst>
                                      </p:cBhvr>
                                      <p:tavLst>
                                        <p:tav tm="0">
                                          <p:val>
                                            <p:fltVal val="0"/>
                                          </p:val>
                                        </p:tav>
                                        <p:tav tm="100000">
                                          <p:val>
                                            <p:strVal val="#ppt_w"/>
                                          </p:val>
                                        </p:tav>
                                      </p:tavLst>
                                    </p:anim>
                                    <p:anim calcmode="lin" valueType="num">
                                      <p:cBhvr>
                                        <p:cTn id="29" dur="500" fill="hold"/>
                                        <p:tgtEl>
                                          <p:spTgt spid="363525">
                                            <p:txEl>
                                              <p:pRg st="3" end="3"/>
                                            </p:txEl>
                                          </p:spTgt>
                                        </p:tgtEl>
                                        <p:attrNameLst>
                                          <p:attrName>ppt_h</p:attrName>
                                        </p:attrNameLst>
                                      </p:cBhvr>
                                      <p:tavLst>
                                        <p:tav tm="0">
                                          <p:val>
                                            <p:fltVal val="0"/>
                                          </p:val>
                                        </p:tav>
                                        <p:tav tm="100000">
                                          <p:val>
                                            <p:strVal val="#ppt_h"/>
                                          </p:val>
                                        </p:tav>
                                      </p:tavLst>
                                    </p:anim>
                                    <p:animEffect transition="in" filter="fade">
                                      <p:cBhvr>
                                        <p:cTn id="30" dur="500"/>
                                        <p:tgtEl>
                                          <p:spTgt spid="36352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3525" grpId="0" uiExpand="1" build="p" bldLvl="2"/>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83" name="Rectangle 3"/>
          <p:cNvSpPr>
            <a:spLocks noGrp="1" noChangeArrowheads="1"/>
          </p:cNvSpPr>
          <p:nvPr>
            <p:ph idx="1"/>
          </p:nvPr>
        </p:nvSpPr>
        <p:spPr>
          <a:xfrm>
            <a:off x="1790700" y="1015253"/>
            <a:ext cx="5534026" cy="5248850"/>
          </a:xfrm>
          <a:noFill/>
          <a:ln>
            <a:noFill/>
          </a:ln>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anchor="ctr">
            <a:noAutofit/>
            <a:sp3d/>
          </a:bodyPr>
          <a:lstStyle/>
          <a:p>
            <a:pPr>
              <a:lnSpc>
                <a:spcPts val="2800"/>
              </a:lnSpc>
              <a:spcBef>
                <a:spcPts val="0"/>
              </a:spcBef>
              <a:spcAft>
                <a:spcPts val="0"/>
              </a:spcAft>
              <a:buFont typeface="Arial" pitchFamily="34" charset="0"/>
              <a:buChar char="•"/>
            </a:pPr>
            <a:r>
              <a:rPr lang="en-US" b="1" dirty="0" smtClean="0">
                <a:solidFill>
                  <a:srgbClr val="0000CC"/>
                </a:solidFill>
                <a:latin typeface="Calibri" pitchFamily="34" charset="0"/>
              </a:rPr>
              <a:t>Static Light Scattering (SLS):</a:t>
            </a:r>
            <a:endParaRPr lang="en-US" sz="2000" b="1" dirty="0">
              <a:solidFill>
                <a:srgbClr val="0000CC"/>
              </a:solidFill>
              <a:latin typeface="Calibri" pitchFamily="34" charset="0"/>
            </a:endParaRPr>
          </a:p>
          <a:p>
            <a:pPr marL="1085850" lvl="1" indent="-342900">
              <a:lnSpc>
                <a:spcPts val="2800"/>
              </a:lnSpc>
              <a:spcBef>
                <a:spcPts val="0"/>
              </a:spcBef>
              <a:spcAft>
                <a:spcPts val="0"/>
              </a:spcAft>
              <a:buFont typeface="Arial" pitchFamily="34" charset="0"/>
              <a:buChar char="•"/>
            </a:pPr>
            <a:r>
              <a:rPr lang="en-US" dirty="0" smtClean="0">
                <a:solidFill>
                  <a:schemeClr val="tx1"/>
                </a:solidFill>
                <a:latin typeface="Calibri" pitchFamily="34" charset="0"/>
              </a:rPr>
              <a:t>Molar Mass, </a:t>
            </a:r>
            <a:r>
              <a:rPr lang="en-US" i="1" dirty="0" smtClean="0">
                <a:solidFill>
                  <a:schemeClr val="tx1"/>
                </a:solidFill>
                <a:latin typeface="Calibri" pitchFamily="34" charset="0"/>
              </a:rPr>
              <a:t>M</a:t>
            </a:r>
          </a:p>
          <a:p>
            <a:pPr marL="1085850" lvl="1" indent="-342900">
              <a:lnSpc>
                <a:spcPts val="2800"/>
              </a:lnSpc>
              <a:spcBef>
                <a:spcPts val="0"/>
              </a:spcBef>
              <a:spcAft>
                <a:spcPts val="0"/>
              </a:spcAft>
              <a:buFont typeface="Arial" pitchFamily="34" charset="0"/>
              <a:buChar char="•"/>
            </a:pPr>
            <a:r>
              <a:rPr lang="en-US" dirty="0" smtClean="0">
                <a:solidFill>
                  <a:schemeClr val="tx1"/>
                </a:solidFill>
                <a:latin typeface="Calibri" pitchFamily="34" charset="0"/>
              </a:rPr>
              <a:t>Size</a:t>
            </a:r>
            <a:r>
              <a:rPr lang="en-US" dirty="0">
                <a:solidFill>
                  <a:schemeClr val="tx1"/>
                </a:solidFill>
                <a:latin typeface="Calibri" pitchFamily="34" charset="0"/>
              </a:rPr>
              <a:t>, </a:t>
            </a:r>
            <a:r>
              <a:rPr lang="en-US" i="1" dirty="0">
                <a:solidFill>
                  <a:schemeClr val="tx1"/>
                </a:solidFill>
                <a:latin typeface="Calibri" pitchFamily="34" charset="0"/>
              </a:rPr>
              <a:t>R</a:t>
            </a:r>
            <a:r>
              <a:rPr lang="en-US" i="1" baseline="-25000" dirty="0">
                <a:solidFill>
                  <a:schemeClr val="tx1"/>
                </a:solidFill>
                <a:latin typeface="Calibri" pitchFamily="34" charset="0"/>
              </a:rPr>
              <a:t>g</a:t>
            </a:r>
          </a:p>
          <a:p>
            <a:pPr marL="1085850" lvl="1" indent="-342900">
              <a:lnSpc>
                <a:spcPts val="2800"/>
              </a:lnSpc>
              <a:spcBef>
                <a:spcPts val="0"/>
              </a:spcBef>
              <a:spcAft>
                <a:spcPts val="0"/>
              </a:spcAft>
              <a:buFont typeface="Arial" pitchFamily="34" charset="0"/>
              <a:buChar char="•"/>
            </a:pPr>
            <a:r>
              <a:rPr lang="en-US" dirty="0" smtClean="0">
                <a:solidFill>
                  <a:schemeClr val="tx1"/>
                </a:solidFill>
                <a:latin typeface="Calibri" pitchFamily="34" charset="0"/>
              </a:rPr>
              <a:t>Second </a:t>
            </a:r>
            <a:r>
              <a:rPr lang="en-US" dirty="0">
                <a:solidFill>
                  <a:schemeClr val="tx1"/>
                </a:solidFill>
                <a:latin typeface="Calibri" pitchFamily="34" charset="0"/>
              </a:rPr>
              <a:t>virial coefficient, </a:t>
            </a:r>
            <a:r>
              <a:rPr lang="en-US" i="1" dirty="0" smtClean="0">
                <a:solidFill>
                  <a:schemeClr val="tx1"/>
                </a:solidFill>
                <a:latin typeface="Calibri" pitchFamily="34" charset="0"/>
              </a:rPr>
              <a:t>A</a:t>
            </a:r>
            <a:r>
              <a:rPr lang="en-US" i="1" baseline="-25000" dirty="0" smtClean="0">
                <a:solidFill>
                  <a:schemeClr val="tx1"/>
                </a:solidFill>
                <a:latin typeface="Calibri" pitchFamily="34" charset="0"/>
              </a:rPr>
              <a:t>2</a:t>
            </a:r>
          </a:p>
          <a:p>
            <a:pPr>
              <a:lnSpc>
                <a:spcPts val="2800"/>
              </a:lnSpc>
              <a:spcBef>
                <a:spcPts val="1200"/>
              </a:spcBef>
              <a:spcAft>
                <a:spcPts val="0"/>
              </a:spcAft>
              <a:buFont typeface="Arial" pitchFamily="34" charset="0"/>
              <a:buChar char="•"/>
            </a:pPr>
            <a:r>
              <a:rPr lang="en-US" b="1" dirty="0" smtClean="0">
                <a:solidFill>
                  <a:srgbClr val="0000CC"/>
                </a:solidFill>
                <a:latin typeface="Calibri" pitchFamily="34" charset="0"/>
              </a:rPr>
              <a:t>Dynamic Light Scattering (DLS)</a:t>
            </a:r>
          </a:p>
          <a:p>
            <a:pPr marL="1085850" lvl="1" indent="-342900">
              <a:lnSpc>
                <a:spcPts val="2800"/>
              </a:lnSpc>
              <a:spcBef>
                <a:spcPts val="0"/>
              </a:spcBef>
              <a:spcAft>
                <a:spcPts val="0"/>
              </a:spcAft>
              <a:buFont typeface="Arial" pitchFamily="34" charset="0"/>
              <a:buChar char="•"/>
            </a:pPr>
            <a:r>
              <a:rPr lang="en-US" dirty="0" smtClean="0">
                <a:solidFill>
                  <a:schemeClr val="tx1"/>
                </a:solidFill>
                <a:latin typeface="Calibri" pitchFamily="34" charset="0"/>
              </a:rPr>
              <a:t>Translational diffusion coefficient, </a:t>
            </a:r>
            <a:r>
              <a:rPr lang="en-US" i="1" dirty="0" smtClean="0">
                <a:solidFill>
                  <a:schemeClr val="tx1"/>
                </a:solidFill>
                <a:latin typeface="Calibri" pitchFamily="34" charset="0"/>
              </a:rPr>
              <a:t>D</a:t>
            </a:r>
            <a:r>
              <a:rPr lang="en-US" i="1" baseline="-25000" dirty="0" smtClean="0">
                <a:solidFill>
                  <a:schemeClr val="tx1"/>
                </a:solidFill>
                <a:latin typeface="Calibri" pitchFamily="34" charset="0"/>
              </a:rPr>
              <a:t>t</a:t>
            </a:r>
            <a:endParaRPr lang="en-US" dirty="0" smtClean="0">
              <a:solidFill>
                <a:schemeClr val="tx1"/>
              </a:solidFill>
              <a:latin typeface="Calibri" pitchFamily="34" charset="0"/>
            </a:endParaRPr>
          </a:p>
          <a:p>
            <a:pPr marL="1085850" lvl="2" indent="-342900">
              <a:lnSpc>
                <a:spcPts val="2800"/>
              </a:lnSpc>
              <a:spcBef>
                <a:spcPts val="0"/>
              </a:spcBef>
              <a:spcAft>
                <a:spcPts val="0"/>
              </a:spcAft>
              <a:buFont typeface="Arial" pitchFamily="34" charset="0"/>
              <a:buChar char="•"/>
            </a:pPr>
            <a:r>
              <a:rPr lang="en-US" sz="2000" dirty="0" smtClean="0">
                <a:solidFill>
                  <a:schemeClr val="tx1"/>
                </a:solidFill>
                <a:latin typeface="Calibri" pitchFamily="34" charset="0"/>
              </a:rPr>
              <a:t>Hydrodynamic Radius, </a:t>
            </a:r>
            <a:r>
              <a:rPr lang="en-US" sz="2000" i="1" dirty="0" smtClean="0">
                <a:solidFill>
                  <a:schemeClr val="tx1"/>
                </a:solidFill>
                <a:latin typeface="Calibri" pitchFamily="34" charset="0"/>
              </a:rPr>
              <a:t>R</a:t>
            </a:r>
            <a:r>
              <a:rPr lang="en-US" sz="2000" i="1" baseline="-25000" dirty="0" smtClean="0">
                <a:solidFill>
                  <a:schemeClr val="tx1"/>
                </a:solidFill>
                <a:latin typeface="Calibri" pitchFamily="34" charset="0"/>
              </a:rPr>
              <a:t>h</a:t>
            </a:r>
            <a:endParaRPr lang="en-US" sz="2000" i="1" dirty="0" smtClean="0">
              <a:solidFill>
                <a:schemeClr val="tx1"/>
              </a:solidFill>
              <a:latin typeface="Calibri" pitchFamily="34" charset="0"/>
            </a:endParaRPr>
          </a:p>
          <a:p>
            <a:pPr>
              <a:lnSpc>
                <a:spcPts val="2800"/>
              </a:lnSpc>
              <a:spcBef>
                <a:spcPts val="1200"/>
              </a:spcBef>
              <a:spcAft>
                <a:spcPts val="0"/>
              </a:spcAft>
              <a:buFont typeface="Arial" pitchFamily="34" charset="0"/>
              <a:buChar char="•"/>
            </a:pPr>
            <a:r>
              <a:rPr lang="en-US" b="1" dirty="0" smtClean="0">
                <a:solidFill>
                  <a:srgbClr val="0000CC"/>
                </a:solidFill>
                <a:latin typeface="Calibri" pitchFamily="34" charset="0"/>
              </a:rPr>
              <a:t>Phase Analysis Light Scattering (PALS)</a:t>
            </a:r>
          </a:p>
          <a:p>
            <a:pPr marL="1085850" lvl="2" indent="-342900">
              <a:lnSpc>
                <a:spcPts val="2800"/>
              </a:lnSpc>
              <a:spcBef>
                <a:spcPts val="0"/>
              </a:spcBef>
              <a:spcAft>
                <a:spcPts val="0"/>
              </a:spcAft>
              <a:buFont typeface="Arial" pitchFamily="34" charset="0"/>
              <a:buChar char="•"/>
            </a:pPr>
            <a:r>
              <a:rPr lang="en-US" sz="2000" dirty="0" smtClean="0">
                <a:solidFill>
                  <a:schemeClr val="tx1"/>
                </a:solidFill>
                <a:latin typeface="Calibri" pitchFamily="34" charset="0"/>
              </a:rPr>
              <a:t>Electrophoretic Mobility</a:t>
            </a:r>
          </a:p>
          <a:p>
            <a:pPr marL="1085850" lvl="2" indent="-342900">
              <a:lnSpc>
                <a:spcPts val="2800"/>
              </a:lnSpc>
              <a:spcBef>
                <a:spcPts val="0"/>
              </a:spcBef>
              <a:spcAft>
                <a:spcPts val="0"/>
              </a:spcAft>
              <a:buFont typeface="Arial" pitchFamily="34" charset="0"/>
              <a:buChar char="•"/>
            </a:pPr>
            <a:r>
              <a:rPr lang="en-US" sz="2000" dirty="0" smtClean="0">
                <a:solidFill>
                  <a:schemeClr val="tx1"/>
                </a:solidFill>
                <a:latin typeface="Calibri" pitchFamily="34" charset="0"/>
              </a:rPr>
              <a:t>Zeta Potential, </a:t>
            </a:r>
            <a:r>
              <a:rPr lang="en-US" sz="2000" dirty="0" smtClean="0">
                <a:solidFill>
                  <a:schemeClr val="tx1"/>
                </a:solidFill>
                <a:latin typeface="Calibri" pitchFamily="34" charset="0"/>
                <a:sym typeface="Symbol"/>
              </a:rPr>
              <a:t></a:t>
            </a:r>
            <a:endParaRPr lang="en-US" sz="2000" dirty="0" smtClean="0">
              <a:solidFill>
                <a:schemeClr val="tx1"/>
              </a:solidFill>
              <a:latin typeface="Calibri" pitchFamily="34" charset="0"/>
            </a:endParaRPr>
          </a:p>
          <a:p>
            <a:pPr marL="1085850" lvl="2" indent="-342900">
              <a:lnSpc>
                <a:spcPts val="2800"/>
              </a:lnSpc>
              <a:spcBef>
                <a:spcPts val="0"/>
              </a:spcBef>
              <a:spcAft>
                <a:spcPts val="0"/>
              </a:spcAft>
              <a:buFont typeface="Arial" pitchFamily="34" charset="0"/>
              <a:buChar char="•"/>
            </a:pPr>
            <a:r>
              <a:rPr lang="en-US" sz="2000" dirty="0" smtClean="0">
                <a:solidFill>
                  <a:schemeClr val="tx1"/>
                </a:solidFill>
                <a:latin typeface="Calibri" pitchFamily="34" charset="0"/>
              </a:rPr>
              <a:t>Effective Molecular Charge, </a:t>
            </a:r>
            <a:r>
              <a:rPr lang="en-US" sz="2000" i="1" dirty="0" smtClean="0">
                <a:solidFill>
                  <a:schemeClr val="tx1"/>
                </a:solidFill>
                <a:latin typeface="Calibri" pitchFamily="34" charset="0"/>
              </a:rPr>
              <a:t>Q</a:t>
            </a:r>
            <a:r>
              <a:rPr lang="en-US" sz="2000" i="1" baseline="-25000" dirty="0" smtClean="0">
                <a:solidFill>
                  <a:schemeClr val="tx1"/>
                </a:solidFill>
                <a:latin typeface="Calibri" pitchFamily="34" charset="0"/>
              </a:rPr>
              <a:t>eff</a:t>
            </a:r>
          </a:p>
          <a:p>
            <a:pPr marL="1085850" lvl="2" indent="-342900">
              <a:lnSpc>
                <a:spcPts val="2800"/>
              </a:lnSpc>
              <a:spcBef>
                <a:spcPts val="0"/>
              </a:spcBef>
              <a:spcAft>
                <a:spcPts val="0"/>
              </a:spcAft>
              <a:buFont typeface="Arial" pitchFamily="34" charset="0"/>
              <a:buChar char="•"/>
            </a:pPr>
            <a:r>
              <a:rPr lang="en-US" sz="2000" dirty="0" smtClean="0">
                <a:solidFill>
                  <a:schemeClr val="tx1"/>
                </a:solidFill>
                <a:latin typeface="Calibri" pitchFamily="34" charset="0"/>
              </a:rPr>
              <a:t>Isoelectric Point, I</a:t>
            </a:r>
            <a:r>
              <a:rPr lang="en-US" sz="2000" baseline="-25000" dirty="0" smtClean="0">
                <a:solidFill>
                  <a:schemeClr val="tx1"/>
                </a:solidFill>
                <a:latin typeface="Calibri" pitchFamily="34" charset="0"/>
              </a:rPr>
              <a:t>E</a:t>
            </a:r>
          </a:p>
        </p:txBody>
      </p:sp>
      <p:sp>
        <p:nvSpPr>
          <p:cNvPr id="378885" name="Rectangle 5"/>
          <p:cNvSpPr>
            <a:spLocks noGrp="1" noChangeArrowheads="1"/>
          </p:cNvSpPr>
          <p:nvPr>
            <p:ph type="title"/>
          </p:nvPr>
        </p:nvSpPr>
        <p:spPr/>
        <p:txBody>
          <a:bodyPr>
            <a:noAutofit/>
          </a:bodyPr>
          <a:lstStyle/>
          <a:p>
            <a:r>
              <a:rPr lang="en-US" dirty="0" smtClean="0"/>
              <a:t>What </a:t>
            </a:r>
            <a:r>
              <a:rPr lang="en-US" dirty="0"/>
              <a:t>Can Light Scattering Measure?</a:t>
            </a:r>
          </a:p>
        </p:txBody>
      </p:sp>
      <p:sp>
        <p:nvSpPr>
          <p:cNvPr id="378887" name="Rectangle 7" descr="Parchment"/>
          <p:cNvSpPr>
            <a:spLocks noChangeArrowheads="1"/>
          </p:cNvSpPr>
          <p:nvPr/>
        </p:nvSpPr>
        <p:spPr bwMode="auto">
          <a:xfrm>
            <a:off x="368338" y="6400800"/>
            <a:ext cx="7781925" cy="338554"/>
          </a:xfrm>
          <a:prstGeom prst="rect">
            <a:avLst/>
          </a:prstGeom>
          <a:noFill/>
          <a:ln w="9525" algn="ctr">
            <a:noFill/>
            <a:miter lim="800000"/>
            <a:headEnd/>
            <a:tailEnd/>
          </a:ln>
          <a:effectLst/>
        </p:spPr>
        <p:txBody>
          <a:bodyPr>
            <a:spAutoFit/>
          </a:bodyPr>
          <a:lstStyle/>
          <a:p>
            <a:pPr marL="457200" indent="-457200" algn="l">
              <a:spcBef>
                <a:spcPct val="100000"/>
              </a:spcBef>
              <a:buFontTx/>
              <a:buChar char="•"/>
            </a:pPr>
            <a:endParaRPr lang="en-US" sz="2400" baseline="-25000" dirty="0">
              <a:solidFill>
                <a:schemeClr val="tx1"/>
              </a:solidFill>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7888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7888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7888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7888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7888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7888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7888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7888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78883">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78883">
                                            <p:txEl>
                                              <p:pRg st="9" end="9"/>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78883">
                                            <p:txEl>
                                              <p:pRg st="10" end="10"/>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78883">
                                            <p:txEl>
                                              <p:pRg st="11" end="1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nodePh="1">
                                  <p:stCondLst>
                                    <p:cond delay="0"/>
                                  </p:stCondLst>
                                  <p:endCondLst>
                                    <p:cond evt="begin" delay="0">
                                      <p:tn val="35"/>
                                    </p:cond>
                                  </p:endCondLst>
                                  <p:childTnLst>
                                    <p:set>
                                      <p:cBhvr>
                                        <p:cTn id="36" dur="1" fill="hold">
                                          <p:stCondLst>
                                            <p:cond delay="0"/>
                                          </p:stCondLst>
                                        </p:cTn>
                                        <p:tgtEl>
                                          <p:spTgt spid="37888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9" presetClass="emph" presetSubtype="0" nodeType="clickEffect">
                                  <p:stCondLst>
                                    <p:cond delay="0"/>
                                  </p:stCondLst>
                                  <p:childTnLst>
                                    <p:set>
                                      <p:cBhvr rctx="PPT">
                                        <p:cTn id="40" dur="indefinite"/>
                                        <p:tgtEl>
                                          <p:spTgt spid="378883">
                                            <p:txEl>
                                              <p:pRg st="0" end="0"/>
                                            </p:txEl>
                                          </p:spTgt>
                                        </p:tgtEl>
                                        <p:attrNameLst>
                                          <p:attrName>style.opacity</p:attrName>
                                        </p:attrNameLst>
                                      </p:cBhvr>
                                      <p:to>
                                        <p:strVal val="0.5"/>
                                      </p:to>
                                    </p:set>
                                    <p:animEffect filter="image" prLst="opacity: 0.5">
                                      <p:cBhvr rctx="IE">
                                        <p:cTn id="41" dur="indefinite"/>
                                        <p:tgtEl>
                                          <p:spTgt spid="378883">
                                            <p:txEl>
                                              <p:pRg st="0" end="0"/>
                                            </p:txEl>
                                          </p:spTgt>
                                        </p:tgtEl>
                                      </p:cBhvr>
                                    </p:animEffect>
                                  </p:childTnLst>
                                </p:cTn>
                              </p:par>
                              <p:par>
                                <p:cTn id="42" presetID="9" presetClass="emph" presetSubtype="0" nodeType="withEffect">
                                  <p:stCondLst>
                                    <p:cond delay="0"/>
                                  </p:stCondLst>
                                  <p:childTnLst>
                                    <p:set>
                                      <p:cBhvr rctx="PPT">
                                        <p:cTn id="43" dur="indefinite"/>
                                        <p:tgtEl>
                                          <p:spTgt spid="378883">
                                            <p:txEl>
                                              <p:pRg st="1" end="1"/>
                                            </p:txEl>
                                          </p:spTgt>
                                        </p:tgtEl>
                                        <p:attrNameLst>
                                          <p:attrName>style.opacity</p:attrName>
                                        </p:attrNameLst>
                                      </p:cBhvr>
                                      <p:to>
                                        <p:strVal val="0.5"/>
                                      </p:to>
                                    </p:set>
                                    <p:animEffect filter="image" prLst="opacity: 0.5">
                                      <p:cBhvr rctx="IE">
                                        <p:cTn id="44" dur="indefinite"/>
                                        <p:tgtEl>
                                          <p:spTgt spid="378883">
                                            <p:txEl>
                                              <p:pRg st="1" end="1"/>
                                            </p:txEl>
                                          </p:spTgt>
                                        </p:tgtEl>
                                      </p:cBhvr>
                                    </p:animEffect>
                                  </p:childTnLst>
                                </p:cTn>
                              </p:par>
                              <p:par>
                                <p:cTn id="45" presetID="9" presetClass="emph" presetSubtype="0" nodeType="withEffect">
                                  <p:stCondLst>
                                    <p:cond delay="0"/>
                                  </p:stCondLst>
                                  <p:childTnLst>
                                    <p:set>
                                      <p:cBhvr rctx="PPT">
                                        <p:cTn id="46" dur="indefinite"/>
                                        <p:tgtEl>
                                          <p:spTgt spid="378883">
                                            <p:txEl>
                                              <p:pRg st="2" end="2"/>
                                            </p:txEl>
                                          </p:spTgt>
                                        </p:tgtEl>
                                        <p:attrNameLst>
                                          <p:attrName>style.opacity</p:attrName>
                                        </p:attrNameLst>
                                      </p:cBhvr>
                                      <p:to>
                                        <p:strVal val="0.5"/>
                                      </p:to>
                                    </p:set>
                                    <p:animEffect filter="image" prLst="opacity: 0.5">
                                      <p:cBhvr rctx="IE">
                                        <p:cTn id="47" dur="indefinite"/>
                                        <p:tgtEl>
                                          <p:spTgt spid="378883">
                                            <p:txEl>
                                              <p:pRg st="2" end="2"/>
                                            </p:txEl>
                                          </p:spTgt>
                                        </p:tgtEl>
                                      </p:cBhvr>
                                    </p:animEffect>
                                  </p:childTnLst>
                                </p:cTn>
                              </p:par>
                              <p:par>
                                <p:cTn id="48" presetID="9" presetClass="emph" presetSubtype="0" nodeType="withEffect">
                                  <p:stCondLst>
                                    <p:cond delay="0"/>
                                  </p:stCondLst>
                                  <p:childTnLst>
                                    <p:set>
                                      <p:cBhvr rctx="PPT">
                                        <p:cTn id="49" dur="indefinite"/>
                                        <p:tgtEl>
                                          <p:spTgt spid="378883">
                                            <p:txEl>
                                              <p:pRg st="3" end="3"/>
                                            </p:txEl>
                                          </p:spTgt>
                                        </p:tgtEl>
                                        <p:attrNameLst>
                                          <p:attrName>style.opacity</p:attrName>
                                        </p:attrNameLst>
                                      </p:cBhvr>
                                      <p:to>
                                        <p:strVal val="0.5"/>
                                      </p:to>
                                    </p:set>
                                    <p:animEffect filter="image" prLst="opacity: 0.5">
                                      <p:cBhvr rctx="IE">
                                        <p:cTn id="50" dur="indefinite"/>
                                        <p:tgtEl>
                                          <p:spTgt spid="37888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883" grpId="0" uiExpand="1" build="p"/>
      <p:bldP spid="37888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rtlCol="0">
            <a:noAutofit/>
          </a:bodyPr>
          <a:lstStyle/>
          <a:p>
            <a:pPr eaLnBrk="1" fontAlgn="auto" hangingPunct="1">
              <a:spcAft>
                <a:spcPts val="0"/>
              </a:spcAft>
              <a:defRPr/>
            </a:pPr>
            <a:r>
              <a:rPr lang="en-US" dirty="0" smtClean="0"/>
              <a:t>Online MALS + DLS (QELS) Experiment</a:t>
            </a:r>
          </a:p>
        </p:txBody>
      </p:sp>
      <p:pic>
        <p:nvPicPr>
          <p:cNvPr id="15" name="Object 3"/>
          <p:cNvPicPr>
            <a:picLocks noChangeArrowheads="1"/>
          </p:cNvPicPr>
          <p:nvPr/>
        </p:nvPicPr>
        <p:blipFill>
          <a:blip r:embed="rId4" cstate="print"/>
          <a:srcRect/>
          <a:stretch>
            <a:fillRect/>
          </a:stretch>
        </p:blipFill>
        <p:spPr bwMode="auto">
          <a:xfrm>
            <a:off x="1811338" y="1444625"/>
            <a:ext cx="2132012" cy="1284288"/>
          </a:xfrm>
          <a:prstGeom prst="rect">
            <a:avLst/>
          </a:prstGeom>
          <a:noFill/>
          <a:ln w="9525">
            <a:noFill/>
            <a:miter lim="800000"/>
            <a:headEnd/>
            <a:tailEnd/>
          </a:ln>
        </p:spPr>
      </p:pic>
      <p:grpSp>
        <p:nvGrpSpPr>
          <p:cNvPr id="2" name="Group 31"/>
          <p:cNvGrpSpPr>
            <a:grpSpLocks/>
          </p:cNvGrpSpPr>
          <p:nvPr/>
        </p:nvGrpSpPr>
        <p:grpSpPr bwMode="auto">
          <a:xfrm>
            <a:off x="3756025" y="4327525"/>
            <a:ext cx="3514725" cy="2225675"/>
            <a:chOff x="3756025" y="4327892"/>
            <a:chExt cx="3514725" cy="2225308"/>
          </a:xfrm>
        </p:grpSpPr>
        <p:pic>
          <p:nvPicPr>
            <p:cNvPr id="78879" name="OFX_INSERT_VIDEO" descr="E PC"/>
            <p:cNvPicPr>
              <a:picLocks noChangeAspect="1" noChangeArrowheads="1"/>
            </p:cNvPicPr>
            <p:nvPr>
              <p:custDataLst>
                <p:tags r:id="rId1"/>
              </p:custDataLst>
            </p:nvPr>
          </p:nvPicPr>
          <p:blipFill>
            <a:blip r:embed="rId5" cstate="print"/>
            <a:srcRect b="14618"/>
            <a:stretch>
              <a:fillRect/>
            </a:stretch>
          </p:blipFill>
          <p:spPr bwMode="auto">
            <a:xfrm>
              <a:off x="3756025" y="4327892"/>
              <a:ext cx="3514725" cy="2225308"/>
            </a:xfrm>
            <a:prstGeom prst="rect">
              <a:avLst/>
            </a:prstGeom>
            <a:noFill/>
            <a:ln w="9525">
              <a:noFill/>
              <a:miter lim="800000"/>
              <a:headEnd/>
              <a:tailEnd/>
            </a:ln>
          </p:spPr>
        </p:pic>
        <p:pic>
          <p:nvPicPr>
            <p:cNvPr id="78880" name="Picture 6"/>
            <p:cNvPicPr>
              <a:picLocks noChangeAspect="1" noChangeArrowheads="1"/>
            </p:cNvPicPr>
            <p:nvPr/>
          </p:nvPicPr>
          <p:blipFill>
            <a:blip r:embed="rId6" cstate="print"/>
            <a:srcRect l="7774" t="6783" r="3825" b="8595"/>
            <a:stretch>
              <a:fillRect/>
            </a:stretch>
          </p:blipFill>
          <p:spPr bwMode="auto">
            <a:xfrm rot="243953">
              <a:off x="5041032" y="4917030"/>
              <a:ext cx="1593305" cy="1077479"/>
            </a:xfrm>
            <a:prstGeom prst="rect">
              <a:avLst/>
            </a:prstGeom>
            <a:noFill/>
            <a:ln w="9525">
              <a:noFill/>
              <a:miter lim="800000"/>
              <a:headEnd/>
              <a:tailEnd/>
            </a:ln>
          </p:spPr>
        </p:pic>
      </p:grpSp>
      <p:grpSp>
        <p:nvGrpSpPr>
          <p:cNvPr id="3" name="Group 32"/>
          <p:cNvGrpSpPr>
            <a:grpSpLocks/>
          </p:cNvGrpSpPr>
          <p:nvPr/>
        </p:nvGrpSpPr>
        <p:grpSpPr bwMode="auto">
          <a:xfrm>
            <a:off x="1477963" y="2454275"/>
            <a:ext cx="3062287" cy="3494088"/>
            <a:chOff x="1477962" y="2454275"/>
            <a:chExt cx="3062288" cy="3494225"/>
          </a:xfrm>
        </p:grpSpPr>
        <p:grpSp>
          <p:nvGrpSpPr>
            <p:cNvPr id="6" name="Group 24"/>
            <p:cNvGrpSpPr>
              <a:grpSpLocks/>
            </p:cNvGrpSpPr>
            <p:nvPr/>
          </p:nvGrpSpPr>
          <p:grpSpPr bwMode="auto">
            <a:xfrm>
              <a:off x="1477962" y="2582051"/>
              <a:ext cx="3062288" cy="3366449"/>
              <a:chOff x="1477962" y="2582051"/>
              <a:chExt cx="3062288" cy="3366449"/>
            </a:xfrm>
          </p:grpSpPr>
          <p:sp>
            <p:nvSpPr>
              <p:cNvPr id="17" name="Rounded Rectangle 149"/>
              <p:cNvSpPr>
                <a:spLocks noChangeArrowheads="1"/>
              </p:cNvSpPr>
              <p:nvPr/>
            </p:nvSpPr>
            <p:spPr bwMode="auto">
              <a:xfrm>
                <a:off x="1477962" y="3685044"/>
                <a:ext cx="2360613" cy="612934"/>
              </a:xfrm>
              <a:prstGeom prst="roundRect">
                <a:avLst>
                  <a:gd name="adj" fmla="val 16667"/>
                </a:avLst>
              </a:prstGeom>
              <a:solidFill>
                <a:srgbClr val="FBFCCE"/>
              </a:solidFill>
              <a:ln w="12700" algn="ctr">
                <a:solidFill>
                  <a:schemeClr val="tx1"/>
                </a:solidFill>
                <a:round/>
                <a:headEnd/>
                <a:tailEnd/>
              </a:ln>
              <a:scene3d>
                <a:camera prst="orthographicFront"/>
                <a:lightRig rig="threePt" dir="t"/>
              </a:scene3d>
              <a:sp3d>
                <a:bevelT/>
              </a:sp3d>
            </p:spPr>
            <p:txBody>
              <a:bodyPr tIns="0" bIns="0">
                <a:spAutoFit/>
              </a:bodyPr>
              <a:lstStyle/>
              <a:p>
                <a:pPr algn="ctr" fontAlgn="auto">
                  <a:spcBef>
                    <a:spcPts val="0"/>
                  </a:spcBef>
                  <a:spcAft>
                    <a:spcPts val="0"/>
                  </a:spcAft>
                  <a:defRPr/>
                </a:pPr>
                <a:r>
                  <a:rPr lang="en-US" dirty="0">
                    <a:latin typeface="+mn-lt"/>
                  </a:rPr>
                  <a:t>Avalanche </a:t>
                </a:r>
              </a:p>
              <a:p>
                <a:pPr algn="ctr" fontAlgn="auto">
                  <a:spcBef>
                    <a:spcPts val="0"/>
                  </a:spcBef>
                  <a:spcAft>
                    <a:spcPts val="0"/>
                  </a:spcAft>
                  <a:defRPr/>
                </a:pPr>
                <a:r>
                  <a:rPr lang="en-US" dirty="0">
                    <a:latin typeface="+mn-lt"/>
                  </a:rPr>
                  <a:t>Photodiode</a:t>
                </a:r>
              </a:p>
            </p:txBody>
          </p:sp>
          <p:sp>
            <p:nvSpPr>
              <p:cNvPr id="18" name="Rounded Rectangle 150"/>
              <p:cNvSpPr>
                <a:spLocks noChangeArrowheads="1"/>
              </p:cNvSpPr>
              <p:nvPr/>
            </p:nvSpPr>
            <p:spPr bwMode="auto">
              <a:xfrm>
                <a:off x="1482725" y="4686616"/>
                <a:ext cx="2359025" cy="612934"/>
              </a:xfrm>
              <a:prstGeom prst="roundRect">
                <a:avLst>
                  <a:gd name="adj" fmla="val 16667"/>
                </a:avLst>
              </a:prstGeom>
              <a:solidFill>
                <a:srgbClr val="FBFCCE"/>
              </a:solidFill>
              <a:ln w="12700" algn="ctr">
                <a:solidFill>
                  <a:schemeClr val="tx1"/>
                </a:solidFill>
                <a:round/>
                <a:headEnd/>
                <a:tailEnd/>
              </a:ln>
              <a:scene3d>
                <a:camera prst="orthographicFront"/>
                <a:lightRig rig="threePt" dir="t"/>
              </a:scene3d>
              <a:sp3d>
                <a:bevelT/>
              </a:sp3d>
            </p:spPr>
            <p:txBody>
              <a:bodyPr tIns="0" bIns="0">
                <a:spAutoFit/>
              </a:bodyPr>
              <a:lstStyle/>
              <a:p>
                <a:pPr algn="ctr" fontAlgn="auto">
                  <a:spcBef>
                    <a:spcPts val="0"/>
                  </a:spcBef>
                  <a:spcAft>
                    <a:spcPts val="0"/>
                  </a:spcAft>
                  <a:defRPr/>
                </a:pPr>
                <a:r>
                  <a:rPr lang="en-US" dirty="0">
                    <a:latin typeface="+mn-lt"/>
                  </a:rPr>
                  <a:t>Digital</a:t>
                </a:r>
              </a:p>
              <a:p>
                <a:pPr algn="ctr" fontAlgn="auto">
                  <a:spcBef>
                    <a:spcPts val="0"/>
                  </a:spcBef>
                  <a:spcAft>
                    <a:spcPts val="0"/>
                  </a:spcAft>
                  <a:defRPr/>
                </a:pPr>
                <a:r>
                  <a:rPr lang="en-US" dirty="0">
                    <a:latin typeface="+mn-lt"/>
                  </a:rPr>
                  <a:t>Correlator</a:t>
                </a:r>
              </a:p>
            </p:txBody>
          </p:sp>
          <p:cxnSp>
            <p:nvCxnSpPr>
              <p:cNvPr id="78874" name="Straight Connector 152"/>
              <p:cNvCxnSpPr>
                <a:cxnSpLocks noChangeShapeType="1"/>
              </p:cNvCxnSpPr>
              <p:nvPr/>
            </p:nvCxnSpPr>
            <p:spPr bwMode="auto">
              <a:xfrm rot="16200000" flipH="1">
                <a:off x="2465934" y="4490312"/>
                <a:ext cx="388638" cy="3969"/>
              </a:xfrm>
              <a:prstGeom prst="line">
                <a:avLst/>
              </a:prstGeom>
              <a:noFill/>
              <a:ln w="25400" algn="ctr">
                <a:solidFill>
                  <a:schemeClr val="tx1"/>
                </a:solidFill>
                <a:round/>
                <a:headEnd/>
                <a:tailEnd type="arrow" w="med" len="med"/>
              </a:ln>
            </p:spPr>
          </p:cxnSp>
          <p:cxnSp>
            <p:nvCxnSpPr>
              <p:cNvPr id="20" name="Elbow Connector 156"/>
              <p:cNvCxnSpPr>
                <a:cxnSpLocks noChangeShapeType="1"/>
                <a:stCxn id="18" idx="2"/>
              </p:cNvCxnSpPr>
              <p:nvPr/>
            </p:nvCxnSpPr>
            <p:spPr bwMode="auto">
              <a:xfrm rot="16200000" flipH="1">
                <a:off x="3276769" y="4685018"/>
                <a:ext cx="648950" cy="1878013"/>
              </a:xfrm>
              <a:prstGeom prst="bentConnector2">
                <a:avLst/>
              </a:prstGeom>
              <a:noFill/>
              <a:ln w="25400" algn="ctr">
                <a:solidFill>
                  <a:schemeClr val="tx1"/>
                </a:solidFill>
                <a:round/>
                <a:headEnd/>
                <a:tailEnd type="arrow" w="med" len="med"/>
              </a:ln>
              <a:scene3d>
                <a:camera prst="orthographicFront"/>
                <a:lightRig rig="threePt" dir="t"/>
              </a:scene3d>
              <a:sp3d>
                <a:bevelT/>
              </a:sp3d>
            </p:spPr>
          </p:cxnSp>
          <p:sp>
            <p:nvSpPr>
              <p:cNvPr id="23" name="Freeform 2562"/>
              <p:cNvSpPr>
                <a:spLocks noChangeArrowheads="1"/>
              </p:cNvSpPr>
              <p:nvPr/>
            </p:nvSpPr>
            <p:spPr bwMode="auto">
              <a:xfrm>
                <a:off x="1773018" y="2582051"/>
                <a:ext cx="875862" cy="1103431"/>
              </a:xfrm>
              <a:custGeom>
                <a:avLst/>
                <a:gdLst>
                  <a:gd name="T0" fmla="*/ 402897 w 875862"/>
                  <a:gd name="T1" fmla="*/ 0 h 1103586"/>
                  <a:gd name="T2" fmla="*/ 45545 w 875862"/>
                  <a:gd name="T3" fmla="*/ 367862 h 1103586"/>
                  <a:gd name="T4" fmla="*/ 676166 w 875862"/>
                  <a:gd name="T5" fmla="*/ 662151 h 1103586"/>
                  <a:gd name="T6" fmla="*/ 875862 w 875862"/>
                  <a:gd name="T7" fmla="*/ 1103586 h 1103586"/>
                  <a:gd name="T8" fmla="*/ 875862 w 875862"/>
                  <a:gd name="T9" fmla="*/ 1103586 h 1103586"/>
                  <a:gd name="T10" fmla="*/ 0 60000 65536"/>
                  <a:gd name="T11" fmla="*/ 0 60000 65536"/>
                  <a:gd name="T12" fmla="*/ 0 60000 65536"/>
                  <a:gd name="T13" fmla="*/ 0 60000 65536"/>
                  <a:gd name="T14" fmla="*/ 0 60000 65536"/>
                  <a:gd name="T15" fmla="*/ 0 w 875862"/>
                  <a:gd name="T16" fmla="*/ 0 h 1103586"/>
                  <a:gd name="T17" fmla="*/ 875862 w 875862"/>
                  <a:gd name="T18" fmla="*/ 1103586 h 1103586"/>
                </a:gdLst>
                <a:ahLst/>
                <a:cxnLst>
                  <a:cxn ang="T10">
                    <a:pos x="T0" y="T1"/>
                  </a:cxn>
                  <a:cxn ang="T11">
                    <a:pos x="T2" y="T3"/>
                  </a:cxn>
                  <a:cxn ang="T12">
                    <a:pos x="T4" y="T5"/>
                  </a:cxn>
                  <a:cxn ang="T13">
                    <a:pos x="T6" y="T7"/>
                  </a:cxn>
                  <a:cxn ang="T14">
                    <a:pos x="T8" y="T9"/>
                  </a:cxn>
                </a:cxnLst>
                <a:rect l="T15" t="T16" r="T17" b="T18"/>
                <a:pathLst>
                  <a:path w="875862" h="1103586">
                    <a:moveTo>
                      <a:pt x="402897" y="0"/>
                    </a:moveTo>
                    <a:cubicBezTo>
                      <a:pt x="201448" y="128752"/>
                      <a:pt x="0" y="257504"/>
                      <a:pt x="45545" y="367862"/>
                    </a:cubicBezTo>
                    <a:cubicBezTo>
                      <a:pt x="91090" y="478220"/>
                      <a:pt x="537780" y="539530"/>
                      <a:pt x="676166" y="662151"/>
                    </a:cubicBezTo>
                    <a:cubicBezTo>
                      <a:pt x="814552" y="784772"/>
                      <a:pt x="875862" y="1103586"/>
                      <a:pt x="875862" y="1103586"/>
                    </a:cubicBezTo>
                  </a:path>
                </a:pathLst>
              </a:custGeom>
              <a:noFill/>
              <a:ln w="19050" algn="ctr">
                <a:solidFill>
                  <a:schemeClr val="tx1"/>
                </a:solidFill>
                <a:round/>
                <a:headEnd/>
                <a:tailEnd type="arrow" w="med" len="med"/>
              </a:ln>
              <a:scene3d>
                <a:camera prst="orthographicFront"/>
                <a:lightRig rig="threePt" dir="t"/>
              </a:scene3d>
              <a:sp3d>
                <a:bevelT/>
              </a:sp3d>
            </p:spPr>
            <p:txBody>
              <a:bodyPr anchor="ctr"/>
              <a:lstStyle/>
              <a:p>
                <a:pPr algn="ctr" fontAlgn="auto">
                  <a:spcBef>
                    <a:spcPts val="0"/>
                  </a:spcBef>
                  <a:spcAft>
                    <a:spcPts val="0"/>
                  </a:spcAft>
                  <a:defRPr/>
                </a:pPr>
                <a:endParaRPr lang="en-US" dirty="0">
                  <a:latin typeface="+mn-lt"/>
                </a:endParaRPr>
              </a:p>
            </p:txBody>
          </p:sp>
        </p:grpSp>
        <p:sp>
          <p:nvSpPr>
            <p:cNvPr id="24" name="Oval 2559"/>
            <p:cNvSpPr>
              <a:spLocks noChangeArrowheads="1"/>
            </p:cNvSpPr>
            <p:nvPr/>
          </p:nvSpPr>
          <p:spPr bwMode="auto">
            <a:xfrm rot="2829604">
              <a:off x="2111197" y="2490688"/>
              <a:ext cx="213518" cy="140691"/>
            </a:xfrm>
            <a:prstGeom prst="ellipse">
              <a:avLst/>
            </a:prstGeom>
            <a:solidFill>
              <a:schemeClr val="bg1"/>
            </a:solidFill>
            <a:ln w="19050" algn="ctr">
              <a:solidFill>
                <a:schemeClr val="tx1"/>
              </a:solidFill>
              <a:round/>
              <a:headEnd/>
              <a:tailEnd/>
            </a:ln>
            <a:scene3d>
              <a:camera prst="orthographicFront"/>
              <a:lightRig rig="threePt" dir="t"/>
            </a:scene3d>
            <a:sp3d>
              <a:bevelT/>
            </a:sp3d>
          </p:spPr>
          <p:txBody>
            <a:bodyPr/>
            <a:lstStyle/>
            <a:p>
              <a:pPr algn="ctr" fontAlgn="auto">
                <a:spcBef>
                  <a:spcPts val="0"/>
                </a:spcBef>
                <a:spcAft>
                  <a:spcPts val="0"/>
                </a:spcAft>
                <a:defRPr/>
              </a:pPr>
              <a:endParaRPr lang="en-US" dirty="0">
                <a:latin typeface="+mn-lt"/>
              </a:endParaRPr>
            </a:p>
          </p:txBody>
        </p:sp>
      </p:grpSp>
      <p:grpSp>
        <p:nvGrpSpPr>
          <p:cNvPr id="7" name="Group 2543"/>
          <p:cNvGrpSpPr>
            <a:grpSpLocks/>
          </p:cNvGrpSpPr>
          <p:nvPr/>
        </p:nvGrpSpPr>
        <p:grpSpPr bwMode="auto">
          <a:xfrm>
            <a:off x="2312988" y="1074738"/>
            <a:ext cx="1119187" cy="1112837"/>
            <a:chOff x="2177" y="553"/>
            <a:chExt cx="705" cy="701"/>
          </a:xfrm>
        </p:grpSpPr>
        <p:sp>
          <p:nvSpPr>
            <p:cNvPr id="78861" name="Line 2540"/>
            <p:cNvSpPr>
              <a:spLocks noChangeShapeType="1"/>
            </p:cNvSpPr>
            <p:nvPr/>
          </p:nvSpPr>
          <p:spPr bwMode="auto">
            <a:xfrm>
              <a:off x="2858" y="597"/>
              <a:ext cx="0" cy="657"/>
            </a:xfrm>
            <a:prstGeom prst="line">
              <a:avLst/>
            </a:prstGeom>
            <a:noFill/>
            <a:ln w="57150">
              <a:solidFill>
                <a:srgbClr val="000099"/>
              </a:solidFill>
              <a:round/>
              <a:headEnd type="arrow" w="sm" len="sm"/>
              <a:tailEnd/>
            </a:ln>
            <a:scene3d>
              <a:camera prst="orthographicFront"/>
              <a:lightRig rig="threePt" dir="t"/>
            </a:scene3d>
            <a:sp3d>
              <a:bevelT w="114300" prst="artDeco"/>
            </a:sp3d>
          </p:spPr>
          <p:txBody>
            <a:bodyPr anchor="ctr"/>
            <a:lstStyle/>
            <a:p>
              <a:endParaRPr lang="en-US" dirty="0"/>
            </a:p>
          </p:txBody>
        </p:sp>
        <p:sp>
          <p:nvSpPr>
            <p:cNvPr id="78862" name="Line 2541"/>
            <p:cNvSpPr>
              <a:spLocks noChangeShapeType="1"/>
            </p:cNvSpPr>
            <p:nvPr/>
          </p:nvSpPr>
          <p:spPr bwMode="auto">
            <a:xfrm flipH="1" flipV="1">
              <a:off x="2177" y="553"/>
              <a:ext cx="0" cy="528"/>
            </a:xfrm>
            <a:prstGeom prst="line">
              <a:avLst/>
            </a:prstGeom>
            <a:noFill/>
            <a:ln w="57150">
              <a:solidFill>
                <a:srgbClr val="000099"/>
              </a:solidFill>
              <a:round/>
              <a:headEnd type="arrow" w="sm" len="sm"/>
              <a:tailEnd/>
            </a:ln>
            <a:effectLst/>
            <a:scene3d>
              <a:camera prst="orthographicFront"/>
              <a:lightRig rig="threePt" dir="t"/>
            </a:scene3d>
            <a:sp3d>
              <a:bevelT w="114300" prst="artDeco"/>
            </a:sp3d>
          </p:spPr>
          <p:txBody>
            <a:bodyPr anchor="ctr"/>
            <a:lstStyle/>
            <a:p>
              <a:endParaRPr lang="en-US" dirty="0"/>
            </a:p>
          </p:txBody>
        </p:sp>
        <p:sp>
          <p:nvSpPr>
            <p:cNvPr id="78863" name="Line 2542"/>
            <p:cNvSpPr>
              <a:spLocks noChangeShapeType="1"/>
            </p:cNvSpPr>
            <p:nvPr/>
          </p:nvSpPr>
          <p:spPr bwMode="auto">
            <a:xfrm flipH="1" flipV="1">
              <a:off x="2183" y="1065"/>
              <a:ext cx="699" cy="186"/>
            </a:xfrm>
            <a:prstGeom prst="line">
              <a:avLst/>
            </a:prstGeom>
            <a:noFill/>
            <a:ln w="57150">
              <a:solidFill>
                <a:srgbClr val="000099"/>
              </a:solidFill>
              <a:round/>
              <a:headEnd type="arrow" w="sm" len="sm"/>
              <a:tailEnd/>
            </a:ln>
            <a:scene3d>
              <a:camera prst="orthographicFront"/>
              <a:lightRig rig="threePt" dir="t"/>
            </a:scene3d>
            <a:sp3d>
              <a:bevelT w="114300" prst="artDeco"/>
            </a:sp3d>
          </p:spPr>
          <p:txBody>
            <a:bodyPr anchor="ctr"/>
            <a:lstStyle/>
            <a:p>
              <a:endParaRPr lang="en-US" dirty="0"/>
            </a:p>
          </p:txBody>
        </p:sp>
      </p:grpSp>
      <p:pic>
        <p:nvPicPr>
          <p:cNvPr id="29" name="Picture 10" descr="DYNA_PRO_3032(1)"/>
          <p:cNvPicPr>
            <a:picLocks noChangeAspect="1" noChangeArrowheads="1"/>
          </p:cNvPicPr>
          <p:nvPr/>
        </p:nvPicPr>
        <p:blipFill>
          <a:blip r:embed="rId7" cstate="print"/>
          <a:srcRect l="6897" t="16013" b="11093"/>
          <a:stretch>
            <a:fillRect/>
          </a:stretch>
        </p:blipFill>
        <p:spPr bwMode="auto">
          <a:xfrm>
            <a:off x="4311236" y="2842058"/>
            <a:ext cx="2490788" cy="1368425"/>
          </a:xfrm>
          <a:prstGeom prst="rect">
            <a:avLst/>
          </a:prstGeom>
          <a:ln>
            <a:noFill/>
          </a:ln>
          <a:effectLst>
            <a:outerShdw blurRad="292100" dist="139700" dir="2700000" algn="tl" rotWithShape="0">
              <a:srgbClr val="333333">
                <a:alpha val="65000"/>
              </a:srgbClr>
            </a:outerShdw>
          </a:effectLst>
        </p:spPr>
      </p:pic>
      <p:pic>
        <p:nvPicPr>
          <p:cNvPr id="30" name="Picture 2"/>
          <p:cNvPicPr>
            <a:picLocks noChangeAspect="1" noChangeArrowheads="1"/>
          </p:cNvPicPr>
          <p:nvPr/>
        </p:nvPicPr>
        <p:blipFill>
          <a:blip r:embed="rId8" cstate="print"/>
          <a:srcRect l="2100" t="8992" r="3802" b="27468"/>
          <a:stretch>
            <a:fillRect/>
          </a:stretch>
        </p:blipFill>
        <p:spPr bwMode="auto">
          <a:xfrm>
            <a:off x="1247098" y="3661219"/>
            <a:ext cx="2830512" cy="1820751"/>
          </a:xfrm>
          <a:prstGeom prst="rect">
            <a:avLst/>
          </a:prstGeom>
          <a:ln>
            <a:noFill/>
          </a:ln>
          <a:effectLst>
            <a:outerShdw blurRad="292100" dist="139700" dir="2700000" algn="tl" rotWithShape="0">
              <a:srgbClr val="333333">
                <a:alpha val="65000"/>
              </a:srgbClr>
            </a:outerShdw>
          </a:effectLst>
        </p:spPr>
      </p:pic>
      <p:pic>
        <p:nvPicPr>
          <p:cNvPr id="31" name="Picture 9" descr="optical bench"/>
          <p:cNvPicPr>
            <a:picLocks noChangeAspect="1" noChangeArrowheads="1"/>
          </p:cNvPicPr>
          <p:nvPr/>
        </p:nvPicPr>
        <p:blipFill>
          <a:blip r:embed="rId9" cstate="print"/>
          <a:srcRect/>
          <a:stretch>
            <a:fillRect/>
          </a:stretch>
        </p:blipFill>
        <p:spPr bwMode="auto">
          <a:xfrm>
            <a:off x="4854779" y="1221032"/>
            <a:ext cx="2634527" cy="1369524"/>
          </a:xfrm>
          <a:prstGeom prst="rect">
            <a:avLst/>
          </a:prstGeom>
          <a:ln>
            <a:noFill/>
          </a:ln>
          <a:effectLst>
            <a:outerShdw blurRad="292100" dist="139700" dir="2700000" algn="tl" rotWithShape="0">
              <a:srgbClr val="333333">
                <a:alpha val="65000"/>
              </a:srgbClr>
            </a:outerShdw>
          </a:effectLst>
        </p:spPr>
      </p:pic>
      <p:sp>
        <p:nvSpPr>
          <p:cNvPr id="36" name="Right Arrow 35"/>
          <p:cNvSpPr/>
          <p:nvPr/>
        </p:nvSpPr>
        <p:spPr>
          <a:xfrm rot="19262319">
            <a:off x="3764954" y="4131927"/>
            <a:ext cx="1001391" cy="263920"/>
          </a:xfrm>
          <a:prstGeom prst="rightArrow">
            <a:avLst>
              <a:gd name="adj1" fmla="val 29129"/>
              <a:gd name="adj2" fmla="val 107207"/>
            </a:avLst>
          </a:prstGeom>
          <a:gradFill flip="none" rotWithShape="1">
            <a:gsLst>
              <a:gs pos="0">
                <a:srgbClr val="0000CC"/>
              </a:gs>
              <a:gs pos="50000">
                <a:srgbClr val="000099"/>
              </a:gs>
              <a:gs pos="100000">
                <a:schemeClr val="accent1">
                  <a:tint val="23500"/>
                  <a:satMod val="160000"/>
                </a:schemeClr>
              </a:gs>
            </a:gsLst>
            <a:lin ang="5400000" scaled="1"/>
            <a:tileRect/>
          </a:gradFill>
          <a:ln w="57150" cap="rnd">
            <a:noFill/>
            <a:round/>
            <a:headEnd type="arrow" w="sm" len="sm"/>
            <a:tailEnd/>
          </a:ln>
          <a:effectLst>
            <a:outerShdw blurRad="50800" dist="38100" dir="5400000" algn="t" rotWithShape="0">
              <a:prstClr val="black">
                <a:alpha val="40000"/>
              </a:prstClr>
            </a:outerShdw>
          </a:effectLst>
          <a:scene3d>
            <a:camera prst="orthographicFront"/>
            <a:lightRig rig="threePt" dir="t"/>
          </a:scene3d>
          <a:sp3d>
            <a:bevelT/>
          </a:sp3d>
        </p:spPr>
        <p:txBody>
          <a:bodyPr anchor="ctr"/>
          <a:lstStyle/>
          <a:p>
            <a:pPr fontAlgn="auto">
              <a:spcBef>
                <a:spcPts val="0"/>
              </a:spcBef>
              <a:spcAft>
                <a:spcPts val="0"/>
              </a:spcAft>
              <a:defRPr/>
            </a:pPr>
            <a:endParaRPr lang="en-US" dirty="0">
              <a:latin typeface="+mn-l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2000"/>
                                        <p:tgtEl>
                                          <p:spTgt spid="31"/>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20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up)">
                                      <p:cBhvr>
                                        <p:cTn id="21" dur="500"/>
                                        <p:tgtEl>
                                          <p:spTgt spid="3"/>
                                        </p:tgtEl>
                                      </p:cBhvr>
                                    </p:animEffect>
                                  </p:childTnLst>
                                </p:cTn>
                              </p:par>
                              <p:par>
                                <p:cTn id="22" presetID="22" presetClass="entr" presetSubtype="8" fill="hold" nodeType="with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wipe(left)">
                                      <p:cBhvr>
                                        <p:cTn id="24" dur="500"/>
                                        <p:tgtEl>
                                          <p:spTgt spid="2"/>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wipe(down)">
                                      <p:cBhvr>
                                        <p:cTn id="29" dur="500"/>
                                        <p:tgtEl>
                                          <p:spTgt spid="36"/>
                                        </p:tgtEl>
                                      </p:cBhvr>
                                    </p:animEffect>
                                  </p:childTnLst>
                                </p:cTn>
                              </p:par>
                            </p:childTnLst>
                          </p:cTn>
                        </p:par>
                        <p:par>
                          <p:cTn id="30" fill="hold">
                            <p:stCondLst>
                              <p:cond delay="500"/>
                            </p:stCondLst>
                            <p:childTnLst>
                              <p:par>
                                <p:cTn id="31" presetID="53" presetClass="entr" presetSubtype="0" fill="hold" nodeType="afterEffect">
                                  <p:stCondLst>
                                    <p:cond delay="0"/>
                                  </p:stCondLst>
                                  <p:childTnLst>
                                    <p:set>
                                      <p:cBhvr>
                                        <p:cTn id="32" dur="1" fill="hold">
                                          <p:stCondLst>
                                            <p:cond delay="0"/>
                                          </p:stCondLst>
                                        </p:cTn>
                                        <p:tgtEl>
                                          <p:spTgt spid="29"/>
                                        </p:tgtEl>
                                        <p:attrNameLst>
                                          <p:attrName>style.visibility</p:attrName>
                                        </p:attrNameLst>
                                      </p:cBhvr>
                                      <p:to>
                                        <p:strVal val="visible"/>
                                      </p:to>
                                    </p:set>
                                    <p:anim calcmode="lin" valueType="num">
                                      <p:cBhvr>
                                        <p:cTn id="33" dur="500" fill="hold"/>
                                        <p:tgtEl>
                                          <p:spTgt spid="29"/>
                                        </p:tgtEl>
                                        <p:attrNameLst>
                                          <p:attrName>ppt_w</p:attrName>
                                        </p:attrNameLst>
                                      </p:cBhvr>
                                      <p:tavLst>
                                        <p:tav tm="0">
                                          <p:val>
                                            <p:fltVal val="0"/>
                                          </p:val>
                                        </p:tav>
                                        <p:tav tm="100000">
                                          <p:val>
                                            <p:strVal val="#ppt_w"/>
                                          </p:val>
                                        </p:tav>
                                      </p:tavLst>
                                    </p:anim>
                                    <p:anim calcmode="lin" valueType="num">
                                      <p:cBhvr>
                                        <p:cTn id="34" dur="500" fill="hold"/>
                                        <p:tgtEl>
                                          <p:spTgt spid="29"/>
                                        </p:tgtEl>
                                        <p:attrNameLst>
                                          <p:attrName>ppt_h</p:attrName>
                                        </p:attrNameLst>
                                      </p:cBhvr>
                                      <p:tavLst>
                                        <p:tav tm="0">
                                          <p:val>
                                            <p:fltVal val="0"/>
                                          </p:val>
                                        </p:tav>
                                        <p:tav tm="100000">
                                          <p:val>
                                            <p:strVal val="#ppt_h"/>
                                          </p:val>
                                        </p:tav>
                                      </p:tavLst>
                                    </p:anim>
                                    <p:animEffect transition="in" filter="fade">
                                      <p:cBhvr>
                                        <p:cTn id="35" dur="500"/>
                                        <p:tgtEl>
                                          <p:spTgt spid="29"/>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0" fill="hold" nodeType="clickEffect">
                                  <p:stCondLst>
                                    <p:cond delay="0"/>
                                  </p:stCondLst>
                                  <p:childTnLst>
                                    <p:set>
                                      <p:cBhvr>
                                        <p:cTn id="39" dur="1" fill="hold">
                                          <p:stCondLst>
                                            <p:cond delay="0"/>
                                          </p:stCondLst>
                                        </p:cTn>
                                        <p:tgtEl>
                                          <p:spTgt spid="30"/>
                                        </p:tgtEl>
                                        <p:attrNameLst>
                                          <p:attrName>style.visibility</p:attrName>
                                        </p:attrNameLst>
                                      </p:cBhvr>
                                      <p:to>
                                        <p:strVal val="visible"/>
                                      </p:to>
                                    </p:set>
                                    <p:anim calcmode="lin" valueType="num">
                                      <p:cBhvr>
                                        <p:cTn id="40" dur="500" fill="hold"/>
                                        <p:tgtEl>
                                          <p:spTgt spid="30"/>
                                        </p:tgtEl>
                                        <p:attrNameLst>
                                          <p:attrName>ppt_w</p:attrName>
                                        </p:attrNameLst>
                                      </p:cBhvr>
                                      <p:tavLst>
                                        <p:tav tm="0">
                                          <p:val>
                                            <p:fltVal val="0"/>
                                          </p:val>
                                        </p:tav>
                                        <p:tav tm="100000">
                                          <p:val>
                                            <p:strVal val="#ppt_w"/>
                                          </p:val>
                                        </p:tav>
                                      </p:tavLst>
                                    </p:anim>
                                    <p:anim calcmode="lin" valueType="num">
                                      <p:cBhvr>
                                        <p:cTn id="41" dur="500" fill="hold"/>
                                        <p:tgtEl>
                                          <p:spTgt spid="30"/>
                                        </p:tgtEl>
                                        <p:attrNameLst>
                                          <p:attrName>ppt_h</p:attrName>
                                        </p:attrNameLst>
                                      </p:cBhvr>
                                      <p:tavLst>
                                        <p:tav tm="0">
                                          <p:val>
                                            <p:fltVal val="0"/>
                                          </p:val>
                                        </p:tav>
                                        <p:tav tm="100000">
                                          <p:val>
                                            <p:strVal val="#ppt_h"/>
                                          </p:val>
                                        </p:tav>
                                      </p:tavLst>
                                    </p:anim>
                                    <p:animEffect transition="in" filter="fade">
                                      <p:cBhvr>
                                        <p:cTn id="42" dur="500"/>
                                        <p:tgtEl>
                                          <p:spTgt spid="30"/>
                                        </p:tgtEl>
                                      </p:cBhvr>
                                    </p:animEffect>
                                  </p:childTnLst>
                                </p:cTn>
                              </p:par>
                            </p:childTnLst>
                          </p:cTn>
                        </p:par>
                        <p:par>
                          <p:cTn id="43" fill="hold">
                            <p:stCondLst>
                              <p:cond delay="500"/>
                            </p:stCondLst>
                            <p:childTnLst>
                              <p:par>
                                <p:cTn id="44" presetID="53" presetClass="exit" presetSubtype="0" fill="hold" nodeType="afterEffect">
                                  <p:stCondLst>
                                    <p:cond delay="0"/>
                                  </p:stCondLst>
                                  <p:childTnLst>
                                    <p:anim calcmode="lin" valueType="num">
                                      <p:cBhvr>
                                        <p:cTn id="45" dur="500"/>
                                        <p:tgtEl>
                                          <p:spTgt spid="29"/>
                                        </p:tgtEl>
                                        <p:attrNameLst>
                                          <p:attrName>ppt_w</p:attrName>
                                        </p:attrNameLst>
                                      </p:cBhvr>
                                      <p:tavLst>
                                        <p:tav tm="0">
                                          <p:val>
                                            <p:strVal val="ppt_w"/>
                                          </p:val>
                                        </p:tav>
                                        <p:tav tm="100000">
                                          <p:val>
                                            <p:fltVal val="0"/>
                                          </p:val>
                                        </p:tav>
                                      </p:tavLst>
                                    </p:anim>
                                    <p:anim calcmode="lin" valueType="num">
                                      <p:cBhvr>
                                        <p:cTn id="46" dur="500"/>
                                        <p:tgtEl>
                                          <p:spTgt spid="29"/>
                                        </p:tgtEl>
                                        <p:attrNameLst>
                                          <p:attrName>ppt_h</p:attrName>
                                        </p:attrNameLst>
                                      </p:cBhvr>
                                      <p:tavLst>
                                        <p:tav tm="0">
                                          <p:val>
                                            <p:strVal val="ppt_h"/>
                                          </p:val>
                                        </p:tav>
                                        <p:tav tm="100000">
                                          <p:val>
                                            <p:fltVal val="0"/>
                                          </p:val>
                                        </p:tav>
                                      </p:tavLst>
                                    </p:anim>
                                    <p:animEffect transition="out" filter="fade">
                                      <p:cBhvr>
                                        <p:cTn id="47" dur="500"/>
                                        <p:tgtEl>
                                          <p:spTgt spid="29"/>
                                        </p:tgtEl>
                                      </p:cBhvr>
                                    </p:animEffect>
                                    <p:set>
                                      <p:cBhvr>
                                        <p:cTn id="48" dur="1" fill="hold">
                                          <p:stCondLst>
                                            <p:cond delay="499"/>
                                          </p:stCondLst>
                                        </p:cTn>
                                        <p:tgtEl>
                                          <p:spTgt spid="29"/>
                                        </p:tgtEl>
                                        <p:attrNameLst>
                                          <p:attrName>style.visibility</p:attrName>
                                        </p:attrNameLst>
                                      </p:cBhvr>
                                      <p:to>
                                        <p:strVal val="hidden"/>
                                      </p:to>
                                    </p:set>
                                  </p:childTnLst>
                                </p:cTn>
                              </p:par>
                              <p:par>
                                <p:cTn id="49" presetID="1" presetClass="exit" presetSubtype="0" fill="hold" nodeType="withEffect">
                                  <p:stCondLst>
                                    <p:cond delay="0"/>
                                  </p:stCondLst>
                                  <p:childTnLst>
                                    <p:set>
                                      <p:cBhvr>
                                        <p:cTn id="50" dur="1" fill="hold">
                                          <p:stCondLst>
                                            <p:cond delay="0"/>
                                          </p:stCondLst>
                                        </p:cTn>
                                        <p:tgtEl>
                                          <p:spTgt spid="3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7" name="Rectangle 7"/>
          <p:cNvSpPr>
            <a:spLocks noGrp="1" noChangeArrowheads="1"/>
          </p:cNvSpPr>
          <p:nvPr>
            <p:ph type="title"/>
          </p:nvPr>
        </p:nvSpPr>
        <p:spPr>
          <a:noFill/>
          <a:ln/>
        </p:spPr>
        <p:txBody>
          <a:bodyPr/>
          <a:lstStyle/>
          <a:p>
            <a:r>
              <a:rPr lang="en-US" dirty="0"/>
              <a:t>Measuring R</a:t>
            </a:r>
            <a:r>
              <a:rPr lang="en-US" baseline="-25000" dirty="0"/>
              <a:t>h</a:t>
            </a:r>
            <a:r>
              <a:rPr lang="en-US" dirty="0"/>
              <a:t> Using SEC-DLS</a:t>
            </a:r>
          </a:p>
        </p:txBody>
      </p:sp>
      <p:sp>
        <p:nvSpPr>
          <p:cNvPr id="286726" name="Rectangle 6"/>
          <p:cNvSpPr>
            <a:spLocks noChangeArrowheads="1"/>
          </p:cNvSpPr>
          <p:nvPr/>
        </p:nvSpPr>
        <p:spPr bwMode="auto">
          <a:xfrm>
            <a:off x="1524000" y="3962400"/>
            <a:ext cx="3048000" cy="152400"/>
          </a:xfrm>
          <a:prstGeom prst="rect">
            <a:avLst/>
          </a:prstGeom>
          <a:solidFill>
            <a:schemeClr val="bg1"/>
          </a:solidFill>
          <a:ln w="9525">
            <a:noFill/>
            <a:miter lim="800000"/>
            <a:headEnd/>
            <a:tailEnd/>
          </a:ln>
          <a:effectLst/>
        </p:spPr>
        <p:txBody>
          <a:bodyPr wrap="none" anchor="ctr"/>
          <a:lstStyle/>
          <a:p>
            <a:endParaRPr lang="en-US" dirty="0"/>
          </a:p>
        </p:txBody>
      </p:sp>
      <p:pic>
        <p:nvPicPr>
          <p:cNvPr id="84997" name="Picture 5"/>
          <p:cNvPicPr>
            <a:picLocks noChangeAspect="1" noChangeArrowheads="1"/>
          </p:cNvPicPr>
          <p:nvPr/>
        </p:nvPicPr>
        <p:blipFill>
          <a:blip r:embed="rId4" cstate="print"/>
          <a:srcRect/>
          <a:stretch>
            <a:fillRect/>
          </a:stretch>
        </p:blipFill>
        <p:spPr bwMode="auto">
          <a:xfrm>
            <a:off x="590550" y="1301750"/>
            <a:ext cx="7962900" cy="4257675"/>
          </a:xfrm>
          <a:prstGeom prst="rect">
            <a:avLst/>
          </a:prstGeom>
          <a:noFill/>
          <a:ln w="9525">
            <a:noFill/>
            <a:miter lim="800000"/>
            <a:headEnd/>
            <a:tailEnd/>
          </a:ln>
          <a:effectLst/>
        </p:spPr>
      </p:pic>
      <p:pic>
        <p:nvPicPr>
          <p:cNvPr id="84999" name="Picture 7"/>
          <p:cNvPicPr>
            <a:picLocks noChangeAspect="1" noChangeArrowheads="1"/>
          </p:cNvPicPr>
          <p:nvPr/>
        </p:nvPicPr>
        <p:blipFill>
          <a:blip r:embed="rId5" cstate="print"/>
          <a:srcRect/>
          <a:stretch>
            <a:fillRect/>
          </a:stretch>
        </p:blipFill>
        <p:spPr bwMode="auto">
          <a:xfrm>
            <a:off x="4572000" y="1752600"/>
            <a:ext cx="3705225" cy="2627030"/>
          </a:xfrm>
          <a:prstGeom prst="rect">
            <a:avLst/>
          </a:prstGeom>
          <a:noFill/>
          <a:ln w="9525">
            <a:noFill/>
            <a:miter lim="800000"/>
            <a:headEnd/>
            <a:tailEnd/>
          </a:ln>
          <a:effectLst/>
        </p:spPr>
      </p:pic>
    </p:spTree>
    <p:custDataLst>
      <p:tags r:id="rId1"/>
    </p:custData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8" name="Picture 4"/>
          <p:cNvPicPr>
            <a:picLocks noChangeAspect="1" noChangeArrowheads="1"/>
          </p:cNvPicPr>
          <p:nvPr/>
        </p:nvPicPr>
        <p:blipFill>
          <a:blip r:embed="rId4" cstate="print"/>
          <a:srcRect/>
          <a:stretch>
            <a:fillRect/>
          </a:stretch>
        </p:blipFill>
        <p:spPr bwMode="auto">
          <a:xfrm>
            <a:off x="91758" y="1019175"/>
            <a:ext cx="9001125" cy="4819650"/>
          </a:xfrm>
          <a:prstGeom prst="rect">
            <a:avLst/>
          </a:prstGeom>
          <a:noFill/>
          <a:ln w="9525">
            <a:noFill/>
            <a:miter lim="800000"/>
            <a:headEnd/>
            <a:tailEnd/>
          </a:ln>
          <a:effectLst/>
        </p:spPr>
      </p:pic>
      <p:sp>
        <p:nvSpPr>
          <p:cNvPr id="411650" name="Rectangle 2"/>
          <p:cNvSpPr>
            <a:spLocks noGrp="1" noChangeArrowheads="1"/>
          </p:cNvSpPr>
          <p:nvPr>
            <p:ph type="title"/>
          </p:nvPr>
        </p:nvSpPr>
        <p:spPr>
          <a:noFill/>
          <a:ln/>
        </p:spPr>
        <p:txBody>
          <a:bodyPr/>
          <a:lstStyle/>
          <a:p>
            <a:r>
              <a:rPr lang="en-US" dirty="0"/>
              <a:t>Online: SEC-DLS of BSA</a:t>
            </a:r>
          </a:p>
        </p:txBody>
      </p:sp>
      <p:sp>
        <p:nvSpPr>
          <p:cNvPr id="250884" name="Text Box 4"/>
          <p:cNvSpPr txBox="1">
            <a:spLocks noChangeArrowheads="1"/>
          </p:cNvSpPr>
          <p:nvPr/>
        </p:nvSpPr>
        <p:spPr bwMode="auto">
          <a:xfrm>
            <a:off x="4517073" y="4152900"/>
            <a:ext cx="1066800" cy="400110"/>
          </a:xfrm>
          <a:prstGeom prst="rect">
            <a:avLst/>
          </a:prstGeom>
          <a:noFill/>
          <a:ln w="25400">
            <a:noFill/>
            <a:miter lim="800000"/>
            <a:headEnd type="none" w="sm" len="sm"/>
            <a:tailEnd type="none" w="sm" len="sm"/>
          </a:ln>
          <a:effectLst/>
        </p:spPr>
        <p:txBody>
          <a:bodyPr wrap="square">
            <a:spAutoFit/>
          </a:bodyPr>
          <a:lstStyle/>
          <a:p>
            <a:pPr algn="l" eaLnBrk="0" hangingPunct="0">
              <a:spcBef>
                <a:spcPct val="50000"/>
              </a:spcBef>
            </a:pPr>
            <a:r>
              <a:rPr lang="en-US" sz="2000" i="0" dirty="0" smtClean="0">
                <a:solidFill>
                  <a:schemeClr val="tx1"/>
                </a:solidFill>
                <a:latin typeface="+mn-lt"/>
              </a:rPr>
              <a:t>4.3 </a:t>
            </a:r>
            <a:r>
              <a:rPr lang="en-US" sz="2000" i="0" dirty="0">
                <a:solidFill>
                  <a:schemeClr val="tx1"/>
                </a:solidFill>
                <a:latin typeface="+mn-lt"/>
              </a:rPr>
              <a:t>nm</a:t>
            </a:r>
          </a:p>
        </p:txBody>
      </p:sp>
      <p:sp>
        <p:nvSpPr>
          <p:cNvPr id="250885" name="Text Box 5"/>
          <p:cNvSpPr txBox="1">
            <a:spLocks noChangeArrowheads="1"/>
          </p:cNvSpPr>
          <p:nvPr/>
        </p:nvSpPr>
        <p:spPr bwMode="auto">
          <a:xfrm>
            <a:off x="6570980" y="4465320"/>
            <a:ext cx="1028700" cy="400110"/>
          </a:xfrm>
          <a:prstGeom prst="rect">
            <a:avLst/>
          </a:prstGeom>
          <a:noFill/>
          <a:ln w="25400">
            <a:noFill/>
            <a:miter lim="800000"/>
            <a:headEnd type="none" w="sm" len="sm"/>
            <a:tailEnd type="none" w="sm" len="sm"/>
          </a:ln>
          <a:effectLst/>
        </p:spPr>
        <p:txBody>
          <a:bodyPr wrap="square">
            <a:spAutoFit/>
          </a:bodyPr>
          <a:lstStyle/>
          <a:p>
            <a:pPr algn="l" eaLnBrk="0" hangingPunct="0">
              <a:spcBef>
                <a:spcPct val="50000"/>
              </a:spcBef>
            </a:pPr>
            <a:r>
              <a:rPr lang="en-US" sz="2000" dirty="0" smtClean="0">
                <a:latin typeface="+mn-lt"/>
              </a:rPr>
              <a:t>3.5 </a:t>
            </a:r>
            <a:r>
              <a:rPr lang="en-US" sz="2000" dirty="0">
                <a:latin typeface="+mn-lt"/>
              </a:rPr>
              <a:t>nm</a:t>
            </a:r>
          </a:p>
        </p:txBody>
      </p:sp>
      <p:sp>
        <p:nvSpPr>
          <p:cNvPr id="411651" name="Text Box 3"/>
          <p:cNvSpPr txBox="1">
            <a:spLocks noChangeArrowheads="1"/>
          </p:cNvSpPr>
          <p:nvPr/>
        </p:nvSpPr>
        <p:spPr bwMode="auto">
          <a:xfrm>
            <a:off x="6446520" y="2265680"/>
            <a:ext cx="1341437" cy="396875"/>
          </a:xfrm>
          <a:prstGeom prst="rect">
            <a:avLst/>
          </a:prstGeom>
          <a:noFill/>
          <a:ln w="9525" algn="ctr">
            <a:noFill/>
            <a:miter lim="800000"/>
            <a:headEnd/>
            <a:tailEnd/>
          </a:ln>
          <a:effectLst/>
        </p:spPr>
        <p:txBody>
          <a:bodyPr wrap="none">
            <a:spAutoFit/>
          </a:bodyPr>
          <a:lstStyle/>
          <a:p>
            <a:r>
              <a:rPr lang="en-US" sz="2000" dirty="0">
                <a:solidFill>
                  <a:srgbClr val="0000FF"/>
                </a:solidFill>
              </a:rPr>
              <a:t>monomer</a:t>
            </a:r>
          </a:p>
        </p:txBody>
      </p:sp>
      <p:sp>
        <p:nvSpPr>
          <p:cNvPr id="411653" name="Text Box 5"/>
          <p:cNvSpPr txBox="1">
            <a:spLocks noChangeArrowheads="1"/>
          </p:cNvSpPr>
          <p:nvPr/>
        </p:nvSpPr>
        <p:spPr bwMode="auto">
          <a:xfrm>
            <a:off x="4557713" y="3192462"/>
            <a:ext cx="874713" cy="396875"/>
          </a:xfrm>
          <a:prstGeom prst="rect">
            <a:avLst/>
          </a:prstGeom>
          <a:noFill/>
          <a:ln w="9525" algn="ctr">
            <a:noFill/>
            <a:miter lim="800000"/>
            <a:headEnd/>
            <a:tailEnd/>
          </a:ln>
          <a:effectLst/>
        </p:spPr>
        <p:txBody>
          <a:bodyPr wrap="none">
            <a:spAutoFit/>
          </a:bodyPr>
          <a:lstStyle/>
          <a:p>
            <a:r>
              <a:rPr lang="en-US" sz="2000" dirty="0">
                <a:solidFill>
                  <a:srgbClr val="0000FF"/>
                </a:solidFill>
              </a:rPr>
              <a:t>dimer</a:t>
            </a:r>
          </a:p>
        </p:txBody>
      </p:sp>
      <p:grpSp>
        <p:nvGrpSpPr>
          <p:cNvPr id="16" name="Group 15"/>
          <p:cNvGrpSpPr/>
          <p:nvPr/>
        </p:nvGrpSpPr>
        <p:grpSpPr bwMode="gray">
          <a:xfrm>
            <a:off x="937578" y="1881213"/>
            <a:ext cx="2623132" cy="1497964"/>
            <a:chOff x="1018858" y="1892936"/>
            <a:chExt cx="2623132" cy="1497964"/>
          </a:xfrm>
        </p:grpSpPr>
        <p:pic>
          <p:nvPicPr>
            <p:cNvPr id="12" name="Picture 8" descr="qelsdist"/>
            <p:cNvPicPr>
              <a:picLocks noChangeAspect="1" noChangeArrowheads="1"/>
            </p:cNvPicPr>
            <p:nvPr/>
          </p:nvPicPr>
          <p:blipFill>
            <a:blip r:embed="rId5" cstate="print"/>
            <a:srcRect/>
            <a:stretch>
              <a:fillRect/>
            </a:stretch>
          </p:blipFill>
          <p:spPr bwMode="gray">
            <a:xfrm>
              <a:off x="1018858" y="1892936"/>
              <a:ext cx="2623132" cy="1497964"/>
            </a:xfrm>
            <a:prstGeom prst="rect">
              <a:avLst/>
            </a:prstGeom>
            <a:noFill/>
          </p:spPr>
        </p:pic>
        <p:sp>
          <p:nvSpPr>
            <p:cNvPr id="13" name="Text Box 3"/>
            <p:cNvSpPr txBox="1">
              <a:spLocks noChangeArrowheads="1"/>
            </p:cNvSpPr>
            <p:nvPr/>
          </p:nvSpPr>
          <p:spPr bwMode="gray">
            <a:xfrm>
              <a:off x="1362393" y="2066608"/>
              <a:ext cx="699615" cy="584775"/>
            </a:xfrm>
            <a:prstGeom prst="rect">
              <a:avLst/>
            </a:prstGeom>
            <a:solidFill>
              <a:schemeClr val="bg1"/>
            </a:solidFill>
            <a:ln w="9525">
              <a:noFill/>
              <a:miter lim="800000"/>
              <a:headEnd/>
              <a:tailEnd/>
            </a:ln>
            <a:effectLst/>
          </p:spPr>
          <p:txBody>
            <a:bodyPr wrap="none">
              <a:spAutoFit/>
            </a:bodyPr>
            <a:lstStyle/>
            <a:p>
              <a:pPr eaLnBrk="0" hangingPunct="0"/>
              <a:r>
                <a:rPr lang="en-US" b="0" i="0" dirty="0" smtClean="0">
                  <a:latin typeface="Calibri" pitchFamily="34" charset="0"/>
                </a:rPr>
                <a:t>Batch </a:t>
              </a:r>
            </a:p>
            <a:p>
              <a:pPr eaLnBrk="0" hangingPunct="0"/>
              <a:r>
                <a:rPr lang="en-US" b="0" i="0" dirty="0" smtClean="0">
                  <a:latin typeface="Calibri" pitchFamily="34" charset="0"/>
                </a:rPr>
                <a:t>DLS</a:t>
              </a:r>
              <a:endParaRPr lang="en-US" b="0" i="0" dirty="0">
                <a:latin typeface="Calibri" pitchFamily="34" charset="0"/>
              </a:endParaRPr>
            </a:p>
          </p:txBody>
        </p:sp>
      </p:grpSp>
      <p:grpSp>
        <p:nvGrpSpPr>
          <p:cNvPr id="15" name="Group 14"/>
          <p:cNvGrpSpPr/>
          <p:nvPr/>
        </p:nvGrpSpPr>
        <p:grpSpPr bwMode="gray">
          <a:xfrm>
            <a:off x="903854" y="3482340"/>
            <a:ext cx="2652146" cy="1546860"/>
            <a:chOff x="985134" y="3482340"/>
            <a:chExt cx="2652146" cy="1546860"/>
          </a:xfrm>
        </p:grpSpPr>
        <p:pic>
          <p:nvPicPr>
            <p:cNvPr id="11" name="Picture 7" descr="bsaDiff"/>
            <p:cNvPicPr>
              <a:picLocks noChangeAspect="1" noChangeArrowheads="1"/>
            </p:cNvPicPr>
            <p:nvPr/>
          </p:nvPicPr>
          <p:blipFill>
            <a:blip r:embed="rId6" cstate="print"/>
            <a:srcRect l="3991"/>
            <a:stretch>
              <a:fillRect/>
            </a:stretch>
          </p:blipFill>
          <p:spPr bwMode="gray">
            <a:xfrm>
              <a:off x="985134" y="3482340"/>
              <a:ext cx="2652146" cy="1546860"/>
            </a:xfrm>
            <a:prstGeom prst="rect">
              <a:avLst/>
            </a:prstGeom>
            <a:noFill/>
          </p:spPr>
        </p:pic>
        <p:sp>
          <p:nvSpPr>
            <p:cNvPr id="14" name="Text Box 4"/>
            <p:cNvSpPr txBox="1">
              <a:spLocks noChangeArrowheads="1"/>
            </p:cNvSpPr>
            <p:nvPr/>
          </p:nvSpPr>
          <p:spPr bwMode="gray">
            <a:xfrm>
              <a:off x="1481696" y="3545474"/>
              <a:ext cx="777777" cy="584775"/>
            </a:xfrm>
            <a:prstGeom prst="rect">
              <a:avLst/>
            </a:prstGeom>
            <a:solidFill>
              <a:schemeClr val="bg1"/>
            </a:solidFill>
            <a:ln w="9525">
              <a:noFill/>
              <a:miter lim="800000"/>
              <a:headEnd/>
              <a:tailEnd/>
            </a:ln>
            <a:effectLst/>
          </p:spPr>
          <p:txBody>
            <a:bodyPr wrap="none">
              <a:spAutoFit/>
            </a:bodyPr>
            <a:lstStyle/>
            <a:p>
              <a:pPr eaLnBrk="0" hangingPunct="0"/>
              <a:r>
                <a:rPr lang="en-US" b="0" i="0" dirty="0" smtClean="0">
                  <a:latin typeface="Calibri" pitchFamily="34" charset="0"/>
                </a:rPr>
                <a:t>Online </a:t>
              </a:r>
            </a:p>
            <a:p>
              <a:pPr eaLnBrk="0" hangingPunct="0"/>
              <a:r>
                <a:rPr lang="en-US" b="0" i="0" dirty="0" smtClean="0">
                  <a:latin typeface="Calibri" pitchFamily="34" charset="0"/>
                </a:rPr>
                <a:t>DLS</a:t>
              </a:r>
              <a:endParaRPr lang="en-US" b="0" i="0" dirty="0">
                <a:latin typeface="Calibri" pitchFamily="34" charset="0"/>
              </a:endParaRPr>
            </a:p>
          </p:txBody>
        </p:sp>
      </p:grpSp>
      <p:sp>
        <p:nvSpPr>
          <p:cNvPr id="411652" name="Text Box 4"/>
          <p:cNvSpPr txBox="1">
            <a:spLocks noChangeArrowheads="1"/>
          </p:cNvSpPr>
          <p:nvPr/>
        </p:nvSpPr>
        <p:spPr bwMode="auto">
          <a:xfrm>
            <a:off x="3380740" y="4843780"/>
            <a:ext cx="901700" cy="396875"/>
          </a:xfrm>
          <a:prstGeom prst="rect">
            <a:avLst/>
          </a:prstGeom>
          <a:noFill/>
          <a:ln w="9525" algn="ctr">
            <a:noFill/>
            <a:miter lim="800000"/>
            <a:headEnd/>
            <a:tailEnd/>
          </a:ln>
          <a:effectLst/>
        </p:spPr>
        <p:txBody>
          <a:bodyPr wrap="none">
            <a:spAutoFit/>
          </a:bodyPr>
          <a:lstStyle/>
          <a:p>
            <a:r>
              <a:rPr lang="en-US" sz="2000" dirty="0">
                <a:solidFill>
                  <a:srgbClr val="0000FF"/>
                </a:solidFill>
              </a:rPr>
              <a:t>trimer</a:t>
            </a: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088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088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53" presetClass="entr" presetSubtype="0"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ppt_w</p:attrName>
                                        </p:attrNameLst>
                                      </p:cBhvr>
                                      <p:tavLst>
                                        <p:tav tm="0">
                                          <p:val>
                                            <p:fltVal val="0"/>
                                          </p:val>
                                        </p:tav>
                                        <p:tav tm="100000">
                                          <p:val>
                                            <p:strVal val="#ppt_w"/>
                                          </p:val>
                                        </p:tav>
                                      </p:tavLst>
                                    </p:anim>
                                    <p:anim calcmode="lin" valueType="num">
                                      <p:cBhvr>
                                        <p:cTn id="14" dur="500" fill="hold"/>
                                        <p:tgtEl>
                                          <p:spTgt spid="15"/>
                                        </p:tgtEl>
                                        <p:attrNameLst>
                                          <p:attrName>ppt_h</p:attrName>
                                        </p:attrNameLst>
                                      </p:cBhvr>
                                      <p:tavLst>
                                        <p:tav tm="0">
                                          <p:val>
                                            <p:fltVal val="0"/>
                                          </p:val>
                                        </p:tav>
                                        <p:tav tm="100000">
                                          <p:val>
                                            <p:strVal val="#ppt_h"/>
                                          </p:val>
                                        </p:tav>
                                      </p:tavLst>
                                    </p:anim>
                                    <p:animEffect transition="in" filter="fade">
                                      <p:cBhvr>
                                        <p:cTn id="15" dur="500"/>
                                        <p:tgtEl>
                                          <p:spTgt spid="15"/>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0" fill="hold" nodeType="click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p:cTn id="20" dur="500" fill="hold"/>
                                        <p:tgtEl>
                                          <p:spTgt spid="16"/>
                                        </p:tgtEl>
                                        <p:attrNameLst>
                                          <p:attrName>ppt_w</p:attrName>
                                        </p:attrNameLst>
                                      </p:cBhvr>
                                      <p:tavLst>
                                        <p:tav tm="0">
                                          <p:val>
                                            <p:fltVal val="0"/>
                                          </p:val>
                                        </p:tav>
                                        <p:tav tm="100000">
                                          <p:val>
                                            <p:strVal val="#ppt_w"/>
                                          </p:val>
                                        </p:tav>
                                      </p:tavLst>
                                    </p:anim>
                                    <p:anim calcmode="lin" valueType="num">
                                      <p:cBhvr>
                                        <p:cTn id="21" dur="500" fill="hold"/>
                                        <p:tgtEl>
                                          <p:spTgt spid="16"/>
                                        </p:tgtEl>
                                        <p:attrNameLst>
                                          <p:attrName>ppt_h</p:attrName>
                                        </p:attrNameLst>
                                      </p:cBhvr>
                                      <p:tavLst>
                                        <p:tav tm="0">
                                          <p:val>
                                            <p:fltVal val="0"/>
                                          </p:val>
                                        </p:tav>
                                        <p:tav tm="100000">
                                          <p:val>
                                            <p:strVal val="#ppt_h"/>
                                          </p:val>
                                        </p:tav>
                                      </p:tavLst>
                                    </p:anim>
                                    <p:animEffect transition="in" filter="fade">
                                      <p:cBhvr>
                                        <p:cTn id="2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0884" grpId="0"/>
      <p:bldP spid="250885" grpId="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81925" name="Picture 5"/>
          <p:cNvPicPr>
            <a:picLocks noChangeAspect="1" noChangeArrowheads="1"/>
          </p:cNvPicPr>
          <p:nvPr/>
        </p:nvPicPr>
        <p:blipFill>
          <a:blip r:embed="rId4" cstate="print"/>
          <a:srcRect/>
          <a:stretch>
            <a:fillRect/>
          </a:stretch>
        </p:blipFill>
        <p:spPr bwMode="auto">
          <a:xfrm>
            <a:off x="507206" y="1334261"/>
            <a:ext cx="8129588" cy="4418839"/>
          </a:xfrm>
          <a:prstGeom prst="rect">
            <a:avLst/>
          </a:prstGeom>
          <a:noFill/>
          <a:ln w="9525">
            <a:noFill/>
            <a:miter lim="800000"/>
            <a:headEnd/>
            <a:tailEnd/>
          </a:ln>
          <a:effectLst/>
        </p:spPr>
      </p:pic>
      <p:sp>
        <p:nvSpPr>
          <p:cNvPr id="410626" name="Rectangle 2"/>
          <p:cNvSpPr>
            <a:spLocks noGrp="1" noChangeArrowheads="1"/>
          </p:cNvSpPr>
          <p:nvPr>
            <p:ph type="title"/>
          </p:nvPr>
        </p:nvSpPr>
        <p:spPr>
          <a:noFill/>
          <a:ln/>
        </p:spPr>
        <p:txBody>
          <a:bodyPr/>
          <a:lstStyle/>
          <a:p>
            <a:r>
              <a:rPr lang="en-US" sz="2800" dirty="0" smtClean="0"/>
              <a:t>SEC-MALS-DLS:</a:t>
            </a:r>
            <a:br>
              <a:rPr lang="en-US" sz="2800" dirty="0" smtClean="0"/>
            </a:br>
            <a:r>
              <a:rPr lang="en-US" sz="2800" dirty="0" smtClean="0"/>
              <a:t>Why Did </a:t>
            </a:r>
            <a:r>
              <a:rPr lang="en-US" sz="2800" dirty="0"/>
              <a:t>the Protein </a:t>
            </a:r>
            <a:r>
              <a:rPr lang="en-US" sz="2800" dirty="0" smtClean="0"/>
              <a:t>Complex Elute Later</a:t>
            </a:r>
            <a:r>
              <a:rPr lang="en-US" sz="2800" dirty="0"/>
              <a:t>?</a:t>
            </a:r>
          </a:p>
        </p:txBody>
      </p:sp>
      <p:grpSp>
        <p:nvGrpSpPr>
          <p:cNvPr id="9" name="Group 8"/>
          <p:cNvGrpSpPr/>
          <p:nvPr/>
        </p:nvGrpSpPr>
        <p:grpSpPr>
          <a:xfrm>
            <a:off x="5905500" y="2286000"/>
            <a:ext cx="2514600" cy="1416050"/>
            <a:chOff x="5905500" y="2286000"/>
            <a:chExt cx="2514600" cy="1416050"/>
          </a:xfrm>
        </p:grpSpPr>
        <p:sp>
          <p:nvSpPr>
            <p:cNvPr id="290825" name="Line 9"/>
            <p:cNvSpPr>
              <a:spLocks noChangeShapeType="1"/>
            </p:cNvSpPr>
            <p:nvPr/>
          </p:nvSpPr>
          <p:spPr bwMode="auto">
            <a:xfrm flipH="1">
              <a:off x="6781800" y="3092450"/>
              <a:ext cx="228600" cy="609600"/>
            </a:xfrm>
            <a:prstGeom prst="line">
              <a:avLst/>
            </a:prstGeom>
            <a:noFill/>
            <a:ln w="28575">
              <a:solidFill>
                <a:srgbClr val="0000FF"/>
              </a:solidFill>
              <a:round/>
              <a:headEnd type="none" w="sm" len="sm"/>
              <a:tailEnd type="triangle" w="lg" len="lg"/>
            </a:ln>
            <a:effectLst/>
          </p:spPr>
          <p:txBody>
            <a:bodyPr wrap="none" anchor="ctr"/>
            <a:lstStyle/>
            <a:p>
              <a:endParaRPr lang="en-US" sz="2000" dirty="0">
                <a:latin typeface="Calibri" pitchFamily="34" charset="0"/>
              </a:endParaRPr>
            </a:p>
          </p:txBody>
        </p:sp>
        <p:sp>
          <p:nvSpPr>
            <p:cNvPr id="290826" name="Rectangle 10"/>
            <p:cNvSpPr>
              <a:spLocks noChangeArrowheads="1"/>
            </p:cNvSpPr>
            <p:nvPr/>
          </p:nvSpPr>
          <p:spPr bwMode="auto">
            <a:xfrm>
              <a:off x="5905500" y="2286000"/>
              <a:ext cx="2514600" cy="830997"/>
            </a:xfrm>
            <a:prstGeom prst="rect">
              <a:avLst/>
            </a:prstGeom>
            <a:noFill/>
            <a:ln w="25400">
              <a:noFill/>
              <a:miter lim="800000"/>
              <a:headEnd type="none" w="sm" len="sm"/>
              <a:tailEnd type="none" w="sm" len="sm"/>
            </a:ln>
            <a:effectLst/>
          </p:spPr>
          <p:txBody>
            <a:bodyPr wrap="square">
              <a:spAutoFit/>
            </a:bodyPr>
            <a:lstStyle/>
            <a:p>
              <a:pPr eaLnBrk="0" hangingPunct="0"/>
              <a:r>
                <a:rPr lang="en-US" sz="2400" i="0" dirty="0">
                  <a:solidFill>
                    <a:srgbClr val="0000FF"/>
                  </a:solidFill>
                  <a:latin typeface="Calibri" pitchFamily="34" charset="0"/>
                </a:rPr>
                <a:t>Complex (Trap-IL4)</a:t>
              </a:r>
            </a:p>
            <a:p>
              <a:pPr eaLnBrk="0" hangingPunct="0"/>
              <a:r>
                <a:rPr lang="en-US" sz="2400" i="0" dirty="0">
                  <a:solidFill>
                    <a:srgbClr val="0000FF"/>
                  </a:solidFill>
                  <a:latin typeface="Calibri" pitchFamily="34" charset="0"/>
                </a:rPr>
                <a:t>275 kD</a:t>
              </a:r>
            </a:p>
          </p:txBody>
        </p:sp>
      </p:grpSp>
      <p:grpSp>
        <p:nvGrpSpPr>
          <p:cNvPr id="8" name="Group 7"/>
          <p:cNvGrpSpPr/>
          <p:nvPr/>
        </p:nvGrpSpPr>
        <p:grpSpPr>
          <a:xfrm>
            <a:off x="1752600" y="2630269"/>
            <a:ext cx="1219200" cy="1217831"/>
            <a:chOff x="1752600" y="2630269"/>
            <a:chExt cx="1219200" cy="1217831"/>
          </a:xfrm>
        </p:grpSpPr>
        <p:sp>
          <p:nvSpPr>
            <p:cNvPr id="290828" name="Text Box 12"/>
            <p:cNvSpPr txBox="1">
              <a:spLocks noChangeArrowheads="1"/>
            </p:cNvSpPr>
            <p:nvPr/>
          </p:nvSpPr>
          <p:spPr bwMode="auto">
            <a:xfrm>
              <a:off x="1752600" y="2630269"/>
              <a:ext cx="1219200" cy="646331"/>
            </a:xfrm>
            <a:prstGeom prst="rect">
              <a:avLst/>
            </a:prstGeom>
            <a:noFill/>
            <a:ln w="25400">
              <a:noFill/>
              <a:miter lim="800000"/>
              <a:headEnd type="none" w="sm" len="sm"/>
              <a:tailEnd type="none" w="sm" len="sm"/>
            </a:ln>
            <a:effectLst/>
          </p:spPr>
          <p:txBody>
            <a:bodyPr wrap="square">
              <a:spAutoFit/>
            </a:bodyPr>
            <a:lstStyle/>
            <a:p>
              <a:pPr eaLnBrk="0" hangingPunct="0">
                <a:lnSpc>
                  <a:spcPct val="50000"/>
                </a:lnSpc>
                <a:spcBef>
                  <a:spcPct val="50000"/>
                </a:spcBef>
              </a:pPr>
              <a:r>
                <a:rPr lang="en-US" sz="2400" i="0" dirty="0">
                  <a:solidFill>
                    <a:srgbClr val="FF0000"/>
                  </a:solidFill>
                  <a:latin typeface="Calibri" pitchFamily="34" charset="0"/>
                </a:rPr>
                <a:t>IL4 trap</a:t>
              </a:r>
            </a:p>
            <a:p>
              <a:pPr eaLnBrk="0" hangingPunct="0">
                <a:lnSpc>
                  <a:spcPct val="50000"/>
                </a:lnSpc>
                <a:spcBef>
                  <a:spcPct val="50000"/>
                </a:spcBef>
              </a:pPr>
              <a:r>
                <a:rPr lang="en-US" sz="2400" i="0" dirty="0">
                  <a:solidFill>
                    <a:srgbClr val="FF0000"/>
                  </a:solidFill>
                  <a:latin typeface="Calibri" pitchFamily="34" charset="0"/>
                </a:rPr>
                <a:t>240 kD</a:t>
              </a:r>
            </a:p>
          </p:txBody>
        </p:sp>
        <p:sp>
          <p:nvSpPr>
            <p:cNvPr id="290829" name="Line 13"/>
            <p:cNvSpPr>
              <a:spLocks noChangeShapeType="1"/>
            </p:cNvSpPr>
            <p:nvPr/>
          </p:nvSpPr>
          <p:spPr bwMode="auto">
            <a:xfrm>
              <a:off x="2514600" y="3276600"/>
              <a:ext cx="457200" cy="571500"/>
            </a:xfrm>
            <a:prstGeom prst="line">
              <a:avLst/>
            </a:prstGeom>
            <a:noFill/>
            <a:ln w="28575">
              <a:solidFill>
                <a:srgbClr val="FF0000"/>
              </a:solidFill>
              <a:round/>
              <a:headEnd type="none" w="sm" len="sm"/>
              <a:tailEnd type="triangle" w="lg" len="lg"/>
            </a:ln>
            <a:effectLst/>
          </p:spPr>
          <p:txBody>
            <a:bodyPr wrap="none" anchor="ctr"/>
            <a:lstStyle/>
            <a:p>
              <a:endParaRPr lang="en-US" sz="2000" dirty="0">
                <a:latin typeface="Calibri" pitchFamily="34" charset="0"/>
              </a:endParaRPr>
            </a:p>
          </p:txBody>
        </p:sp>
      </p:gr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1+#ppt_w/2"/>
                                          </p:val>
                                        </p:tav>
                                        <p:tav tm="100000">
                                          <p:val>
                                            <p:strVal val="#ppt_x"/>
                                          </p:val>
                                        </p:tav>
                                      </p:tavLst>
                                    </p:anim>
                                    <p:anim calcmode="lin" valueType="num">
                                      <p:cBhvr additive="base">
                                        <p:cTn id="14"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72" name="Rectangle 8"/>
          <p:cNvSpPr>
            <a:spLocks noGrp="1" noChangeArrowheads="1"/>
          </p:cNvSpPr>
          <p:nvPr>
            <p:ph type="title"/>
          </p:nvPr>
        </p:nvSpPr>
        <p:spPr>
          <a:xfrm>
            <a:off x="1295400" y="125413"/>
            <a:ext cx="7478713" cy="573087"/>
          </a:xfrm>
          <a:noFill/>
          <a:ln/>
        </p:spPr>
        <p:txBody>
          <a:bodyPr/>
          <a:lstStyle/>
          <a:p>
            <a:pPr algn="l"/>
            <a:r>
              <a:rPr lang="en-US" dirty="0" smtClean="0"/>
              <a:t>…Because</a:t>
            </a:r>
            <a:endParaRPr lang="en-US" dirty="0"/>
          </a:p>
        </p:txBody>
      </p:sp>
      <p:sp>
        <p:nvSpPr>
          <p:cNvPr id="292875" name="Rectangle 11"/>
          <p:cNvSpPr>
            <a:spLocks noChangeArrowheads="1"/>
          </p:cNvSpPr>
          <p:nvPr/>
        </p:nvSpPr>
        <p:spPr bwMode="auto">
          <a:xfrm>
            <a:off x="2541876" y="126657"/>
            <a:ext cx="6640224" cy="573087"/>
          </a:xfrm>
          <a:prstGeom prst="rect">
            <a:avLst/>
          </a:prstGeom>
          <a:noFill/>
          <a:ln w="9525" algn="ctr">
            <a:noFill/>
            <a:miter lim="800000"/>
            <a:headEnd/>
            <a:tailEnd/>
          </a:ln>
          <a:effectLst/>
        </p:spPr>
        <p:txBody>
          <a:bodyPr anchor="ctr"/>
          <a:lstStyle/>
          <a:p>
            <a:r>
              <a:rPr lang="en-US" sz="3200" b="1" i="1" dirty="0">
                <a:latin typeface="Calibri" pitchFamily="34" charset="0"/>
              </a:rPr>
              <a:t>it </a:t>
            </a:r>
            <a:r>
              <a:rPr lang="en-US" sz="3200" b="1" i="1" dirty="0" smtClean="0">
                <a:latin typeface="Calibri" pitchFamily="34" charset="0"/>
              </a:rPr>
              <a:t>Has </a:t>
            </a:r>
            <a:r>
              <a:rPr lang="en-US" sz="3200" b="1" i="1" dirty="0">
                <a:latin typeface="Calibri" pitchFamily="34" charset="0"/>
              </a:rPr>
              <a:t>a </a:t>
            </a:r>
            <a:r>
              <a:rPr lang="en-US" sz="3200" b="1" i="1" dirty="0" smtClean="0">
                <a:latin typeface="Calibri" pitchFamily="34" charset="0"/>
              </a:rPr>
              <a:t>More Compact Structure</a:t>
            </a:r>
            <a:endParaRPr lang="en-US" sz="3200" b="1" i="1" dirty="0">
              <a:latin typeface="Calibri" pitchFamily="34" charset="0"/>
            </a:endParaRPr>
          </a:p>
        </p:txBody>
      </p:sp>
      <p:grpSp>
        <p:nvGrpSpPr>
          <p:cNvPr id="10" name="Group 9"/>
          <p:cNvGrpSpPr/>
          <p:nvPr/>
        </p:nvGrpSpPr>
        <p:grpSpPr>
          <a:xfrm>
            <a:off x="385762" y="885825"/>
            <a:ext cx="8372475" cy="2619375"/>
            <a:chOff x="385762" y="885825"/>
            <a:chExt cx="8372475" cy="2619375"/>
          </a:xfrm>
        </p:grpSpPr>
        <p:pic>
          <p:nvPicPr>
            <p:cNvPr id="82956" name="Picture 12"/>
            <p:cNvPicPr>
              <a:picLocks noChangeAspect="1" noChangeArrowheads="1"/>
            </p:cNvPicPr>
            <p:nvPr/>
          </p:nvPicPr>
          <p:blipFill>
            <a:blip r:embed="rId4" cstate="print"/>
            <a:srcRect/>
            <a:stretch>
              <a:fillRect/>
            </a:stretch>
          </p:blipFill>
          <p:spPr bwMode="auto">
            <a:xfrm>
              <a:off x="385762" y="885825"/>
              <a:ext cx="8372475" cy="2619375"/>
            </a:xfrm>
            <a:prstGeom prst="rect">
              <a:avLst/>
            </a:prstGeom>
            <a:noFill/>
            <a:ln w="9525">
              <a:noFill/>
              <a:miter lim="800000"/>
              <a:headEnd/>
              <a:tailEnd/>
            </a:ln>
            <a:effectLst/>
          </p:spPr>
        </p:pic>
        <p:sp>
          <p:nvSpPr>
            <p:cNvPr id="292869" name="Text Box 5"/>
            <p:cNvSpPr txBox="1">
              <a:spLocks noChangeArrowheads="1"/>
            </p:cNvSpPr>
            <p:nvPr/>
          </p:nvSpPr>
          <p:spPr bwMode="auto">
            <a:xfrm>
              <a:off x="3124200" y="1181100"/>
              <a:ext cx="2895600" cy="830997"/>
            </a:xfrm>
            <a:prstGeom prst="rect">
              <a:avLst/>
            </a:prstGeom>
            <a:noFill/>
            <a:ln w="25400">
              <a:noFill/>
              <a:miter lim="800000"/>
              <a:headEnd type="none" w="sm" len="sm"/>
              <a:tailEnd type="none" w="sm" len="sm"/>
            </a:ln>
            <a:effectLst/>
          </p:spPr>
          <p:txBody>
            <a:bodyPr>
              <a:spAutoFit/>
            </a:bodyPr>
            <a:lstStyle/>
            <a:p>
              <a:pPr eaLnBrk="0" hangingPunct="0">
                <a:spcBef>
                  <a:spcPct val="50000"/>
                </a:spcBef>
              </a:pPr>
              <a:r>
                <a:rPr lang="en-US" sz="2400" b="1" i="0" dirty="0" smtClean="0">
                  <a:solidFill>
                    <a:schemeClr val="tx1"/>
                  </a:solidFill>
                  <a:latin typeface="Calibri" pitchFamily="34" charset="0"/>
                </a:rPr>
                <a:t>Trap (240 kDa): </a:t>
              </a:r>
              <a:br>
                <a:rPr lang="en-US" sz="2400" b="1" i="0" dirty="0" smtClean="0">
                  <a:solidFill>
                    <a:schemeClr val="tx1"/>
                  </a:solidFill>
                  <a:latin typeface="Calibri" pitchFamily="34" charset="0"/>
                </a:rPr>
              </a:br>
              <a:r>
                <a:rPr lang="en-US" sz="2400" b="1" dirty="0" smtClean="0">
                  <a:solidFill>
                    <a:schemeClr val="tx1"/>
                  </a:solidFill>
                  <a:latin typeface="Calibri" pitchFamily="34" charset="0"/>
                </a:rPr>
                <a:t>R</a:t>
              </a:r>
              <a:r>
                <a:rPr lang="en-US" sz="2400" b="1" baseline="-25000" dirty="0" smtClean="0">
                  <a:solidFill>
                    <a:schemeClr val="tx1"/>
                  </a:solidFill>
                  <a:latin typeface="Calibri" pitchFamily="34" charset="0"/>
                </a:rPr>
                <a:t>h</a:t>
              </a:r>
              <a:r>
                <a:rPr lang="en-US" sz="2400" b="1" i="0" dirty="0" smtClean="0">
                  <a:solidFill>
                    <a:schemeClr val="tx1"/>
                  </a:solidFill>
                  <a:latin typeface="Calibri" pitchFamily="34" charset="0"/>
                </a:rPr>
                <a:t> </a:t>
              </a:r>
              <a:r>
                <a:rPr lang="en-US" sz="2400" b="1" i="0" dirty="0">
                  <a:solidFill>
                    <a:schemeClr val="tx1"/>
                  </a:solidFill>
                  <a:latin typeface="Calibri" pitchFamily="34" charset="0"/>
                </a:rPr>
                <a:t>= 7.2 nm</a:t>
              </a:r>
            </a:p>
          </p:txBody>
        </p:sp>
        <p:pic>
          <p:nvPicPr>
            <p:cNvPr id="82948" name="Picture 4"/>
            <p:cNvPicPr>
              <a:picLocks noChangeAspect="1" noChangeArrowheads="1"/>
            </p:cNvPicPr>
            <p:nvPr/>
          </p:nvPicPr>
          <p:blipFill>
            <a:blip r:embed="rId5" cstate="print"/>
            <a:srcRect/>
            <a:stretch>
              <a:fillRect/>
            </a:stretch>
          </p:blipFill>
          <p:spPr bwMode="auto">
            <a:xfrm>
              <a:off x="6057900" y="1257300"/>
              <a:ext cx="2443163" cy="1580870"/>
            </a:xfrm>
            <a:prstGeom prst="rect">
              <a:avLst/>
            </a:prstGeom>
            <a:noFill/>
            <a:ln w="9525">
              <a:noFill/>
              <a:miter lim="800000"/>
              <a:headEnd/>
              <a:tailEnd/>
            </a:ln>
            <a:effectLst/>
          </p:spPr>
        </p:pic>
      </p:grpSp>
      <p:grpSp>
        <p:nvGrpSpPr>
          <p:cNvPr id="11" name="Group 10"/>
          <p:cNvGrpSpPr/>
          <p:nvPr/>
        </p:nvGrpSpPr>
        <p:grpSpPr>
          <a:xfrm>
            <a:off x="414337" y="3619500"/>
            <a:ext cx="8315325" cy="2619375"/>
            <a:chOff x="414337" y="3619500"/>
            <a:chExt cx="8315325" cy="2619375"/>
          </a:xfrm>
        </p:grpSpPr>
        <p:pic>
          <p:nvPicPr>
            <p:cNvPr id="82955" name="Picture 11"/>
            <p:cNvPicPr>
              <a:picLocks noChangeAspect="1" noChangeArrowheads="1"/>
            </p:cNvPicPr>
            <p:nvPr/>
          </p:nvPicPr>
          <p:blipFill>
            <a:blip r:embed="rId6" cstate="print"/>
            <a:srcRect/>
            <a:stretch>
              <a:fillRect/>
            </a:stretch>
          </p:blipFill>
          <p:spPr bwMode="auto">
            <a:xfrm>
              <a:off x="414337" y="3619500"/>
              <a:ext cx="8315325" cy="2619375"/>
            </a:xfrm>
            <a:prstGeom prst="rect">
              <a:avLst/>
            </a:prstGeom>
            <a:noFill/>
            <a:ln w="9525">
              <a:noFill/>
              <a:miter lim="800000"/>
              <a:headEnd/>
              <a:tailEnd/>
            </a:ln>
            <a:effectLst/>
          </p:spPr>
        </p:pic>
        <p:pic>
          <p:nvPicPr>
            <p:cNvPr id="82954" name="Picture 10"/>
            <p:cNvPicPr>
              <a:picLocks noChangeAspect="1" noChangeArrowheads="1"/>
            </p:cNvPicPr>
            <p:nvPr/>
          </p:nvPicPr>
          <p:blipFill>
            <a:blip r:embed="rId7" cstate="print"/>
            <a:srcRect/>
            <a:stretch>
              <a:fillRect/>
            </a:stretch>
          </p:blipFill>
          <p:spPr bwMode="auto">
            <a:xfrm>
              <a:off x="6115176" y="4076700"/>
              <a:ext cx="2419224" cy="1501775"/>
            </a:xfrm>
            <a:prstGeom prst="rect">
              <a:avLst/>
            </a:prstGeom>
            <a:noFill/>
            <a:ln w="9525">
              <a:noFill/>
              <a:miter lim="800000"/>
              <a:headEnd/>
              <a:tailEnd/>
            </a:ln>
            <a:effectLst/>
          </p:spPr>
        </p:pic>
        <p:sp>
          <p:nvSpPr>
            <p:cNvPr id="292870" name="Rectangle 6"/>
            <p:cNvSpPr>
              <a:spLocks noChangeArrowheads="1"/>
            </p:cNvSpPr>
            <p:nvPr/>
          </p:nvSpPr>
          <p:spPr bwMode="auto">
            <a:xfrm>
              <a:off x="2613559" y="3919835"/>
              <a:ext cx="3906774" cy="830997"/>
            </a:xfrm>
            <a:prstGeom prst="rect">
              <a:avLst/>
            </a:prstGeom>
            <a:noFill/>
            <a:ln w="25400">
              <a:noFill/>
              <a:miter lim="800000"/>
              <a:headEnd type="none" w="sm" len="sm"/>
              <a:tailEnd type="none" w="sm" len="sm"/>
            </a:ln>
            <a:effectLst/>
          </p:spPr>
          <p:txBody>
            <a:bodyPr wrap="none">
              <a:spAutoFit/>
            </a:bodyPr>
            <a:lstStyle/>
            <a:p>
              <a:pPr eaLnBrk="0" hangingPunct="0"/>
              <a:r>
                <a:rPr lang="en-US" sz="2400" b="1" i="0" dirty="0" smtClean="0">
                  <a:solidFill>
                    <a:schemeClr val="tx1"/>
                  </a:solidFill>
                  <a:latin typeface="Calibri" pitchFamily="34" charset="0"/>
                </a:rPr>
                <a:t>Complex (Trap-IL4, 275 kDa): </a:t>
              </a:r>
              <a:br>
                <a:rPr lang="en-US" sz="2400" b="1" i="0" dirty="0" smtClean="0">
                  <a:solidFill>
                    <a:schemeClr val="tx1"/>
                  </a:solidFill>
                  <a:latin typeface="Calibri" pitchFamily="34" charset="0"/>
                </a:rPr>
              </a:br>
              <a:r>
                <a:rPr lang="en-US" sz="2400" b="1" dirty="0" smtClean="0">
                  <a:solidFill>
                    <a:schemeClr val="tx1"/>
                  </a:solidFill>
                  <a:latin typeface="Calibri" pitchFamily="34" charset="0"/>
                </a:rPr>
                <a:t>R</a:t>
              </a:r>
              <a:r>
                <a:rPr lang="en-US" sz="2400" b="1" baseline="-25000" dirty="0" smtClean="0">
                  <a:solidFill>
                    <a:schemeClr val="tx1"/>
                  </a:solidFill>
                  <a:latin typeface="Calibri" pitchFamily="34" charset="0"/>
                </a:rPr>
                <a:t>h</a:t>
              </a:r>
              <a:r>
                <a:rPr lang="en-US" sz="2400" b="1" i="0" dirty="0" smtClean="0">
                  <a:solidFill>
                    <a:schemeClr val="tx1"/>
                  </a:solidFill>
                  <a:latin typeface="Calibri" pitchFamily="34" charset="0"/>
                </a:rPr>
                <a:t> </a:t>
              </a:r>
              <a:r>
                <a:rPr lang="en-US" sz="2400" b="1" i="0" dirty="0">
                  <a:solidFill>
                    <a:schemeClr val="tx1"/>
                  </a:solidFill>
                  <a:latin typeface="Calibri" pitchFamily="34" charset="0"/>
                </a:rPr>
                <a:t>= 6.5 nm</a:t>
              </a:r>
            </a:p>
          </p:txBody>
        </p:sp>
      </p:gr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par>
                          <p:cTn id="7" fill="hold">
                            <p:stCondLst>
                              <p:cond delay="0"/>
                            </p:stCondLst>
                            <p:childTnLst>
                              <p:par>
                                <p:cTn id="8" presetID="22" presetClass="entr" presetSubtype="8" fill="hold" grpId="0" nodeType="afterEffect">
                                  <p:stCondLst>
                                    <p:cond delay="0"/>
                                  </p:stCondLst>
                                  <p:childTnLst>
                                    <p:set>
                                      <p:cBhvr>
                                        <p:cTn id="9" dur="1" fill="hold">
                                          <p:stCondLst>
                                            <p:cond delay="0"/>
                                          </p:stCondLst>
                                        </p:cTn>
                                        <p:tgtEl>
                                          <p:spTgt spid="292875"/>
                                        </p:tgtEl>
                                        <p:attrNameLst>
                                          <p:attrName>style.visibility</p:attrName>
                                        </p:attrNameLst>
                                      </p:cBhvr>
                                      <p:to>
                                        <p:strVal val="visible"/>
                                      </p:to>
                                    </p:set>
                                    <p:animEffect transition="in" filter="wipe(left)">
                                      <p:cBhvr>
                                        <p:cTn id="10" dur="500"/>
                                        <p:tgtEl>
                                          <p:spTgt spid="2928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287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bwMode="auto">
          <a:xfrm>
            <a:off x="-232491" y="625164"/>
            <a:ext cx="9144000" cy="609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normAutofit fontScale="97500"/>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200" b="1" i="1" u="none" strike="noStrike" kern="0" cap="none" spc="0" normalizeH="0" baseline="0" noProof="0" dirty="0">
              <a:ln>
                <a:noFill/>
              </a:ln>
              <a:solidFill>
                <a:srgbClr val="FFFF00"/>
              </a:solidFill>
              <a:effectLst/>
              <a:uLnTx/>
              <a:uFillTx/>
              <a:latin typeface="Calibri" pitchFamily="34" charset="0"/>
              <a:ea typeface="+mj-ea"/>
              <a:cs typeface="+mj-cs"/>
            </a:endParaRPr>
          </a:p>
        </p:txBody>
      </p:sp>
      <p:grpSp>
        <p:nvGrpSpPr>
          <p:cNvPr id="2" name="Group 3"/>
          <p:cNvGrpSpPr/>
          <p:nvPr/>
        </p:nvGrpSpPr>
        <p:grpSpPr>
          <a:xfrm>
            <a:off x="510057" y="1097280"/>
            <a:ext cx="8095311" cy="5131398"/>
            <a:chOff x="1016473" y="1095585"/>
            <a:chExt cx="7142681" cy="4680674"/>
          </a:xfrm>
        </p:grpSpPr>
        <p:pic>
          <p:nvPicPr>
            <p:cNvPr id="5" name="Picture 1"/>
            <p:cNvPicPr>
              <a:picLocks noChangeAspect="1" noChangeArrowheads="1"/>
            </p:cNvPicPr>
            <p:nvPr/>
          </p:nvPicPr>
          <p:blipFill>
            <a:blip r:embed="rId3" cstate="print"/>
            <a:srcRect t="680" b="1024"/>
            <a:stretch>
              <a:fillRect/>
            </a:stretch>
          </p:blipFill>
          <p:spPr bwMode="auto">
            <a:xfrm>
              <a:off x="1016473" y="1095585"/>
              <a:ext cx="7142681" cy="4680674"/>
            </a:xfrm>
            <a:prstGeom prst="rect">
              <a:avLst/>
            </a:prstGeom>
            <a:noFill/>
            <a:ln w="9525">
              <a:noFill/>
              <a:miter lim="800000"/>
              <a:headEnd/>
              <a:tailEnd/>
            </a:ln>
            <a:effectLst/>
          </p:spPr>
        </p:pic>
        <p:sp>
          <p:nvSpPr>
            <p:cNvPr id="6" name="TextBox 5"/>
            <p:cNvSpPr txBox="1"/>
            <p:nvPr/>
          </p:nvSpPr>
          <p:spPr>
            <a:xfrm>
              <a:off x="2085653" y="2075380"/>
              <a:ext cx="3215811" cy="769441"/>
            </a:xfrm>
            <a:prstGeom prst="rect">
              <a:avLst/>
            </a:prstGeom>
            <a:noFill/>
          </p:spPr>
          <p:txBody>
            <a:bodyPr wrap="square" rtlCol="0">
              <a:spAutoFit/>
            </a:bodyPr>
            <a:lstStyle/>
            <a:p>
              <a:pPr algn="l"/>
              <a:r>
                <a:rPr lang="en-US" sz="1800" b="1" dirty="0" smtClean="0">
                  <a:solidFill>
                    <a:srgbClr val="FF0000"/>
                  </a:solidFill>
                  <a:latin typeface="+mn-lt"/>
                </a:rPr>
                <a:t>Empty liposome, </a:t>
              </a:r>
              <a:r>
                <a:rPr lang="en-US" sz="1800" b="1" i="1" dirty="0" err="1" smtClean="0">
                  <a:solidFill>
                    <a:srgbClr val="FF0000"/>
                  </a:solidFill>
                  <a:latin typeface="+mn-lt"/>
                </a:rPr>
                <a:t>R</a:t>
              </a:r>
              <a:r>
                <a:rPr lang="en-US" sz="1800" b="1" i="1" baseline="-25000" dirty="0" err="1" smtClean="0">
                  <a:solidFill>
                    <a:srgbClr val="FF0000"/>
                  </a:solidFill>
                  <a:latin typeface="+mn-lt"/>
                </a:rPr>
                <a:t>g</a:t>
              </a:r>
              <a:r>
                <a:rPr lang="en-US" sz="1800" b="1" i="1" dirty="0" smtClean="0">
                  <a:solidFill>
                    <a:srgbClr val="FF0000"/>
                  </a:solidFill>
                  <a:latin typeface="+mn-lt"/>
                </a:rPr>
                <a:t>/</a:t>
              </a:r>
              <a:r>
                <a:rPr lang="en-US" sz="1800" b="1" i="1" dirty="0" err="1" smtClean="0">
                  <a:solidFill>
                    <a:srgbClr val="FF0000"/>
                  </a:solidFill>
                  <a:latin typeface="+mn-lt"/>
                </a:rPr>
                <a:t>R</a:t>
              </a:r>
              <a:r>
                <a:rPr lang="en-US" sz="1800" b="1" i="1" baseline="-25000" dirty="0" err="1" smtClean="0">
                  <a:solidFill>
                    <a:srgbClr val="FF0000"/>
                  </a:solidFill>
                  <a:latin typeface="+mn-lt"/>
                </a:rPr>
                <a:t>h</a:t>
              </a:r>
              <a:r>
                <a:rPr lang="en-US" sz="1800" b="1" dirty="0" smtClean="0">
                  <a:solidFill>
                    <a:srgbClr val="FF0000"/>
                  </a:solidFill>
                  <a:latin typeface="+mn-lt"/>
                </a:rPr>
                <a:t> ~1.0</a:t>
              </a:r>
            </a:p>
            <a:p>
              <a:pPr algn="l"/>
              <a:endParaRPr lang="en-US" sz="800" b="1" dirty="0" smtClean="0">
                <a:solidFill>
                  <a:srgbClr val="FF0000"/>
                </a:solidFill>
                <a:latin typeface="+mn-lt"/>
              </a:endParaRPr>
            </a:p>
            <a:p>
              <a:pPr algn="l"/>
              <a:r>
                <a:rPr lang="en-US" sz="1800" b="1" dirty="0" smtClean="0">
                  <a:solidFill>
                    <a:srgbClr val="00FF00"/>
                  </a:solidFill>
                  <a:latin typeface="+mn-lt"/>
                </a:rPr>
                <a:t>Filled liposome, </a:t>
              </a:r>
              <a:r>
                <a:rPr lang="en-US" sz="1800" b="1" i="1" dirty="0" err="1" smtClean="0">
                  <a:solidFill>
                    <a:srgbClr val="00FF00"/>
                  </a:solidFill>
                  <a:latin typeface="+mn-lt"/>
                </a:rPr>
                <a:t>R</a:t>
              </a:r>
              <a:r>
                <a:rPr lang="en-US" sz="1800" b="1" i="1" baseline="-25000" dirty="0" err="1" smtClean="0">
                  <a:solidFill>
                    <a:srgbClr val="00FF00"/>
                  </a:solidFill>
                  <a:latin typeface="+mn-lt"/>
                </a:rPr>
                <a:t>g</a:t>
              </a:r>
              <a:r>
                <a:rPr lang="en-US" sz="1800" b="1" i="1" dirty="0" smtClean="0">
                  <a:solidFill>
                    <a:srgbClr val="00FF00"/>
                  </a:solidFill>
                  <a:latin typeface="+mn-lt"/>
                </a:rPr>
                <a:t>/</a:t>
              </a:r>
              <a:r>
                <a:rPr lang="en-US" sz="1800" b="1" i="1" dirty="0" err="1" smtClean="0">
                  <a:solidFill>
                    <a:srgbClr val="00FF00"/>
                  </a:solidFill>
                  <a:latin typeface="+mn-lt"/>
                </a:rPr>
                <a:t>R</a:t>
              </a:r>
              <a:r>
                <a:rPr lang="en-US" sz="1800" b="1" i="1" baseline="-25000" dirty="0" err="1" smtClean="0">
                  <a:solidFill>
                    <a:srgbClr val="00FF00"/>
                  </a:solidFill>
                  <a:latin typeface="+mn-lt"/>
                </a:rPr>
                <a:t>h</a:t>
              </a:r>
              <a:r>
                <a:rPr lang="en-US" sz="1800" b="1" dirty="0" smtClean="0">
                  <a:solidFill>
                    <a:srgbClr val="00FF00"/>
                  </a:solidFill>
                  <a:latin typeface="+mn-lt"/>
                </a:rPr>
                <a:t> ~ 0.77</a:t>
              </a:r>
            </a:p>
          </p:txBody>
        </p:sp>
      </p:grpSp>
      <p:sp>
        <p:nvSpPr>
          <p:cNvPr id="7" name="Title 6"/>
          <p:cNvSpPr>
            <a:spLocks noGrp="1"/>
          </p:cNvSpPr>
          <p:nvPr>
            <p:ph type="title"/>
          </p:nvPr>
        </p:nvSpPr>
        <p:spPr/>
        <p:txBody>
          <a:bodyPr/>
          <a:lstStyle/>
          <a:p>
            <a:pPr lvl="0"/>
            <a:r>
              <a:rPr lang="en-US" sz="2800" dirty="0" smtClean="0"/>
              <a:t>FFF Case Study: </a:t>
            </a:r>
            <a:br>
              <a:rPr lang="en-US" sz="2800" dirty="0" smtClean="0"/>
            </a:br>
            <a:r>
              <a:rPr lang="en-US" sz="2800" dirty="0" smtClean="0"/>
              <a:t>Liposome Particle Structure from R</a:t>
            </a:r>
            <a:r>
              <a:rPr lang="en-US" sz="2800" baseline="-25000" dirty="0" smtClean="0"/>
              <a:t>g</a:t>
            </a:r>
            <a:r>
              <a:rPr lang="en-US" sz="2800" dirty="0" smtClean="0"/>
              <a:t>/R</a:t>
            </a:r>
            <a:r>
              <a:rPr lang="en-US" sz="2800" baseline="-25000" dirty="0" smtClean="0"/>
              <a:t>h</a:t>
            </a:r>
            <a:r>
              <a:rPr lang="en-US" sz="2800" dirty="0" smtClean="0"/>
              <a:t> Ratio</a:t>
            </a:r>
            <a:endParaRPr lang="en-US" sz="2800" dirty="0"/>
          </a:p>
        </p:txBody>
      </p:sp>
      <p:grpSp>
        <p:nvGrpSpPr>
          <p:cNvPr id="8" name="Group 11"/>
          <p:cNvGrpSpPr/>
          <p:nvPr/>
        </p:nvGrpSpPr>
        <p:grpSpPr>
          <a:xfrm>
            <a:off x="6480831" y="2452742"/>
            <a:ext cx="2017710" cy="2157999"/>
            <a:chOff x="4623368" y="1216442"/>
            <a:chExt cx="4181583" cy="4768191"/>
          </a:xfrm>
        </p:grpSpPr>
        <p:pic>
          <p:nvPicPr>
            <p:cNvPr id="9" name="Picture 10055"/>
            <p:cNvPicPr>
              <a:picLocks noChangeAspect="1" noChangeArrowheads="1"/>
            </p:cNvPicPr>
            <p:nvPr/>
          </p:nvPicPr>
          <p:blipFill>
            <a:blip r:embed="rId4" cstate="print"/>
            <a:srcRect/>
            <a:stretch>
              <a:fillRect/>
            </a:stretch>
          </p:blipFill>
          <p:spPr bwMode="auto">
            <a:xfrm>
              <a:off x="4623368" y="1216442"/>
              <a:ext cx="4181583" cy="4768191"/>
            </a:xfrm>
            <a:prstGeom prst="rect">
              <a:avLst/>
            </a:prstGeom>
            <a:noFill/>
            <a:ln w="9525">
              <a:noFill/>
              <a:miter lim="800000"/>
              <a:headEnd/>
              <a:tailEnd/>
            </a:ln>
            <a:effectLst/>
          </p:spPr>
        </p:pic>
        <p:sp>
          <p:nvSpPr>
            <p:cNvPr id="11" name="Rectangle 10"/>
            <p:cNvSpPr/>
            <p:nvPr/>
          </p:nvSpPr>
          <p:spPr>
            <a:xfrm>
              <a:off x="5069262" y="1216442"/>
              <a:ext cx="3511855" cy="748050"/>
            </a:xfrm>
            <a:prstGeom prst="rect">
              <a:avLst/>
            </a:prstGeom>
            <a:solidFill>
              <a:schemeClr val="bg1"/>
            </a:solidFill>
          </p:spPr>
          <p:txBody>
            <a:bodyPr wrap="square">
              <a:spAutoFit/>
            </a:bodyPr>
            <a:lstStyle/>
            <a:p>
              <a:r>
                <a:rPr lang="en-US" b="1" i="1" dirty="0" err="1" smtClean="0">
                  <a:solidFill>
                    <a:srgbClr val="0000FF"/>
                  </a:solidFill>
                  <a:latin typeface="+mj-lt"/>
                </a:rPr>
                <a:t>R</a:t>
              </a:r>
              <a:r>
                <a:rPr lang="en-US" b="1" i="1" baseline="-25000" dirty="0" err="1" smtClean="0">
                  <a:solidFill>
                    <a:srgbClr val="0000FF"/>
                  </a:solidFill>
                  <a:latin typeface="+mj-lt"/>
                </a:rPr>
                <a:t>g</a:t>
              </a:r>
              <a:r>
                <a:rPr lang="en-US" b="1" i="1" dirty="0" smtClean="0">
                  <a:solidFill>
                    <a:srgbClr val="0000FF"/>
                  </a:solidFill>
                  <a:latin typeface="+mj-lt"/>
                </a:rPr>
                <a:t> from MALS</a:t>
              </a:r>
              <a:endParaRPr lang="en-US" dirty="0">
                <a:solidFill>
                  <a:srgbClr val="0000FF"/>
                </a:solidFill>
                <a:latin typeface="+mj-lt"/>
              </a:endParaRPr>
            </a:p>
          </p:txBody>
        </p:sp>
      </p:gr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9" name="Rectangle 7"/>
          <p:cNvSpPr>
            <a:spLocks noGrp="1" noChangeArrowheads="1"/>
          </p:cNvSpPr>
          <p:nvPr>
            <p:ph type="title"/>
          </p:nvPr>
        </p:nvSpPr>
        <p:spPr/>
        <p:txBody>
          <a:bodyPr/>
          <a:lstStyle/>
          <a:p>
            <a:r>
              <a:rPr lang="en-US" dirty="0"/>
              <a:t>Applications of On-Line DLS</a:t>
            </a:r>
          </a:p>
        </p:txBody>
      </p:sp>
      <p:sp>
        <p:nvSpPr>
          <p:cNvPr id="294920" name="Rectangle 8"/>
          <p:cNvSpPr>
            <a:spLocks noGrp="1" noChangeArrowheads="1"/>
          </p:cNvSpPr>
          <p:nvPr>
            <p:ph sz="half" idx="1"/>
          </p:nvPr>
        </p:nvSpPr>
        <p:spPr>
          <a:xfrm>
            <a:off x="457200" y="1219200"/>
            <a:ext cx="4575175" cy="4903788"/>
          </a:xfrm>
        </p:spPr>
        <p:txBody>
          <a:bodyPr/>
          <a:lstStyle/>
          <a:p>
            <a:pPr>
              <a:spcBef>
                <a:spcPct val="200000"/>
              </a:spcBef>
            </a:pPr>
            <a:r>
              <a:rPr lang="en-US" sz="2400" dirty="0"/>
              <a:t>Allows radius measurements below 10 nm (down to 1 nm).</a:t>
            </a:r>
          </a:p>
          <a:p>
            <a:pPr>
              <a:spcBef>
                <a:spcPct val="200000"/>
              </a:spcBef>
            </a:pPr>
            <a:r>
              <a:rPr lang="en-US" sz="2400" dirty="0"/>
              <a:t>Can resolve monomers from dimers, trimers, etc.</a:t>
            </a:r>
          </a:p>
          <a:p>
            <a:pPr>
              <a:spcBef>
                <a:spcPct val="200000"/>
              </a:spcBef>
            </a:pPr>
            <a:r>
              <a:rPr lang="en-US" sz="2400" dirty="0"/>
              <a:t>Facilitates the estimation of conformation and SEC method development in combination with </a:t>
            </a:r>
            <a:r>
              <a:rPr lang="en-US" sz="2400" i="1" dirty="0"/>
              <a:t>M</a:t>
            </a:r>
            <a:r>
              <a:rPr lang="en-US" sz="2400" i="1" baseline="-25000" dirty="0"/>
              <a:t>w</a:t>
            </a:r>
            <a:r>
              <a:rPr lang="en-US" sz="2400" dirty="0"/>
              <a:t>, </a:t>
            </a:r>
            <a:r>
              <a:rPr lang="en-US" sz="2400" i="1" dirty="0"/>
              <a:t>R</a:t>
            </a:r>
            <a:r>
              <a:rPr lang="en-US" sz="2400" i="1" baseline="-25000" dirty="0"/>
              <a:t>g</a:t>
            </a:r>
            <a:r>
              <a:rPr lang="en-US" sz="2400" dirty="0"/>
              <a:t>, and/or elution volume</a:t>
            </a:r>
            <a:r>
              <a:rPr lang="en-US" sz="2400" i="1" dirty="0"/>
              <a:t> V</a:t>
            </a:r>
            <a:r>
              <a:rPr lang="en-US" sz="2400" i="1" baseline="-25000" dirty="0"/>
              <a:t>e</a:t>
            </a:r>
            <a:r>
              <a:rPr lang="en-US" sz="2400" i="1" dirty="0"/>
              <a:t>.</a:t>
            </a:r>
            <a:endParaRPr lang="en-US" sz="2400" baseline="-25000" dirty="0"/>
          </a:p>
        </p:txBody>
      </p:sp>
      <p:grpSp>
        <p:nvGrpSpPr>
          <p:cNvPr id="2" name="Group 13"/>
          <p:cNvGrpSpPr>
            <a:grpSpLocks/>
          </p:cNvGrpSpPr>
          <p:nvPr/>
        </p:nvGrpSpPr>
        <p:grpSpPr bwMode="auto">
          <a:xfrm>
            <a:off x="5391150" y="2792413"/>
            <a:ext cx="2493893" cy="1382022"/>
            <a:chOff x="1056" y="2688"/>
            <a:chExt cx="2592" cy="1344"/>
          </a:xfrm>
        </p:grpSpPr>
        <p:pic>
          <p:nvPicPr>
            <p:cNvPr id="294926" name="Picture 14" descr="BSADLOG"/>
            <p:cNvPicPr>
              <a:picLocks noChangeAspect="1" noChangeArrowheads="1"/>
            </p:cNvPicPr>
            <p:nvPr/>
          </p:nvPicPr>
          <p:blipFill>
            <a:blip r:embed="rId4" cstate="print"/>
            <a:srcRect/>
            <a:stretch>
              <a:fillRect/>
            </a:stretch>
          </p:blipFill>
          <p:spPr bwMode="auto">
            <a:xfrm>
              <a:off x="1392" y="2784"/>
              <a:ext cx="2256" cy="1248"/>
            </a:xfrm>
            <a:prstGeom prst="rect">
              <a:avLst/>
            </a:prstGeom>
            <a:noFill/>
          </p:spPr>
        </p:pic>
        <p:pic>
          <p:nvPicPr>
            <p:cNvPr id="294927" name="Picture 15" descr="bsaDiff"/>
            <p:cNvPicPr>
              <a:picLocks noChangeAspect="1" noChangeArrowheads="1"/>
            </p:cNvPicPr>
            <p:nvPr/>
          </p:nvPicPr>
          <p:blipFill>
            <a:blip r:embed="rId5" cstate="print"/>
            <a:srcRect/>
            <a:stretch>
              <a:fillRect/>
            </a:stretch>
          </p:blipFill>
          <p:spPr bwMode="auto">
            <a:xfrm>
              <a:off x="1056" y="2688"/>
              <a:ext cx="2592" cy="1344"/>
            </a:xfrm>
            <a:prstGeom prst="rect">
              <a:avLst/>
            </a:prstGeom>
            <a:noFill/>
          </p:spPr>
        </p:pic>
      </p:grpSp>
      <p:pic>
        <p:nvPicPr>
          <p:cNvPr id="295054" name="Picture 142" descr="lysozyme"/>
          <p:cNvPicPr>
            <a:picLocks noChangeAspect="1" noChangeArrowheads="1"/>
          </p:cNvPicPr>
          <p:nvPr/>
        </p:nvPicPr>
        <p:blipFill>
          <a:blip r:embed="rId6" cstate="print"/>
          <a:srcRect/>
          <a:stretch>
            <a:fillRect/>
          </a:stretch>
        </p:blipFill>
        <p:spPr bwMode="auto">
          <a:xfrm>
            <a:off x="5578475" y="941388"/>
            <a:ext cx="1903413" cy="1633537"/>
          </a:xfrm>
          <a:prstGeom prst="rect">
            <a:avLst/>
          </a:prstGeom>
          <a:noFill/>
        </p:spPr>
      </p:pic>
      <p:pic>
        <p:nvPicPr>
          <p:cNvPr id="9" name="Picture 4"/>
          <p:cNvPicPr>
            <a:picLocks noChangeAspect="1" noChangeArrowheads="1"/>
          </p:cNvPicPr>
          <p:nvPr/>
        </p:nvPicPr>
        <p:blipFill>
          <a:blip r:embed="rId7" cstate="print"/>
          <a:srcRect/>
          <a:stretch>
            <a:fillRect/>
          </a:stretch>
        </p:blipFill>
        <p:spPr bwMode="auto">
          <a:xfrm>
            <a:off x="5486400" y="4369904"/>
            <a:ext cx="2885859" cy="1638300"/>
          </a:xfrm>
          <a:prstGeom prst="rect">
            <a:avLst/>
          </a:prstGeom>
          <a:noFill/>
          <a:ln w="9525">
            <a:noFill/>
            <a:miter lim="800000"/>
            <a:headEnd/>
            <a:tailEnd/>
          </a:ln>
          <a:effectLst/>
        </p:spPr>
      </p:pic>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94920">
                                            <p:txEl>
                                              <p:pRg st="0" end="0"/>
                                            </p:txEl>
                                          </p:spTgt>
                                        </p:tgtEl>
                                        <p:attrNameLst>
                                          <p:attrName>style.visibility</p:attrName>
                                        </p:attrNameLst>
                                      </p:cBhvr>
                                      <p:to>
                                        <p:strVal val="visible"/>
                                      </p:to>
                                    </p:set>
                                    <p:animEffect transition="in" filter="dissolve">
                                      <p:cBhvr>
                                        <p:cTn id="7" dur="500"/>
                                        <p:tgtEl>
                                          <p:spTgt spid="294920">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295054"/>
                                        </p:tgtEl>
                                        <p:attrNameLst>
                                          <p:attrName>style.visibility</p:attrName>
                                        </p:attrNameLst>
                                      </p:cBhvr>
                                      <p:to>
                                        <p:strVal val="visible"/>
                                      </p:to>
                                    </p:set>
                                    <p:animEffect transition="in" filter="dissolve">
                                      <p:cBhvr>
                                        <p:cTn id="10" dur="500"/>
                                        <p:tgtEl>
                                          <p:spTgt spid="295054"/>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294920">
                                            <p:txEl>
                                              <p:pRg st="1" end="1"/>
                                            </p:txEl>
                                          </p:spTgt>
                                        </p:tgtEl>
                                        <p:attrNameLst>
                                          <p:attrName>style.visibility</p:attrName>
                                        </p:attrNameLst>
                                      </p:cBhvr>
                                      <p:to>
                                        <p:strVal val="visible"/>
                                      </p:to>
                                    </p:set>
                                    <p:animEffect transition="in" filter="dissolve">
                                      <p:cBhvr>
                                        <p:cTn id="15" dur="500"/>
                                        <p:tgtEl>
                                          <p:spTgt spid="294920">
                                            <p:txEl>
                                              <p:pRg st="1" end="1"/>
                                            </p:txEl>
                                          </p:spTgt>
                                        </p:tgtEl>
                                      </p:cBhvr>
                                    </p:animEffect>
                                  </p:childTnLst>
                                </p:cTn>
                              </p:par>
                              <p:par>
                                <p:cTn id="16" presetID="9" presetClass="entr" presetSubtype="0" fill="hold"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dissolve">
                                      <p:cBhvr>
                                        <p:cTn id="18" dur="500"/>
                                        <p:tgtEl>
                                          <p:spTgt spid="2"/>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294920">
                                            <p:txEl>
                                              <p:pRg st="2" end="2"/>
                                            </p:txEl>
                                          </p:spTgt>
                                        </p:tgtEl>
                                        <p:attrNameLst>
                                          <p:attrName>style.visibility</p:attrName>
                                        </p:attrNameLst>
                                      </p:cBhvr>
                                      <p:to>
                                        <p:strVal val="visible"/>
                                      </p:to>
                                    </p:set>
                                    <p:animEffect transition="in" filter="dissolve">
                                      <p:cBhvr>
                                        <p:cTn id="23" dur="500"/>
                                        <p:tgtEl>
                                          <p:spTgt spid="294920">
                                            <p:txEl>
                                              <p:pRg st="2" end="2"/>
                                            </p:txEl>
                                          </p:spTgt>
                                        </p:tgtEl>
                                      </p:cBhvr>
                                    </p:animEffect>
                                  </p:childTnLst>
                                </p:cTn>
                              </p:par>
                              <p:par>
                                <p:cTn id="24" presetID="9" presetClass="entr" presetSubtype="0" fill="hold"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dissolve">
                                      <p:cBhvr>
                                        <p:cTn id="2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9650" name="Rectangle 2"/>
          <p:cNvSpPr>
            <a:spLocks noGrp="1" noChangeArrowheads="1"/>
          </p:cNvSpPr>
          <p:nvPr>
            <p:ph type="title"/>
          </p:nvPr>
        </p:nvSpPr>
        <p:spPr/>
        <p:txBody>
          <a:bodyPr/>
          <a:lstStyle/>
          <a:p>
            <a:r>
              <a:rPr lang="en-US" dirty="0"/>
              <a:t>Limitations of On-Line DLS</a:t>
            </a:r>
          </a:p>
        </p:txBody>
      </p:sp>
      <p:sp>
        <p:nvSpPr>
          <p:cNvPr id="539651" name="Rectangle 3"/>
          <p:cNvSpPr>
            <a:spLocks noGrp="1" noChangeArrowheads="1"/>
          </p:cNvSpPr>
          <p:nvPr>
            <p:ph sz="half" idx="1"/>
          </p:nvPr>
        </p:nvSpPr>
        <p:spPr>
          <a:xfrm>
            <a:off x="376238" y="1079500"/>
            <a:ext cx="4976812" cy="4830763"/>
          </a:xfrm>
        </p:spPr>
        <p:txBody>
          <a:bodyPr/>
          <a:lstStyle/>
          <a:p>
            <a:pPr>
              <a:spcBef>
                <a:spcPct val="150000"/>
              </a:spcBef>
            </a:pPr>
            <a:r>
              <a:rPr lang="en-US" sz="2400" dirty="0"/>
              <a:t>Maximum size measurable depends on flow rate, beam size and detector angle.</a:t>
            </a:r>
            <a:br>
              <a:rPr lang="en-US" sz="2400" dirty="0"/>
            </a:br>
            <a:r>
              <a:rPr lang="en-US" sz="2400" dirty="0" smtClean="0"/>
              <a:t>For a detector angle of ~100° and typical flow rates: </a:t>
            </a:r>
            <a:r>
              <a:rPr lang="en-US" sz="2400" dirty="0"/>
              <a:t/>
            </a:r>
            <a:br>
              <a:rPr lang="en-US" sz="2400" dirty="0"/>
            </a:br>
            <a:r>
              <a:rPr lang="en-US" sz="2400" dirty="0"/>
              <a:t>	1 nm &lt; </a:t>
            </a:r>
            <a:r>
              <a:rPr lang="en-US" sz="2400" i="1" dirty="0"/>
              <a:t>R</a:t>
            </a:r>
            <a:r>
              <a:rPr lang="en-US" sz="2400" i="1" baseline="-25000" dirty="0"/>
              <a:t>h</a:t>
            </a:r>
            <a:r>
              <a:rPr lang="en-US" sz="2400" dirty="0"/>
              <a:t> &lt; 30 nm</a:t>
            </a:r>
          </a:p>
          <a:p>
            <a:pPr>
              <a:spcBef>
                <a:spcPct val="150000"/>
              </a:spcBef>
            </a:pPr>
            <a:r>
              <a:rPr lang="en-US" sz="2400" i="1" dirty="0"/>
              <a:t>Requires higher concentration than Static LS.</a:t>
            </a:r>
          </a:p>
          <a:p>
            <a:pPr>
              <a:spcBef>
                <a:spcPct val="150000"/>
              </a:spcBef>
            </a:pPr>
            <a:r>
              <a:rPr lang="en-US" sz="2400" dirty="0"/>
              <a:t>Works best in low-scattering solvents, e.g. H</a:t>
            </a:r>
            <a:r>
              <a:rPr lang="en-US" sz="2400" baseline="-25000" dirty="0"/>
              <a:t>2</a:t>
            </a:r>
            <a:r>
              <a:rPr lang="en-US" sz="2400" dirty="0"/>
              <a:t>O.</a:t>
            </a:r>
          </a:p>
          <a:p>
            <a:pPr>
              <a:spcBef>
                <a:spcPct val="150000"/>
              </a:spcBef>
            </a:pPr>
            <a:endParaRPr lang="en-US" sz="2400" dirty="0"/>
          </a:p>
        </p:txBody>
      </p:sp>
      <p:pic>
        <p:nvPicPr>
          <p:cNvPr id="539653" name="Picture 5"/>
          <p:cNvPicPr>
            <a:picLocks noChangeAspect="1" noChangeArrowheads="1"/>
          </p:cNvPicPr>
          <p:nvPr/>
        </p:nvPicPr>
        <p:blipFill>
          <a:blip r:embed="rId4" cstate="print"/>
          <a:srcRect t="7357" r="44703"/>
          <a:stretch>
            <a:fillRect/>
          </a:stretch>
        </p:blipFill>
        <p:spPr bwMode="auto">
          <a:xfrm>
            <a:off x="6220046" y="1105786"/>
            <a:ext cx="1733107" cy="2221316"/>
          </a:xfrm>
          <a:prstGeom prst="rect">
            <a:avLst/>
          </a:prstGeom>
          <a:noFill/>
          <a:ln w="25400">
            <a:noFill/>
            <a:miter lim="800000"/>
            <a:headEnd type="none" w="sm" len="sm"/>
            <a:tailEnd type="none" w="sm" len="sm"/>
          </a:ln>
          <a:effectLst/>
        </p:spPr>
      </p:pic>
      <p:grpSp>
        <p:nvGrpSpPr>
          <p:cNvPr id="13" name="Group 12"/>
          <p:cNvGrpSpPr/>
          <p:nvPr/>
        </p:nvGrpSpPr>
        <p:grpSpPr>
          <a:xfrm>
            <a:off x="5135526" y="3962400"/>
            <a:ext cx="3577468" cy="1981200"/>
            <a:chOff x="392906" y="1333500"/>
            <a:chExt cx="8358188" cy="4397172"/>
          </a:xfrm>
        </p:grpSpPr>
        <p:pic>
          <p:nvPicPr>
            <p:cNvPr id="21" name="Picture 4"/>
            <p:cNvPicPr>
              <a:picLocks noChangeAspect="1" noChangeArrowheads="1"/>
            </p:cNvPicPr>
            <p:nvPr/>
          </p:nvPicPr>
          <p:blipFill>
            <a:blip r:embed="rId5" cstate="print"/>
            <a:srcRect/>
            <a:stretch>
              <a:fillRect/>
            </a:stretch>
          </p:blipFill>
          <p:spPr bwMode="auto">
            <a:xfrm>
              <a:off x="392906" y="1333500"/>
              <a:ext cx="8358188" cy="4397172"/>
            </a:xfrm>
            <a:prstGeom prst="rect">
              <a:avLst/>
            </a:prstGeom>
            <a:noFill/>
            <a:ln w="9525">
              <a:noFill/>
              <a:miter lim="800000"/>
              <a:headEnd/>
              <a:tailEnd/>
            </a:ln>
            <a:effectLst/>
          </p:spPr>
        </p:pic>
        <p:sp>
          <p:nvSpPr>
            <p:cNvPr id="22" name="Text Box 4"/>
            <p:cNvSpPr txBox="1">
              <a:spLocks noChangeArrowheads="1"/>
            </p:cNvSpPr>
            <p:nvPr/>
          </p:nvSpPr>
          <p:spPr bwMode="auto">
            <a:xfrm>
              <a:off x="4724399" y="4152899"/>
              <a:ext cx="1886258" cy="651068"/>
            </a:xfrm>
            <a:prstGeom prst="rect">
              <a:avLst/>
            </a:prstGeom>
            <a:noFill/>
            <a:ln w="25400">
              <a:noFill/>
              <a:miter lim="800000"/>
              <a:headEnd type="none" w="sm" len="sm"/>
              <a:tailEnd type="none" w="sm" len="sm"/>
            </a:ln>
            <a:effectLst/>
          </p:spPr>
          <p:txBody>
            <a:bodyPr wrap="square">
              <a:spAutoFit/>
            </a:bodyPr>
            <a:lstStyle/>
            <a:p>
              <a:pPr algn="l" eaLnBrk="0" hangingPunct="0">
                <a:spcBef>
                  <a:spcPct val="50000"/>
                </a:spcBef>
              </a:pPr>
              <a:r>
                <a:rPr lang="en-US" sz="1000" i="0" dirty="0" smtClean="0">
                  <a:solidFill>
                    <a:schemeClr val="tx1"/>
                  </a:solidFill>
                  <a:latin typeface="+mn-lt"/>
                </a:rPr>
                <a:t>4.4 </a:t>
              </a:r>
              <a:r>
                <a:rPr lang="en-US" sz="1000" i="0" dirty="0">
                  <a:solidFill>
                    <a:schemeClr val="tx1"/>
                  </a:solidFill>
                  <a:latin typeface="+mn-lt"/>
                </a:rPr>
                <a:t>nm</a:t>
              </a:r>
            </a:p>
          </p:txBody>
        </p:sp>
        <p:sp>
          <p:nvSpPr>
            <p:cNvPr id="23" name="Text Box 5"/>
            <p:cNvSpPr txBox="1">
              <a:spLocks noChangeArrowheads="1"/>
            </p:cNvSpPr>
            <p:nvPr/>
          </p:nvSpPr>
          <p:spPr bwMode="auto">
            <a:xfrm>
              <a:off x="6240162" y="4495800"/>
              <a:ext cx="1750869" cy="651069"/>
            </a:xfrm>
            <a:prstGeom prst="rect">
              <a:avLst/>
            </a:prstGeom>
            <a:noFill/>
            <a:ln w="25400">
              <a:noFill/>
              <a:miter lim="800000"/>
              <a:headEnd type="none" w="sm" len="sm"/>
              <a:tailEnd type="none" w="sm" len="sm"/>
            </a:ln>
            <a:effectLst/>
          </p:spPr>
          <p:txBody>
            <a:bodyPr wrap="square">
              <a:spAutoFit/>
            </a:bodyPr>
            <a:lstStyle/>
            <a:p>
              <a:pPr algn="l" eaLnBrk="0" hangingPunct="0">
                <a:spcBef>
                  <a:spcPct val="50000"/>
                </a:spcBef>
              </a:pPr>
              <a:r>
                <a:rPr lang="en-US" sz="1000" dirty="0" smtClean="0">
                  <a:latin typeface="+mn-lt"/>
                </a:rPr>
                <a:t>3.5 </a:t>
              </a:r>
              <a:r>
                <a:rPr lang="en-US" sz="1000" dirty="0">
                  <a:latin typeface="+mn-lt"/>
                </a:rPr>
                <a:t>nm</a:t>
              </a:r>
            </a:p>
          </p:txBody>
        </p:sp>
        <p:sp>
          <p:nvSpPr>
            <p:cNvPr id="24" name="Text Box 3"/>
            <p:cNvSpPr txBox="1">
              <a:spLocks noChangeArrowheads="1"/>
            </p:cNvSpPr>
            <p:nvPr/>
          </p:nvSpPr>
          <p:spPr bwMode="auto">
            <a:xfrm>
              <a:off x="6172200" y="2270123"/>
              <a:ext cx="1877726" cy="651068"/>
            </a:xfrm>
            <a:prstGeom prst="rect">
              <a:avLst/>
            </a:prstGeom>
            <a:noFill/>
            <a:ln w="9525" algn="ctr">
              <a:noFill/>
              <a:miter lim="800000"/>
              <a:headEnd/>
              <a:tailEnd/>
            </a:ln>
            <a:effectLst/>
          </p:spPr>
          <p:txBody>
            <a:bodyPr wrap="none">
              <a:spAutoFit/>
            </a:bodyPr>
            <a:lstStyle/>
            <a:p>
              <a:r>
                <a:rPr lang="en-US" sz="1000" dirty="0">
                  <a:solidFill>
                    <a:srgbClr val="0000FF"/>
                  </a:solidFill>
                </a:rPr>
                <a:t>monomer</a:t>
              </a:r>
            </a:p>
          </p:txBody>
        </p:sp>
        <p:sp>
          <p:nvSpPr>
            <p:cNvPr id="25" name="Text Box 4"/>
            <p:cNvSpPr txBox="1">
              <a:spLocks noChangeArrowheads="1"/>
            </p:cNvSpPr>
            <p:nvPr/>
          </p:nvSpPr>
          <p:spPr bwMode="auto">
            <a:xfrm>
              <a:off x="3543301" y="3543300"/>
              <a:ext cx="1329606" cy="651068"/>
            </a:xfrm>
            <a:prstGeom prst="rect">
              <a:avLst/>
            </a:prstGeom>
            <a:noFill/>
            <a:ln w="9525" algn="ctr">
              <a:noFill/>
              <a:miter lim="800000"/>
              <a:headEnd/>
              <a:tailEnd/>
            </a:ln>
            <a:effectLst/>
          </p:spPr>
          <p:txBody>
            <a:bodyPr wrap="none">
              <a:spAutoFit/>
            </a:bodyPr>
            <a:lstStyle/>
            <a:p>
              <a:r>
                <a:rPr lang="en-US" sz="1000" dirty="0">
                  <a:solidFill>
                    <a:srgbClr val="0000FF"/>
                  </a:solidFill>
                </a:rPr>
                <a:t>trimer</a:t>
              </a:r>
            </a:p>
          </p:txBody>
        </p:sp>
        <p:sp>
          <p:nvSpPr>
            <p:cNvPr id="26" name="Text Box 5"/>
            <p:cNvSpPr txBox="1">
              <a:spLocks noChangeArrowheads="1"/>
            </p:cNvSpPr>
            <p:nvPr/>
          </p:nvSpPr>
          <p:spPr bwMode="auto">
            <a:xfrm>
              <a:off x="4764086" y="2841626"/>
              <a:ext cx="1308847" cy="651068"/>
            </a:xfrm>
            <a:prstGeom prst="rect">
              <a:avLst/>
            </a:prstGeom>
            <a:noFill/>
            <a:ln w="9525" algn="ctr">
              <a:noFill/>
              <a:miter lim="800000"/>
              <a:headEnd/>
              <a:tailEnd/>
            </a:ln>
            <a:effectLst/>
          </p:spPr>
          <p:txBody>
            <a:bodyPr wrap="none">
              <a:spAutoFit/>
            </a:bodyPr>
            <a:lstStyle/>
            <a:p>
              <a:r>
                <a:rPr lang="en-US" sz="1000" dirty="0">
                  <a:solidFill>
                    <a:srgbClr val="0000FF"/>
                  </a:solidFill>
                </a:rPr>
                <a:t>dimer</a:t>
              </a:r>
            </a:p>
          </p:txBody>
        </p:sp>
      </p:gr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39651">
                                            <p:txEl>
                                              <p:pRg st="0" end="0"/>
                                            </p:txEl>
                                          </p:spTgt>
                                        </p:tgtEl>
                                        <p:attrNameLst>
                                          <p:attrName>style.visibility</p:attrName>
                                        </p:attrNameLst>
                                      </p:cBhvr>
                                      <p:to>
                                        <p:strVal val="visible"/>
                                      </p:to>
                                    </p:set>
                                    <p:animEffect transition="in" filter="dissolve">
                                      <p:cBhvr>
                                        <p:cTn id="7" dur="500"/>
                                        <p:tgtEl>
                                          <p:spTgt spid="539651">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539653"/>
                                        </p:tgtEl>
                                        <p:attrNameLst>
                                          <p:attrName>style.visibility</p:attrName>
                                        </p:attrNameLst>
                                      </p:cBhvr>
                                      <p:to>
                                        <p:strVal val="visible"/>
                                      </p:to>
                                    </p:set>
                                    <p:animEffect transition="in" filter="dissolve">
                                      <p:cBhvr>
                                        <p:cTn id="10" dur="500"/>
                                        <p:tgtEl>
                                          <p:spTgt spid="539653"/>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539651">
                                            <p:txEl>
                                              <p:pRg st="1" end="1"/>
                                            </p:txEl>
                                          </p:spTgt>
                                        </p:tgtEl>
                                        <p:attrNameLst>
                                          <p:attrName>style.visibility</p:attrName>
                                        </p:attrNameLst>
                                      </p:cBhvr>
                                      <p:to>
                                        <p:strVal val="visible"/>
                                      </p:to>
                                    </p:set>
                                    <p:animEffect transition="in" filter="dissolve">
                                      <p:cBhvr>
                                        <p:cTn id="15" dur="500"/>
                                        <p:tgtEl>
                                          <p:spTgt spid="539651">
                                            <p:txEl>
                                              <p:pRg st="1" end="1"/>
                                            </p:txEl>
                                          </p:spTgt>
                                        </p:tgtEl>
                                      </p:cBhvr>
                                    </p:animEffect>
                                  </p:childTnLst>
                                </p:cTn>
                              </p:par>
                            </p:childTnLst>
                          </p:cTn>
                        </p:par>
                        <p:par>
                          <p:cTn id="16" fill="hold">
                            <p:stCondLst>
                              <p:cond delay="500"/>
                            </p:stCondLst>
                            <p:childTnLst>
                              <p:par>
                                <p:cTn id="17" presetID="9" presetClass="entr" presetSubtype="0" fill="hold" nodeType="afterEffect">
                                  <p:stCondLst>
                                    <p:cond delay="0"/>
                                  </p:stCondLst>
                                  <p:childTnLst>
                                    <p:set>
                                      <p:cBhvr>
                                        <p:cTn id="18" dur="1" fill="hold">
                                          <p:stCondLst>
                                            <p:cond delay="0"/>
                                          </p:stCondLst>
                                        </p:cTn>
                                        <p:tgtEl>
                                          <p:spTgt spid="539651">
                                            <p:txEl>
                                              <p:pRg st="2" end="2"/>
                                            </p:txEl>
                                          </p:spTgt>
                                        </p:tgtEl>
                                        <p:attrNameLst>
                                          <p:attrName>style.visibility</p:attrName>
                                        </p:attrNameLst>
                                      </p:cBhvr>
                                      <p:to>
                                        <p:strVal val="visible"/>
                                      </p:to>
                                    </p:set>
                                    <p:animEffect transition="in" filter="dissolve">
                                      <p:cBhvr>
                                        <p:cTn id="19" dur="2000"/>
                                        <p:tgtEl>
                                          <p:spTgt spid="539651">
                                            <p:txEl>
                                              <p:pRg st="2" end="2"/>
                                            </p:txEl>
                                          </p:spTgt>
                                        </p:tgtEl>
                                      </p:cBhvr>
                                    </p:animEffect>
                                  </p:childTnLst>
                                </p:cTn>
                              </p:par>
                              <p:par>
                                <p:cTn id="20" presetID="9" presetClass="entr" presetSubtype="0" fill="hold"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dissolve">
                                      <p:cBhvr>
                                        <p:cTn id="2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rtlCol="0">
            <a:noAutofit/>
          </a:bodyPr>
          <a:lstStyle/>
          <a:p>
            <a:pPr fontAlgn="auto">
              <a:spcAft>
                <a:spcPts val="0"/>
              </a:spcAft>
              <a:defRPr/>
            </a:pPr>
            <a:r>
              <a:rPr dirty="0" smtClean="0"/>
              <a:t>Which Instrument?</a:t>
            </a:r>
          </a:p>
        </p:txBody>
      </p:sp>
      <p:sp>
        <p:nvSpPr>
          <p:cNvPr id="422922" name="AutoShape 10"/>
          <p:cNvSpPr>
            <a:spLocks noChangeArrowheads="1"/>
          </p:cNvSpPr>
          <p:nvPr/>
        </p:nvSpPr>
        <p:spPr bwMode="blackGray">
          <a:xfrm flipV="1">
            <a:off x="599388" y="1331543"/>
            <a:ext cx="1206500" cy="4608513"/>
          </a:xfrm>
          <a:prstGeom prst="triangle">
            <a:avLst>
              <a:gd name="adj" fmla="val 49745"/>
            </a:avLst>
          </a:prstGeom>
          <a:gradFill flip="none" rotWithShape="1">
            <a:gsLst>
              <a:gs pos="0">
                <a:srgbClr val="FFFF99"/>
              </a:gs>
              <a:gs pos="100000">
                <a:srgbClr val="CCFFFF"/>
              </a:gs>
            </a:gsLst>
            <a:lin ang="16200000" scaled="1"/>
            <a:tileRect/>
          </a:gradFill>
          <a:ln w="19050">
            <a:noFill/>
            <a:miter lim="800000"/>
            <a:headEnd type="none" w="sm" len="sm"/>
            <a:tailEnd type="none" w="sm" len="sm"/>
          </a:ln>
          <a:effectLst/>
          <a:scene3d>
            <a:camera prst="orthographicFront"/>
            <a:lightRig rig="threePt" dir="t"/>
          </a:scene3d>
          <a:sp3d>
            <a:bevelT/>
          </a:sp3d>
        </p:spPr>
        <p:txBody>
          <a:bodyPr rot="10800000" vert="eaVert" wrap="none" anchor="ctr">
            <a:sp3d extrusionH="57150">
              <a:bevelT w="38100" h="38100"/>
            </a:sp3d>
          </a:bodyPr>
          <a:lstStyle/>
          <a:p>
            <a:pPr eaLnBrk="0" fontAlgn="auto" hangingPunct="0">
              <a:spcBef>
                <a:spcPts val="0"/>
              </a:spcBef>
              <a:spcAft>
                <a:spcPts val="0"/>
              </a:spcAft>
              <a:defRPr/>
            </a:pPr>
            <a:r>
              <a:rPr lang="en-US" sz="2000" b="1" dirty="0">
                <a:cs typeface="Arial" charset="0"/>
              </a:rPr>
              <a:t>        </a:t>
            </a:r>
            <a:r>
              <a:rPr lang="en-US" sz="2000" b="1" dirty="0">
                <a:ln>
                  <a:solidFill>
                    <a:schemeClr val="tx1">
                      <a:lumMod val="65000"/>
                      <a:lumOff val="35000"/>
                    </a:schemeClr>
                  </a:solidFill>
                </a:ln>
                <a:cs typeface="Arial" charset="0"/>
              </a:rPr>
              <a:t>Sample Throughput</a:t>
            </a:r>
          </a:p>
        </p:txBody>
      </p:sp>
      <p:sp>
        <p:nvSpPr>
          <p:cNvPr id="422918" name="Text Box 6"/>
          <p:cNvSpPr txBox="1">
            <a:spLocks noChangeArrowheads="1"/>
          </p:cNvSpPr>
          <p:nvPr/>
        </p:nvSpPr>
        <p:spPr bwMode="auto">
          <a:xfrm>
            <a:off x="3364455" y="1267604"/>
            <a:ext cx="1806575" cy="904875"/>
          </a:xfrm>
          <a:prstGeom prst="rect">
            <a:avLst/>
          </a:prstGeom>
          <a:noFill/>
          <a:ln w="9525">
            <a:noFill/>
            <a:miter lim="800000"/>
            <a:headEnd/>
            <a:tailEnd/>
          </a:ln>
        </p:spPr>
        <p:txBody>
          <a:bodyPr wrap="none">
            <a:spAutoFit/>
            <a:scene3d>
              <a:camera prst="orthographicFront"/>
              <a:lightRig rig="threePt" dir="t"/>
            </a:scene3d>
            <a:sp3d extrusionH="57150">
              <a:bevelT w="38100" h="38100"/>
            </a:sp3d>
          </a:bodyPr>
          <a:lstStyle/>
          <a:p>
            <a:pPr algn="ctr" eaLnBrk="0" fontAlgn="auto" hangingPunct="0">
              <a:spcBef>
                <a:spcPct val="20000"/>
              </a:spcBef>
              <a:spcAft>
                <a:spcPts val="0"/>
              </a:spcAft>
              <a:buClr>
                <a:schemeClr val="accent2"/>
              </a:buClr>
              <a:defRPr/>
            </a:pPr>
            <a:r>
              <a:rPr lang="en-US" sz="2400" b="1" dirty="0">
                <a:solidFill>
                  <a:srgbClr val="0000CC"/>
                </a:solidFill>
                <a:latin typeface="Calibri" pitchFamily="34" charset="0"/>
              </a:rPr>
              <a:t>DynaPro </a:t>
            </a:r>
          </a:p>
          <a:p>
            <a:pPr algn="ctr" eaLnBrk="0" fontAlgn="auto" hangingPunct="0">
              <a:spcBef>
                <a:spcPct val="20000"/>
              </a:spcBef>
              <a:spcAft>
                <a:spcPts val="0"/>
              </a:spcAft>
              <a:buClr>
                <a:schemeClr val="accent2"/>
              </a:buClr>
              <a:defRPr/>
            </a:pPr>
            <a:r>
              <a:rPr lang="en-US" sz="2400" b="1" dirty="0">
                <a:solidFill>
                  <a:srgbClr val="0000CC"/>
                </a:solidFill>
                <a:latin typeface="Calibri" pitchFamily="34" charset="0"/>
              </a:rPr>
              <a:t>Plate Reader</a:t>
            </a:r>
          </a:p>
        </p:txBody>
      </p:sp>
      <p:sp>
        <p:nvSpPr>
          <p:cNvPr id="422916" name="Rectangle 4"/>
          <p:cNvSpPr>
            <a:spLocks noChangeArrowheads="1"/>
          </p:cNvSpPr>
          <p:nvPr/>
        </p:nvSpPr>
        <p:spPr bwMode="auto">
          <a:xfrm>
            <a:off x="3577393" y="3110692"/>
            <a:ext cx="1380699" cy="904863"/>
          </a:xfrm>
          <a:prstGeom prst="rect">
            <a:avLst/>
          </a:prstGeom>
          <a:noFill/>
          <a:ln w="9525">
            <a:noFill/>
            <a:miter lim="800000"/>
            <a:headEnd/>
            <a:tailEnd/>
          </a:ln>
        </p:spPr>
        <p:txBody>
          <a:bodyPr wrap="none">
            <a:spAutoFit/>
            <a:scene3d>
              <a:camera prst="orthographicFront"/>
              <a:lightRig rig="threePt" dir="t"/>
            </a:scene3d>
            <a:sp3d extrusionH="57150">
              <a:bevelT w="38100" h="38100"/>
            </a:sp3d>
          </a:bodyPr>
          <a:lstStyle/>
          <a:p>
            <a:pPr algn="ctr" eaLnBrk="0" fontAlgn="auto" hangingPunct="0">
              <a:spcBef>
                <a:spcPct val="20000"/>
              </a:spcBef>
              <a:spcAft>
                <a:spcPts val="0"/>
              </a:spcAft>
              <a:buClr>
                <a:schemeClr val="accent2"/>
              </a:buClr>
              <a:defRPr/>
            </a:pPr>
            <a:r>
              <a:rPr lang="en-US" sz="2400" b="1" dirty="0">
                <a:solidFill>
                  <a:srgbClr val="0000CC"/>
                </a:solidFill>
                <a:latin typeface="Calibri" pitchFamily="34" charset="0"/>
              </a:rPr>
              <a:t>DynaPro </a:t>
            </a:r>
          </a:p>
          <a:p>
            <a:pPr algn="ctr" eaLnBrk="0" fontAlgn="auto" hangingPunct="0">
              <a:spcBef>
                <a:spcPct val="20000"/>
              </a:spcBef>
              <a:spcAft>
                <a:spcPts val="0"/>
              </a:spcAft>
              <a:buClr>
                <a:schemeClr val="accent2"/>
              </a:buClr>
              <a:defRPr/>
            </a:pPr>
            <a:r>
              <a:rPr lang="en-US" sz="2400" b="1" dirty="0">
                <a:solidFill>
                  <a:srgbClr val="0000CC"/>
                </a:solidFill>
                <a:latin typeface="Calibri" pitchFamily="34" charset="0"/>
              </a:rPr>
              <a:t>NanoStar</a:t>
            </a:r>
          </a:p>
        </p:txBody>
      </p:sp>
      <p:sp>
        <p:nvSpPr>
          <p:cNvPr id="422917" name="Rectangle 5"/>
          <p:cNvSpPr>
            <a:spLocks noChangeArrowheads="1"/>
          </p:cNvSpPr>
          <p:nvPr/>
        </p:nvSpPr>
        <p:spPr bwMode="auto">
          <a:xfrm>
            <a:off x="2888518" y="4810983"/>
            <a:ext cx="2758448" cy="1200329"/>
          </a:xfrm>
          <a:prstGeom prst="rect">
            <a:avLst/>
          </a:prstGeom>
          <a:noFill/>
          <a:ln w="9525">
            <a:noFill/>
            <a:miter lim="800000"/>
            <a:headEnd/>
            <a:tailEnd/>
          </a:ln>
        </p:spPr>
        <p:txBody>
          <a:bodyPr wrap="none">
            <a:spAutoFit/>
            <a:scene3d>
              <a:camera prst="orthographicFront"/>
              <a:lightRig rig="threePt" dir="t"/>
            </a:scene3d>
            <a:sp3d extrusionH="57150">
              <a:bevelT w="38100" h="38100"/>
            </a:sp3d>
          </a:bodyPr>
          <a:lstStyle/>
          <a:p>
            <a:pPr algn="ctr" eaLnBrk="0" fontAlgn="auto" hangingPunct="0">
              <a:spcBef>
                <a:spcPct val="20000"/>
              </a:spcBef>
              <a:spcAft>
                <a:spcPts val="0"/>
              </a:spcAft>
              <a:buClr>
                <a:schemeClr val="accent2"/>
              </a:buClr>
              <a:defRPr/>
            </a:pPr>
            <a:r>
              <a:rPr lang="en-US" sz="2400" b="1" dirty="0">
                <a:solidFill>
                  <a:srgbClr val="0000CC"/>
                </a:solidFill>
                <a:latin typeface="Calibri" pitchFamily="34" charset="0"/>
              </a:rPr>
              <a:t>DLS + MALS </a:t>
            </a:r>
            <a:br>
              <a:rPr lang="en-US" sz="2400" b="1" dirty="0">
                <a:solidFill>
                  <a:srgbClr val="0000CC"/>
                </a:solidFill>
                <a:latin typeface="Calibri" pitchFamily="34" charset="0"/>
              </a:rPr>
            </a:br>
            <a:r>
              <a:rPr lang="en-US" sz="2400" b="1" dirty="0">
                <a:solidFill>
                  <a:srgbClr val="0000CC"/>
                </a:solidFill>
                <a:latin typeface="Calibri" pitchFamily="34" charset="0"/>
              </a:rPr>
              <a:t>with Separation </a:t>
            </a:r>
            <a:br>
              <a:rPr lang="en-US" sz="2400" b="1" dirty="0">
                <a:solidFill>
                  <a:srgbClr val="0000CC"/>
                </a:solidFill>
                <a:latin typeface="Calibri" pitchFamily="34" charset="0"/>
              </a:rPr>
            </a:br>
            <a:r>
              <a:rPr lang="en-US" sz="2400" b="1" dirty="0">
                <a:solidFill>
                  <a:srgbClr val="0000CC"/>
                </a:solidFill>
                <a:latin typeface="Calibri" pitchFamily="34" charset="0"/>
              </a:rPr>
              <a:t>Technique (SEC/FFF)</a:t>
            </a:r>
          </a:p>
        </p:txBody>
      </p:sp>
      <p:sp>
        <p:nvSpPr>
          <p:cNvPr id="422928" name="Line 16"/>
          <p:cNvSpPr>
            <a:spLocks noChangeShapeType="1"/>
          </p:cNvSpPr>
          <p:nvPr/>
        </p:nvSpPr>
        <p:spPr bwMode="auto">
          <a:xfrm>
            <a:off x="4267742" y="2224867"/>
            <a:ext cx="0" cy="823912"/>
          </a:xfrm>
          <a:prstGeom prst="line">
            <a:avLst/>
          </a:prstGeom>
          <a:noFill/>
          <a:ln w="57150" cap="flat">
            <a:solidFill>
              <a:srgbClr val="FFFFCC"/>
            </a:solidFill>
            <a:round/>
            <a:headEnd/>
            <a:tailEnd type="triangle" w="med" len="lg"/>
          </a:ln>
          <a:effectLst/>
          <a:scene3d>
            <a:camera prst="orthographicFront"/>
            <a:lightRig rig="threePt" dir="t"/>
          </a:scene3d>
          <a:sp3d>
            <a:bevelT/>
          </a:sp3d>
        </p:spPr>
        <p:txBody>
          <a:bodyPr wrap="none" anchor="ctr"/>
          <a:lstStyle/>
          <a:p>
            <a:pPr fontAlgn="auto">
              <a:spcBef>
                <a:spcPts val="0"/>
              </a:spcBef>
              <a:spcAft>
                <a:spcPts val="0"/>
              </a:spcAft>
              <a:defRPr/>
            </a:pPr>
            <a:endParaRPr lang="en-US" dirty="0">
              <a:solidFill>
                <a:srgbClr val="0000CC"/>
              </a:solidFill>
              <a:latin typeface="+mn-lt"/>
            </a:endParaRPr>
          </a:p>
        </p:txBody>
      </p:sp>
      <p:pic>
        <p:nvPicPr>
          <p:cNvPr id="422943" name="Picture 31" descr="HELEOS"/>
          <p:cNvPicPr>
            <a:picLocks noChangeAspect="1" noChangeArrowheads="1"/>
          </p:cNvPicPr>
          <p:nvPr/>
        </p:nvPicPr>
        <p:blipFill>
          <a:blip r:embed="rId4" cstate="print"/>
          <a:srcRect/>
          <a:stretch>
            <a:fillRect/>
          </a:stretch>
        </p:blipFill>
        <p:spPr bwMode="auto">
          <a:xfrm>
            <a:off x="6034576" y="4581832"/>
            <a:ext cx="2262407" cy="153578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22944" name="AutoShape 32"/>
          <p:cNvSpPr>
            <a:spLocks noChangeArrowheads="1"/>
          </p:cNvSpPr>
          <p:nvPr/>
        </p:nvSpPr>
        <p:spPr bwMode="blackGray">
          <a:xfrm>
            <a:off x="1526488" y="1341068"/>
            <a:ext cx="1206500" cy="4608513"/>
          </a:xfrm>
          <a:prstGeom prst="triangle">
            <a:avLst>
              <a:gd name="adj" fmla="val 49745"/>
            </a:avLst>
          </a:prstGeom>
          <a:gradFill flip="none" rotWithShape="1">
            <a:gsLst>
              <a:gs pos="0">
                <a:srgbClr val="FFFF99"/>
              </a:gs>
              <a:gs pos="100000">
                <a:srgbClr val="CCFFFF"/>
              </a:gs>
            </a:gsLst>
            <a:lin ang="16200000" scaled="1"/>
            <a:tileRect/>
          </a:gradFill>
          <a:ln w="19050">
            <a:noFill/>
            <a:miter lim="800000"/>
            <a:headEnd type="none" w="sm" len="sm"/>
            <a:tailEnd type="none" w="sm" len="sm"/>
          </a:ln>
          <a:effectLst/>
          <a:scene3d>
            <a:camera prst="orthographicFront"/>
            <a:lightRig rig="threePt" dir="t"/>
          </a:scene3d>
          <a:sp3d>
            <a:bevelT/>
          </a:sp3d>
        </p:spPr>
        <p:txBody>
          <a:bodyPr rot="10800000" vert="eaVert" wrap="none" anchor="ctr">
            <a:sp3d extrusionH="57150">
              <a:bevelT w="38100" h="38100"/>
            </a:sp3d>
          </a:bodyPr>
          <a:lstStyle/>
          <a:p>
            <a:pPr eaLnBrk="0" fontAlgn="auto" hangingPunct="0">
              <a:spcBef>
                <a:spcPts val="0"/>
              </a:spcBef>
              <a:spcAft>
                <a:spcPts val="0"/>
              </a:spcAft>
              <a:defRPr/>
            </a:pPr>
            <a:r>
              <a:rPr lang="en-US" sz="2000" b="1" dirty="0">
                <a:ln>
                  <a:solidFill>
                    <a:schemeClr val="tx1">
                      <a:lumMod val="65000"/>
                      <a:lumOff val="35000"/>
                    </a:schemeClr>
                  </a:solidFill>
                </a:ln>
                <a:cs typeface="Arial" charset="0"/>
              </a:rPr>
              <a:t>  </a:t>
            </a:r>
            <a:r>
              <a:rPr lang="en-US" sz="2000" b="1" dirty="0" smtClean="0">
                <a:ln>
                  <a:solidFill>
                    <a:schemeClr val="tx1">
                      <a:lumMod val="65000"/>
                      <a:lumOff val="35000"/>
                    </a:schemeClr>
                  </a:solidFill>
                </a:ln>
                <a:cs typeface="Arial" charset="0"/>
              </a:rPr>
              <a:t>      Information </a:t>
            </a:r>
            <a:r>
              <a:rPr lang="en-US" sz="2000" b="1" dirty="0">
                <a:ln>
                  <a:solidFill>
                    <a:schemeClr val="tx1">
                      <a:lumMod val="65000"/>
                      <a:lumOff val="35000"/>
                    </a:schemeClr>
                  </a:solidFill>
                </a:ln>
                <a:cs typeface="Arial" charset="0"/>
              </a:rPr>
              <a:t>Detail    </a:t>
            </a:r>
          </a:p>
        </p:txBody>
      </p:sp>
      <p:sp>
        <p:nvSpPr>
          <p:cNvPr id="422947" name="Line 35"/>
          <p:cNvSpPr>
            <a:spLocks noChangeShapeType="1"/>
          </p:cNvSpPr>
          <p:nvPr/>
        </p:nvSpPr>
        <p:spPr bwMode="auto">
          <a:xfrm>
            <a:off x="4267742" y="4067954"/>
            <a:ext cx="0" cy="823913"/>
          </a:xfrm>
          <a:prstGeom prst="line">
            <a:avLst/>
          </a:prstGeom>
          <a:noFill/>
          <a:ln w="57150" cap="flat">
            <a:solidFill>
              <a:srgbClr val="FFFFCC"/>
            </a:solidFill>
            <a:round/>
            <a:headEnd/>
            <a:tailEnd type="triangle" w="med" len="lg"/>
          </a:ln>
          <a:effectLst>
            <a:outerShdw blurRad="50800" dist="38100" dir="18900000" algn="bl" rotWithShape="0">
              <a:prstClr val="black">
                <a:alpha val="40000"/>
              </a:prstClr>
            </a:outerShdw>
          </a:effectLst>
          <a:scene3d>
            <a:camera prst="orthographicFront"/>
            <a:lightRig rig="threePt" dir="t"/>
          </a:scene3d>
          <a:sp3d>
            <a:bevelT/>
          </a:sp3d>
        </p:spPr>
        <p:txBody>
          <a:bodyPr wrap="none" anchor="ctr"/>
          <a:lstStyle/>
          <a:p>
            <a:pPr fontAlgn="auto">
              <a:spcBef>
                <a:spcPts val="0"/>
              </a:spcBef>
              <a:spcAft>
                <a:spcPts val="0"/>
              </a:spcAft>
              <a:defRPr/>
            </a:pPr>
            <a:endParaRPr lang="en-US" dirty="0">
              <a:solidFill>
                <a:srgbClr val="FFFFCC"/>
              </a:solidFill>
              <a:latin typeface="+mn-lt"/>
            </a:endParaRPr>
          </a:p>
        </p:txBody>
      </p:sp>
      <p:pic>
        <p:nvPicPr>
          <p:cNvPr id="422948" name="Picture 36" descr="dynaproplatereaderplus-small"/>
          <p:cNvPicPr>
            <a:picLocks noChangeAspect="1" noChangeArrowheads="1"/>
          </p:cNvPicPr>
          <p:nvPr/>
        </p:nvPicPr>
        <p:blipFill>
          <a:blip r:embed="rId5" cstate="print"/>
          <a:srcRect t="40866"/>
          <a:stretch>
            <a:fillRect/>
          </a:stretch>
        </p:blipFill>
        <p:spPr bwMode="auto">
          <a:xfrm>
            <a:off x="5698082" y="983226"/>
            <a:ext cx="2149144" cy="164160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4" name="Picture 13" descr="NanoStar cover.jpg"/>
          <p:cNvPicPr>
            <a:picLocks noChangeAspect="1"/>
          </p:cNvPicPr>
          <p:nvPr/>
        </p:nvPicPr>
        <p:blipFill>
          <a:blip r:embed="rId6" cstate="print"/>
          <a:srcRect t="44675" r="3432"/>
          <a:stretch>
            <a:fillRect/>
          </a:stretch>
        </p:blipFill>
        <p:spPr bwMode="gray">
          <a:xfrm>
            <a:off x="5233334" y="2831691"/>
            <a:ext cx="2231654" cy="159749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22922"/>
                                        </p:tgtEl>
                                        <p:attrNameLst>
                                          <p:attrName>style.visibility</p:attrName>
                                        </p:attrNameLst>
                                      </p:cBhvr>
                                      <p:to>
                                        <p:strVal val="visible"/>
                                      </p:to>
                                    </p:set>
                                    <p:animEffect transition="in" filter="wipe(up)">
                                      <p:cBhvr>
                                        <p:cTn id="7" dur="500"/>
                                        <p:tgtEl>
                                          <p:spTgt spid="42292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22944"/>
                                        </p:tgtEl>
                                        <p:attrNameLst>
                                          <p:attrName>style.visibility</p:attrName>
                                        </p:attrNameLst>
                                      </p:cBhvr>
                                      <p:to>
                                        <p:strVal val="visible"/>
                                      </p:to>
                                    </p:set>
                                    <p:animEffect transition="in" filter="wipe(down)">
                                      <p:cBhvr>
                                        <p:cTn id="12" dur="500"/>
                                        <p:tgtEl>
                                          <p:spTgt spid="42294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422918"/>
                                        </p:tgtEl>
                                        <p:attrNameLst>
                                          <p:attrName>style.visibility</p:attrName>
                                        </p:attrNameLst>
                                      </p:cBhvr>
                                      <p:to>
                                        <p:strVal val="visible"/>
                                      </p:to>
                                    </p:set>
                                    <p:animEffect transition="in" filter="wipe(up)">
                                      <p:cBhvr>
                                        <p:cTn id="17" dur="500"/>
                                        <p:tgtEl>
                                          <p:spTgt spid="422918"/>
                                        </p:tgtEl>
                                      </p:cBhvr>
                                    </p:animEffect>
                                  </p:childTnLst>
                                </p:cTn>
                              </p:par>
                            </p:childTnLst>
                          </p:cTn>
                        </p:par>
                        <p:par>
                          <p:cTn id="18" fill="hold">
                            <p:stCondLst>
                              <p:cond delay="500"/>
                            </p:stCondLst>
                            <p:childTnLst>
                              <p:par>
                                <p:cTn id="19" presetID="10" presetClass="entr" presetSubtype="0" fill="hold" nodeType="afterEffect">
                                  <p:stCondLst>
                                    <p:cond delay="0"/>
                                  </p:stCondLst>
                                  <p:childTnLst>
                                    <p:set>
                                      <p:cBhvr>
                                        <p:cTn id="20" dur="1" fill="hold">
                                          <p:stCondLst>
                                            <p:cond delay="0"/>
                                          </p:stCondLst>
                                        </p:cTn>
                                        <p:tgtEl>
                                          <p:spTgt spid="422948"/>
                                        </p:tgtEl>
                                        <p:attrNameLst>
                                          <p:attrName>style.visibility</p:attrName>
                                        </p:attrNameLst>
                                      </p:cBhvr>
                                      <p:to>
                                        <p:strVal val="visible"/>
                                      </p:to>
                                    </p:set>
                                    <p:animEffect transition="in" filter="fade">
                                      <p:cBhvr>
                                        <p:cTn id="21" dur="500"/>
                                        <p:tgtEl>
                                          <p:spTgt spid="422948"/>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nodeType="clickEffect">
                                  <p:stCondLst>
                                    <p:cond delay="0"/>
                                  </p:stCondLst>
                                  <p:childTnLst>
                                    <p:set>
                                      <p:cBhvr>
                                        <p:cTn id="25" dur="1" fill="hold">
                                          <p:stCondLst>
                                            <p:cond delay="0"/>
                                          </p:stCondLst>
                                        </p:cTn>
                                        <p:tgtEl>
                                          <p:spTgt spid="422928"/>
                                        </p:tgtEl>
                                        <p:attrNameLst>
                                          <p:attrName>style.visibility</p:attrName>
                                        </p:attrNameLst>
                                      </p:cBhvr>
                                      <p:to>
                                        <p:strVal val="visible"/>
                                      </p:to>
                                    </p:set>
                                    <p:animEffect transition="in" filter="wipe(up)">
                                      <p:cBhvr>
                                        <p:cTn id="26" dur="500"/>
                                        <p:tgtEl>
                                          <p:spTgt spid="422928"/>
                                        </p:tgtEl>
                                      </p:cBhvr>
                                    </p:animEffect>
                                  </p:childTnLst>
                                </p:cTn>
                              </p:par>
                            </p:childTnLst>
                          </p:cTn>
                        </p:par>
                        <p:par>
                          <p:cTn id="27" fill="hold">
                            <p:stCondLst>
                              <p:cond delay="500"/>
                            </p:stCondLst>
                            <p:childTnLst>
                              <p:par>
                                <p:cTn id="28" presetID="22" presetClass="entr" presetSubtype="1" fill="hold" nodeType="afterEffect">
                                  <p:stCondLst>
                                    <p:cond delay="0"/>
                                  </p:stCondLst>
                                  <p:childTnLst>
                                    <p:set>
                                      <p:cBhvr>
                                        <p:cTn id="29" dur="1" fill="hold">
                                          <p:stCondLst>
                                            <p:cond delay="0"/>
                                          </p:stCondLst>
                                        </p:cTn>
                                        <p:tgtEl>
                                          <p:spTgt spid="422916"/>
                                        </p:tgtEl>
                                        <p:attrNameLst>
                                          <p:attrName>style.visibility</p:attrName>
                                        </p:attrNameLst>
                                      </p:cBhvr>
                                      <p:to>
                                        <p:strVal val="visible"/>
                                      </p:to>
                                    </p:set>
                                    <p:animEffect transition="in" filter="wipe(up)">
                                      <p:cBhvr>
                                        <p:cTn id="30" dur="500"/>
                                        <p:tgtEl>
                                          <p:spTgt spid="422916"/>
                                        </p:tgtEl>
                                      </p:cBhvr>
                                    </p:animEffect>
                                  </p:childTnLst>
                                </p:cTn>
                              </p:par>
                              <p:par>
                                <p:cTn id="31" presetID="10" presetClass="entr" presetSubtype="0" fill="hold"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2000"/>
                                        <p:tgtEl>
                                          <p:spTgt spid="14"/>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1" fill="hold" nodeType="clickEffect">
                                  <p:stCondLst>
                                    <p:cond delay="0"/>
                                  </p:stCondLst>
                                  <p:childTnLst>
                                    <p:set>
                                      <p:cBhvr>
                                        <p:cTn id="37" dur="1" fill="hold">
                                          <p:stCondLst>
                                            <p:cond delay="0"/>
                                          </p:stCondLst>
                                        </p:cTn>
                                        <p:tgtEl>
                                          <p:spTgt spid="422947"/>
                                        </p:tgtEl>
                                        <p:attrNameLst>
                                          <p:attrName>style.visibility</p:attrName>
                                        </p:attrNameLst>
                                      </p:cBhvr>
                                      <p:to>
                                        <p:strVal val="visible"/>
                                      </p:to>
                                    </p:set>
                                    <p:animEffect transition="in" filter="wipe(up)">
                                      <p:cBhvr>
                                        <p:cTn id="38" dur="500"/>
                                        <p:tgtEl>
                                          <p:spTgt spid="422947"/>
                                        </p:tgtEl>
                                      </p:cBhvr>
                                    </p:animEffect>
                                  </p:childTnLst>
                                </p:cTn>
                              </p:par>
                            </p:childTnLst>
                          </p:cTn>
                        </p:par>
                        <p:par>
                          <p:cTn id="39" fill="hold">
                            <p:stCondLst>
                              <p:cond delay="500"/>
                            </p:stCondLst>
                            <p:childTnLst>
                              <p:par>
                                <p:cTn id="40" presetID="22" presetClass="entr" presetSubtype="1" fill="hold" nodeType="afterEffect">
                                  <p:stCondLst>
                                    <p:cond delay="0"/>
                                  </p:stCondLst>
                                  <p:childTnLst>
                                    <p:set>
                                      <p:cBhvr>
                                        <p:cTn id="41" dur="1" fill="hold">
                                          <p:stCondLst>
                                            <p:cond delay="0"/>
                                          </p:stCondLst>
                                        </p:cTn>
                                        <p:tgtEl>
                                          <p:spTgt spid="422917"/>
                                        </p:tgtEl>
                                        <p:attrNameLst>
                                          <p:attrName>style.visibility</p:attrName>
                                        </p:attrNameLst>
                                      </p:cBhvr>
                                      <p:to>
                                        <p:strVal val="visible"/>
                                      </p:to>
                                    </p:set>
                                    <p:animEffect transition="in" filter="wipe(up)">
                                      <p:cBhvr>
                                        <p:cTn id="42" dur="500"/>
                                        <p:tgtEl>
                                          <p:spTgt spid="422917"/>
                                        </p:tgtEl>
                                      </p:cBhvr>
                                    </p:animEffect>
                                  </p:childTnLst>
                                </p:cTn>
                              </p:par>
                            </p:childTnLst>
                          </p:cTn>
                        </p:par>
                        <p:par>
                          <p:cTn id="43" fill="hold">
                            <p:stCondLst>
                              <p:cond delay="1000"/>
                            </p:stCondLst>
                            <p:childTnLst>
                              <p:par>
                                <p:cTn id="44" presetID="10" presetClass="entr" presetSubtype="0" fill="hold" nodeType="afterEffect">
                                  <p:stCondLst>
                                    <p:cond delay="0"/>
                                  </p:stCondLst>
                                  <p:childTnLst>
                                    <p:set>
                                      <p:cBhvr>
                                        <p:cTn id="45" dur="1" fill="hold">
                                          <p:stCondLst>
                                            <p:cond delay="0"/>
                                          </p:stCondLst>
                                        </p:cTn>
                                        <p:tgtEl>
                                          <p:spTgt spid="422943"/>
                                        </p:tgtEl>
                                        <p:attrNameLst>
                                          <p:attrName>style.visibility</p:attrName>
                                        </p:attrNameLst>
                                      </p:cBhvr>
                                      <p:to>
                                        <p:strVal val="visible"/>
                                      </p:to>
                                    </p:set>
                                    <p:animEffect transition="in" filter="fade">
                                      <p:cBhvr>
                                        <p:cTn id="46" dur="2000"/>
                                        <p:tgtEl>
                                          <p:spTgt spid="4229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can we predict Formulation and Colloid Stability?</a:t>
            </a:r>
            <a:endParaRPr lang="en-US" dirty="0"/>
          </a:p>
        </p:txBody>
      </p:sp>
      <p:sp>
        <p:nvSpPr>
          <p:cNvPr id="3" name="Content Placeholder 206"/>
          <p:cNvSpPr txBox="1">
            <a:spLocks/>
          </p:cNvSpPr>
          <p:nvPr/>
        </p:nvSpPr>
        <p:spPr>
          <a:xfrm>
            <a:off x="190500" y="1452448"/>
            <a:ext cx="4419600" cy="4449763"/>
          </a:xfrm>
          <a:prstGeom prst="rect">
            <a:avLst/>
          </a:prstGeom>
        </p:spPr>
        <p:txBody>
          <a:bodyPr>
            <a:normAutofit/>
          </a:bodyPr>
          <a:lstStyle/>
          <a:p>
            <a:pPr marL="457200" marR="0" lvl="0" indent="-457200" algn="l" defTabSz="914400" rtl="0" eaLnBrk="1" fontAlgn="base" latinLnBrk="0" hangingPunct="1">
              <a:lnSpc>
                <a:spcPct val="100000"/>
              </a:lnSpc>
              <a:spcBef>
                <a:spcPct val="20000"/>
              </a:spcBef>
              <a:spcAft>
                <a:spcPct val="0"/>
              </a:spcAft>
              <a:buClrTx/>
              <a:buSzTx/>
              <a:buFontTx/>
              <a:buAutoNum type="arabicParenR"/>
              <a:tabLst/>
              <a:defRPr/>
            </a:pPr>
            <a:r>
              <a:rPr kumimoji="0" lang="en-US" sz="2400" b="1" i="1" u="none" strike="noStrike" kern="0" cap="none" spc="0" normalizeH="0" baseline="0" noProof="0" dirty="0" smtClean="0">
                <a:ln>
                  <a:noFill/>
                </a:ln>
                <a:solidFill>
                  <a:schemeClr val="tx1"/>
                </a:solidFill>
                <a:effectLst/>
                <a:uLnTx/>
                <a:uFillTx/>
                <a:latin typeface="Calibri" pitchFamily="34" charset="0"/>
                <a:ea typeface="+mn-ea"/>
                <a:cs typeface="+mn-cs"/>
              </a:rPr>
              <a:t>Measure time-dependent size and aggregation by</a:t>
            </a:r>
            <a:r>
              <a:rPr kumimoji="0" lang="en-US" sz="2400" b="1" i="1" u="none" strike="noStrike" kern="0" cap="none" spc="0" normalizeH="0" noProof="0" dirty="0" smtClean="0">
                <a:ln>
                  <a:noFill/>
                </a:ln>
                <a:solidFill>
                  <a:schemeClr val="tx1"/>
                </a:solidFill>
                <a:effectLst/>
                <a:uLnTx/>
                <a:uFillTx/>
                <a:latin typeface="Calibri" pitchFamily="34" charset="0"/>
                <a:ea typeface="+mn-ea"/>
                <a:cs typeface="+mn-cs"/>
              </a:rPr>
              <a:t> DLS</a:t>
            </a:r>
            <a:endParaRPr kumimoji="0" lang="en-US" sz="2400" b="1" i="1" u="none" strike="noStrike" kern="0" cap="none" spc="0" normalizeH="0" baseline="0" noProof="0" dirty="0" smtClean="0">
              <a:ln>
                <a:noFill/>
              </a:ln>
              <a:solidFill>
                <a:schemeClr val="tx1"/>
              </a:solidFill>
              <a:effectLst/>
              <a:uLnTx/>
              <a:uFillTx/>
              <a:latin typeface="Calibri" pitchFamily="34" charset="0"/>
              <a:ea typeface="+mn-ea"/>
              <a:cs typeface="+mn-cs"/>
            </a:endParaRPr>
          </a:p>
          <a:p>
            <a:pPr marL="457200" marR="0" lvl="0" indent="-457200" algn="l" defTabSz="914400" rtl="0" eaLnBrk="1" fontAlgn="base" latinLnBrk="0" hangingPunct="1">
              <a:lnSpc>
                <a:spcPct val="100000"/>
              </a:lnSpc>
              <a:spcBef>
                <a:spcPts val="1800"/>
              </a:spcBef>
              <a:spcAft>
                <a:spcPct val="0"/>
              </a:spcAft>
              <a:buClrTx/>
              <a:buSzTx/>
              <a:buFontTx/>
              <a:buAutoNum type="arabicParenR"/>
              <a:tabLst/>
              <a:defRPr/>
            </a:pPr>
            <a:r>
              <a:rPr kumimoji="0" lang="en-US" sz="2400" b="1" i="1" u="none" strike="noStrike" kern="0" cap="none" spc="0" normalizeH="0" baseline="0" noProof="0" dirty="0" smtClean="0">
                <a:ln>
                  <a:noFill/>
                </a:ln>
                <a:solidFill>
                  <a:schemeClr val="tx1"/>
                </a:solidFill>
                <a:effectLst/>
                <a:uLnTx/>
                <a:uFillTx/>
                <a:latin typeface="Calibri" pitchFamily="34" charset="0"/>
                <a:ea typeface="+mn-ea"/>
                <a:cs typeface="+mn-cs"/>
              </a:rPr>
              <a:t>Measure electrophoretic mobility to predict stability</a:t>
            </a:r>
          </a:p>
          <a:p>
            <a:pPr marL="398463" marR="0" lvl="0" indent="-1588" algn="l" defTabSz="914400" rtl="0" eaLnBrk="1" fontAlgn="base" latinLnBrk="0" hangingPunct="1">
              <a:lnSpc>
                <a:spcPct val="100000"/>
              </a:lnSpc>
              <a:spcBef>
                <a:spcPct val="20000"/>
              </a:spcBef>
              <a:spcAft>
                <a:spcPct val="0"/>
              </a:spcAft>
              <a:buClrTx/>
              <a:buSzTx/>
              <a:buFontTx/>
              <a:buNone/>
              <a:tabLst/>
              <a:defRPr/>
            </a:pPr>
            <a:r>
              <a:rPr lang="en-US" sz="2400" kern="0" dirty="0" smtClean="0">
                <a:latin typeface="Calibri" pitchFamily="34" charset="0"/>
                <a:cs typeface="+mn-cs"/>
              </a:rPr>
              <a:t>Electrophoretic mobility is rela</a:t>
            </a:r>
            <a:r>
              <a:rPr kumimoji="0" lang="en-US" sz="2400" b="0" i="0" u="none" strike="noStrike" kern="0" cap="none" spc="0" normalizeH="0" baseline="0" noProof="0" dirty="0" smtClean="0">
                <a:ln>
                  <a:noFill/>
                </a:ln>
                <a:solidFill>
                  <a:schemeClr val="tx1"/>
                </a:solidFill>
                <a:effectLst/>
                <a:uLnTx/>
                <a:uFillTx/>
                <a:latin typeface="Calibri" pitchFamily="34" charset="0"/>
                <a:ea typeface="+mn-ea"/>
                <a:cs typeface="+mn-cs"/>
              </a:rPr>
              <a:t>ted to:</a:t>
            </a:r>
          </a:p>
          <a:p>
            <a:pPr marL="739775" marR="0" lvl="0" indent="-342900" algn="l" defTabSz="914400" rtl="0" eaLnBrk="1" fontAlgn="base" latinLnBrk="0" hangingPunct="1">
              <a:lnSpc>
                <a:spcPct val="100000"/>
              </a:lnSpc>
              <a:spcBef>
                <a:spcPct val="20000"/>
              </a:spcBef>
              <a:spcAft>
                <a:spcPct val="0"/>
              </a:spcAft>
              <a:buClrTx/>
              <a:buSzTx/>
              <a:buFontTx/>
              <a:buChar char="•"/>
              <a:tabLst/>
              <a:defRPr/>
            </a:pPr>
            <a:r>
              <a:rPr kumimoji="0" lang="en-US" sz="2400" b="0" i="0" u="none" strike="noStrike" kern="0" cap="none" spc="0" normalizeH="0" baseline="0" noProof="0" dirty="0" smtClean="0">
                <a:ln>
                  <a:noFill/>
                </a:ln>
                <a:solidFill>
                  <a:schemeClr val="tx1"/>
                </a:solidFill>
                <a:effectLst/>
                <a:uLnTx/>
                <a:uFillTx/>
                <a:latin typeface="Calibri" pitchFamily="34" charset="0"/>
                <a:ea typeface="+mn-ea"/>
                <a:cs typeface="+mn-cs"/>
              </a:rPr>
              <a:t>Effective molecular charge</a:t>
            </a:r>
          </a:p>
          <a:p>
            <a:pPr marL="739775" marR="0" lvl="0" indent="-342900" algn="l" defTabSz="914400" rtl="0" eaLnBrk="1" fontAlgn="base" latinLnBrk="0" hangingPunct="1">
              <a:lnSpc>
                <a:spcPct val="100000"/>
              </a:lnSpc>
              <a:spcBef>
                <a:spcPct val="20000"/>
              </a:spcBef>
              <a:spcAft>
                <a:spcPct val="0"/>
              </a:spcAft>
              <a:buClrTx/>
              <a:buSzTx/>
              <a:buFontTx/>
              <a:buChar char="•"/>
              <a:tabLst/>
              <a:defRPr/>
            </a:pPr>
            <a:r>
              <a:rPr kumimoji="0" lang="en-US" sz="2400" b="0" i="0" u="none" strike="noStrike" kern="0" cap="none" spc="0" normalizeH="0" baseline="0" noProof="0" dirty="0" smtClean="0">
                <a:ln>
                  <a:noFill/>
                </a:ln>
                <a:solidFill>
                  <a:schemeClr val="tx1"/>
                </a:solidFill>
                <a:effectLst/>
                <a:uLnTx/>
                <a:uFillTx/>
                <a:latin typeface="Calibri" pitchFamily="34" charset="0"/>
                <a:ea typeface="+mn-ea"/>
                <a:cs typeface="+mn-cs"/>
              </a:rPr>
              <a:t>Zeta potential </a:t>
            </a:r>
            <a:r>
              <a:rPr kumimoji="0" lang="en-US" sz="2400" b="0" i="0" u="none" strike="noStrike" kern="0" cap="none" spc="0" normalizeH="0" baseline="0" noProof="0" dirty="0" smtClean="0">
                <a:ln>
                  <a:noFill/>
                </a:ln>
                <a:solidFill>
                  <a:schemeClr val="tx1"/>
                </a:solidFill>
                <a:effectLst/>
                <a:uLnTx/>
                <a:uFillTx/>
                <a:latin typeface="Calibri" pitchFamily="34" charset="0"/>
                <a:ea typeface="+mn-ea"/>
                <a:cs typeface="+mn-cs"/>
                <a:sym typeface="Symbol"/>
              </a:rPr>
              <a:t></a:t>
            </a:r>
            <a:endParaRPr kumimoji="0" lang="en-US" sz="2400" b="0" i="0" u="none" strike="noStrike" kern="0" cap="none" spc="0" normalizeH="0" baseline="0" noProof="0" dirty="0" smtClean="0">
              <a:ln>
                <a:noFill/>
              </a:ln>
              <a:solidFill>
                <a:schemeClr val="tx1"/>
              </a:solidFill>
              <a:effectLst/>
              <a:uLnTx/>
              <a:uFillTx/>
              <a:latin typeface="Calibri" pitchFamily="34" charset="0"/>
              <a:ea typeface="+mn-ea"/>
              <a:cs typeface="+mn-cs"/>
            </a:endParaRPr>
          </a:p>
          <a:p>
            <a:pPr marL="739775" marR="0" lvl="0" indent="-342900" algn="l" defTabSz="914400" rtl="0" eaLnBrk="1" fontAlgn="base" latinLnBrk="0" hangingPunct="1">
              <a:lnSpc>
                <a:spcPct val="100000"/>
              </a:lnSpc>
              <a:spcBef>
                <a:spcPct val="20000"/>
              </a:spcBef>
              <a:spcAft>
                <a:spcPct val="0"/>
              </a:spcAft>
              <a:buClrTx/>
              <a:buSzTx/>
              <a:buFontTx/>
              <a:buChar char="•"/>
              <a:tabLst/>
              <a:defRPr/>
            </a:pPr>
            <a:r>
              <a:rPr kumimoji="0" lang="en-US" sz="2400" b="0" i="0" u="none" strike="noStrike" kern="0" cap="none" spc="0" normalizeH="0" baseline="0" noProof="0" dirty="0" smtClean="0">
                <a:ln>
                  <a:noFill/>
                </a:ln>
                <a:solidFill>
                  <a:schemeClr val="tx1"/>
                </a:solidFill>
                <a:effectLst/>
                <a:uLnTx/>
                <a:uFillTx/>
                <a:latin typeface="Calibri" pitchFamily="34" charset="0"/>
                <a:ea typeface="+mn-ea"/>
                <a:cs typeface="+mn-cs"/>
              </a:rPr>
              <a:t>Isoelectric point</a:t>
            </a:r>
            <a:endParaRPr kumimoji="0" lang="en-US" sz="2400" b="0" i="0" u="none" strike="noStrike" kern="0" cap="none" spc="0" normalizeH="0" baseline="0" noProof="0" dirty="0">
              <a:ln>
                <a:noFill/>
              </a:ln>
              <a:solidFill>
                <a:schemeClr val="tx1"/>
              </a:solidFill>
              <a:effectLst/>
              <a:uLnTx/>
              <a:uFillTx/>
              <a:latin typeface="Calibri" pitchFamily="34" charset="0"/>
              <a:ea typeface="+mn-ea"/>
              <a:cs typeface="+mn-cs"/>
            </a:endParaRPr>
          </a:p>
        </p:txBody>
      </p:sp>
      <p:grpSp>
        <p:nvGrpSpPr>
          <p:cNvPr id="7" name="Group 6"/>
          <p:cNvGrpSpPr/>
          <p:nvPr/>
        </p:nvGrpSpPr>
        <p:grpSpPr>
          <a:xfrm>
            <a:off x="4557713" y="1356852"/>
            <a:ext cx="4237944" cy="4581364"/>
            <a:chOff x="405510" y="1157903"/>
            <a:chExt cx="4585368" cy="4871123"/>
          </a:xfrm>
        </p:grpSpPr>
        <p:pic>
          <p:nvPicPr>
            <p:cNvPr id="4" name="Picture 3" descr="donuthole.png"/>
            <p:cNvPicPr>
              <a:picLocks noChangeAspect="1"/>
            </p:cNvPicPr>
            <p:nvPr/>
          </p:nvPicPr>
          <p:blipFill>
            <a:blip r:embed="rId3" cstate="print"/>
            <a:stretch>
              <a:fillRect/>
            </a:stretch>
          </p:blipFill>
          <p:spPr>
            <a:xfrm>
              <a:off x="405510" y="1157903"/>
              <a:ext cx="3354962" cy="3159906"/>
            </a:xfrm>
            <a:prstGeom prst="rect">
              <a:avLst/>
            </a:prstGeom>
          </p:spPr>
        </p:pic>
        <p:pic>
          <p:nvPicPr>
            <p:cNvPr id="5" name="Picture 4" descr="charged particle.png"/>
            <p:cNvPicPr>
              <a:picLocks noChangeAspect="1"/>
            </p:cNvPicPr>
            <p:nvPr/>
          </p:nvPicPr>
          <p:blipFill>
            <a:blip r:embed="rId4" cstate="print"/>
            <a:stretch>
              <a:fillRect/>
            </a:stretch>
          </p:blipFill>
          <p:spPr>
            <a:xfrm>
              <a:off x="889426" y="1661722"/>
              <a:ext cx="2413817" cy="2345547"/>
            </a:xfrm>
            <a:prstGeom prst="rect">
              <a:avLst/>
            </a:prstGeom>
          </p:spPr>
        </p:pic>
        <p:pic>
          <p:nvPicPr>
            <p:cNvPr id="6" name="Picture 5" descr="zeta potential graph.png"/>
            <p:cNvPicPr>
              <a:picLocks noChangeAspect="1"/>
            </p:cNvPicPr>
            <p:nvPr/>
          </p:nvPicPr>
          <p:blipFill>
            <a:blip r:embed="rId5" cstate="print"/>
            <a:stretch>
              <a:fillRect/>
            </a:stretch>
          </p:blipFill>
          <p:spPr>
            <a:xfrm>
              <a:off x="2308860" y="2815480"/>
              <a:ext cx="2682018" cy="3213546"/>
            </a:xfrm>
            <a:prstGeom prst="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nodeType="after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childTnLst>
                                </p:cTn>
                              </p:par>
                            </p:childTnLst>
                          </p:cTn>
                        </p:par>
                        <p:par>
                          <p:cTn id="22" fill="hold">
                            <p:stCondLst>
                              <p:cond delay="0"/>
                            </p:stCondLst>
                            <p:childTnLst>
                              <p:par>
                                <p:cTn id="23" presetID="1" presetClass="entr" presetSubtype="0" fill="hold" nodeType="after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childTnLst>
                          </p:cTn>
                        </p:par>
                        <p:par>
                          <p:cTn id="25" fill="hold">
                            <p:stCondLst>
                              <p:cond delay="0"/>
                            </p:stCondLst>
                            <p:childTnLst>
                              <p:par>
                                <p:cTn id="26" presetID="1" presetClass="entr" presetSubtype="0" fill="hold" nodeType="after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9264" name="Rectangle 16"/>
          <p:cNvSpPr>
            <a:spLocks noGrp="1" noChangeArrowheads="1"/>
          </p:cNvSpPr>
          <p:nvPr>
            <p:ph type="title"/>
          </p:nvPr>
        </p:nvSpPr>
        <p:spPr>
          <a:noFill/>
          <a:ln/>
        </p:spPr>
        <p:txBody>
          <a:bodyPr/>
          <a:lstStyle/>
          <a:p>
            <a:r>
              <a:rPr lang="en-US" dirty="0" smtClean="0"/>
              <a:t>Radius Results:  Light Scattering</a:t>
            </a:r>
            <a:endParaRPr lang="en-US" dirty="0"/>
          </a:p>
        </p:txBody>
      </p:sp>
      <p:sp>
        <p:nvSpPr>
          <p:cNvPr id="309251" name="Rectangle 3"/>
          <p:cNvSpPr>
            <a:spLocks noGrp="1" noChangeArrowheads="1"/>
          </p:cNvSpPr>
          <p:nvPr>
            <p:ph type="body" idx="4294967295"/>
          </p:nvPr>
        </p:nvSpPr>
        <p:spPr>
          <a:xfrm>
            <a:off x="747232" y="3801598"/>
            <a:ext cx="5129213" cy="2601913"/>
          </a:xfrm>
          <a:noFill/>
          <a:ln/>
        </p:spPr>
        <p:txBody>
          <a:bodyPr/>
          <a:lstStyle/>
          <a:p>
            <a:pPr>
              <a:buFontTx/>
              <a:buNone/>
            </a:pPr>
            <a:r>
              <a:rPr lang="en-US" sz="2400" b="1" i="1" dirty="0">
                <a:solidFill>
                  <a:srgbClr val="0000CC"/>
                </a:solidFill>
              </a:rPr>
              <a:t>Static Light </a:t>
            </a:r>
            <a:r>
              <a:rPr lang="en-US" sz="2400" b="1" i="1" dirty="0" smtClean="0">
                <a:solidFill>
                  <a:srgbClr val="0000CC"/>
                </a:solidFill>
              </a:rPr>
              <a:t>Scattering: </a:t>
            </a:r>
            <a:endParaRPr lang="en-US" sz="2400" b="1" i="1" dirty="0">
              <a:solidFill>
                <a:srgbClr val="0000CC"/>
              </a:solidFill>
            </a:endParaRPr>
          </a:p>
          <a:p>
            <a:pPr>
              <a:buFontTx/>
              <a:buNone/>
            </a:pPr>
            <a:r>
              <a:rPr lang="en-US" sz="2400" b="1" i="1" dirty="0"/>
              <a:t>R</a:t>
            </a:r>
            <a:r>
              <a:rPr lang="en-US" sz="2400" b="1" i="1" baseline="-25000" dirty="0"/>
              <a:t>g</a:t>
            </a:r>
            <a:r>
              <a:rPr lang="en-US" sz="2400" b="1" i="1" dirty="0"/>
              <a:t> or RMS Radius</a:t>
            </a:r>
            <a:r>
              <a:rPr lang="en-US" b="1" dirty="0"/>
              <a:t> </a:t>
            </a:r>
          </a:p>
          <a:p>
            <a:pPr lvl="1"/>
            <a:r>
              <a:rPr lang="en-US" sz="2000" dirty="0"/>
              <a:t>mass averaged distance of each point in a molecule from the  molecule’s center of gravity. </a:t>
            </a:r>
          </a:p>
          <a:p>
            <a:pPr lvl="1"/>
            <a:r>
              <a:rPr lang="en-US" sz="2000" dirty="0"/>
              <a:t>lower limit 10 nm</a:t>
            </a:r>
          </a:p>
        </p:txBody>
      </p:sp>
      <p:pic>
        <p:nvPicPr>
          <p:cNvPr id="309254" name="Picture 6" descr="rms2"/>
          <p:cNvPicPr>
            <a:picLocks noChangeAspect="1" noChangeArrowheads="1"/>
          </p:cNvPicPr>
          <p:nvPr/>
        </p:nvPicPr>
        <p:blipFill>
          <a:blip r:embed="rId4" cstate="print"/>
          <a:srcRect/>
          <a:stretch>
            <a:fillRect/>
          </a:stretch>
        </p:blipFill>
        <p:spPr bwMode="auto">
          <a:xfrm>
            <a:off x="6027738" y="3690938"/>
            <a:ext cx="2800350" cy="2200275"/>
          </a:xfrm>
          <a:prstGeom prst="rect">
            <a:avLst/>
          </a:prstGeom>
          <a:noFill/>
        </p:spPr>
      </p:pic>
      <p:sp>
        <p:nvSpPr>
          <p:cNvPr id="309255" name="Text Box 7" descr="Parchment"/>
          <p:cNvSpPr txBox="1">
            <a:spLocks noChangeArrowheads="1"/>
          </p:cNvSpPr>
          <p:nvPr/>
        </p:nvSpPr>
        <p:spPr bwMode="auto">
          <a:xfrm>
            <a:off x="747232" y="1198098"/>
            <a:ext cx="5770563" cy="1866900"/>
          </a:xfrm>
          <a:prstGeom prst="rect">
            <a:avLst/>
          </a:prstGeom>
          <a:noFill/>
          <a:ln w="9525">
            <a:noFill/>
            <a:miter lim="800000"/>
            <a:headEnd/>
            <a:tailEnd/>
          </a:ln>
          <a:effectLst/>
        </p:spPr>
        <p:txBody>
          <a:bodyPr wrap="square">
            <a:spAutoFit/>
          </a:bodyPr>
          <a:lstStyle/>
          <a:p>
            <a:pPr marL="234950" indent="-234950" algn="l" eaLnBrk="0" hangingPunct="0">
              <a:lnSpc>
                <a:spcPct val="90000"/>
              </a:lnSpc>
              <a:spcBef>
                <a:spcPct val="30000"/>
              </a:spcBef>
            </a:pPr>
            <a:r>
              <a:rPr lang="en-US" sz="2400" b="1" i="1" dirty="0">
                <a:solidFill>
                  <a:srgbClr val="0000CC"/>
                </a:solidFill>
                <a:latin typeface="Calibri" pitchFamily="34" charset="0"/>
              </a:rPr>
              <a:t>Dynamic Light </a:t>
            </a:r>
            <a:r>
              <a:rPr lang="en-US" sz="2400" b="1" i="1" dirty="0" smtClean="0">
                <a:solidFill>
                  <a:srgbClr val="0000CC"/>
                </a:solidFill>
                <a:latin typeface="Calibri" pitchFamily="34" charset="0"/>
              </a:rPr>
              <a:t>Scattering:</a:t>
            </a:r>
            <a:endParaRPr lang="en-US" sz="2400" b="1" i="1" dirty="0">
              <a:solidFill>
                <a:srgbClr val="0000CC"/>
              </a:solidFill>
              <a:latin typeface="Calibri" pitchFamily="34" charset="0"/>
            </a:endParaRPr>
          </a:p>
          <a:p>
            <a:pPr marL="234950" indent="-234950" algn="l" eaLnBrk="0" hangingPunct="0">
              <a:lnSpc>
                <a:spcPct val="90000"/>
              </a:lnSpc>
              <a:spcBef>
                <a:spcPct val="30000"/>
              </a:spcBef>
            </a:pPr>
            <a:r>
              <a:rPr lang="en-US" sz="2400" b="1" i="1" dirty="0">
                <a:latin typeface="Calibri" pitchFamily="34" charset="0"/>
              </a:rPr>
              <a:t>R</a:t>
            </a:r>
            <a:r>
              <a:rPr lang="en-US" sz="2400" b="1" i="1" baseline="-25000" dirty="0">
                <a:latin typeface="Calibri" pitchFamily="34" charset="0"/>
              </a:rPr>
              <a:t>h</a:t>
            </a:r>
            <a:r>
              <a:rPr lang="en-US" sz="2400" b="1" i="1" dirty="0">
                <a:latin typeface="Calibri" pitchFamily="34" charset="0"/>
              </a:rPr>
              <a:t> or Hydrodynamic Radius </a:t>
            </a:r>
          </a:p>
          <a:p>
            <a:pPr marL="685800" lvl="1" indent="-228600" algn="l" eaLnBrk="0" hangingPunct="0">
              <a:lnSpc>
                <a:spcPct val="90000"/>
              </a:lnSpc>
              <a:spcBef>
                <a:spcPct val="30000"/>
              </a:spcBef>
              <a:buFont typeface="Helvetica" pitchFamily="34" charset="0"/>
              <a:buChar char="–"/>
            </a:pPr>
            <a:r>
              <a:rPr lang="en-US" sz="2000" i="0" dirty="0">
                <a:latin typeface="Calibri" pitchFamily="34" charset="0"/>
              </a:rPr>
              <a:t>radius of a sphere with the same diffusion coefficient as “our” sample.  </a:t>
            </a:r>
          </a:p>
          <a:p>
            <a:pPr marL="685800" lvl="1" indent="-228600" algn="l" eaLnBrk="0" hangingPunct="0">
              <a:lnSpc>
                <a:spcPct val="90000"/>
              </a:lnSpc>
              <a:spcBef>
                <a:spcPct val="30000"/>
              </a:spcBef>
              <a:buFont typeface="Helvetica" pitchFamily="34" charset="0"/>
              <a:buChar char="–"/>
            </a:pPr>
            <a:r>
              <a:rPr lang="en-US" sz="2000" i="0" dirty="0">
                <a:latin typeface="Calibri" pitchFamily="34" charset="0"/>
              </a:rPr>
              <a:t>lower limit ~ 0.5 nm</a:t>
            </a:r>
            <a:endParaRPr lang="en-US" sz="2000" b="0" i="0" dirty="0">
              <a:latin typeface="Calibri" pitchFamily="34" charset="0"/>
            </a:endParaRPr>
          </a:p>
        </p:txBody>
      </p:sp>
      <p:sp>
        <p:nvSpPr>
          <p:cNvPr id="309257" name="Freeform 9"/>
          <p:cNvSpPr>
            <a:spLocks/>
          </p:cNvSpPr>
          <p:nvPr/>
        </p:nvSpPr>
        <p:spPr bwMode="auto">
          <a:xfrm rot="-1382881">
            <a:off x="5951538" y="1076325"/>
            <a:ext cx="1520825" cy="2590800"/>
          </a:xfrm>
          <a:custGeom>
            <a:avLst/>
            <a:gdLst/>
            <a:ahLst/>
            <a:cxnLst>
              <a:cxn ang="0">
                <a:pos x="60" y="0"/>
              </a:cxn>
              <a:cxn ang="0">
                <a:pos x="228" y="180"/>
              </a:cxn>
              <a:cxn ang="0">
                <a:pos x="228" y="348"/>
              </a:cxn>
              <a:cxn ang="0">
                <a:pos x="300" y="384"/>
              </a:cxn>
              <a:cxn ang="0">
                <a:pos x="252" y="396"/>
              </a:cxn>
              <a:cxn ang="0">
                <a:pos x="216" y="420"/>
              </a:cxn>
              <a:cxn ang="0">
                <a:pos x="96" y="360"/>
              </a:cxn>
              <a:cxn ang="0">
                <a:pos x="84" y="324"/>
              </a:cxn>
              <a:cxn ang="0">
                <a:pos x="156" y="360"/>
              </a:cxn>
              <a:cxn ang="0">
                <a:pos x="180" y="492"/>
              </a:cxn>
              <a:cxn ang="0">
                <a:pos x="264" y="468"/>
              </a:cxn>
              <a:cxn ang="0">
                <a:pos x="240" y="408"/>
              </a:cxn>
              <a:cxn ang="0">
                <a:pos x="168" y="432"/>
              </a:cxn>
              <a:cxn ang="0">
                <a:pos x="204" y="324"/>
              </a:cxn>
              <a:cxn ang="0">
                <a:pos x="360" y="372"/>
              </a:cxn>
              <a:cxn ang="0">
                <a:pos x="324" y="492"/>
              </a:cxn>
              <a:cxn ang="0">
                <a:pos x="288" y="456"/>
              </a:cxn>
              <a:cxn ang="0">
                <a:pos x="276" y="420"/>
              </a:cxn>
              <a:cxn ang="0">
                <a:pos x="312" y="492"/>
              </a:cxn>
              <a:cxn ang="0">
                <a:pos x="300" y="540"/>
              </a:cxn>
              <a:cxn ang="0">
                <a:pos x="168" y="528"/>
              </a:cxn>
              <a:cxn ang="0">
                <a:pos x="180" y="492"/>
              </a:cxn>
              <a:cxn ang="0">
                <a:pos x="204" y="528"/>
              </a:cxn>
              <a:cxn ang="0">
                <a:pos x="168" y="552"/>
              </a:cxn>
              <a:cxn ang="0">
                <a:pos x="36" y="468"/>
              </a:cxn>
              <a:cxn ang="0">
                <a:pos x="0" y="492"/>
              </a:cxn>
              <a:cxn ang="0">
                <a:pos x="96" y="588"/>
              </a:cxn>
              <a:cxn ang="0">
                <a:pos x="120" y="540"/>
              </a:cxn>
              <a:cxn ang="0">
                <a:pos x="192" y="600"/>
              </a:cxn>
              <a:cxn ang="0">
                <a:pos x="276" y="744"/>
              </a:cxn>
              <a:cxn ang="0">
                <a:pos x="312" y="720"/>
              </a:cxn>
              <a:cxn ang="0">
                <a:pos x="432" y="816"/>
              </a:cxn>
            </a:cxnLst>
            <a:rect l="0" t="0" r="r" b="b"/>
            <a:pathLst>
              <a:path w="432" h="857">
                <a:moveTo>
                  <a:pt x="60" y="0"/>
                </a:moveTo>
                <a:cubicBezTo>
                  <a:pt x="128" y="51"/>
                  <a:pt x="181" y="109"/>
                  <a:pt x="228" y="180"/>
                </a:cubicBezTo>
                <a:cubicBezTo>
                  <a:pt x="220" y="234"/>
                  <a:pt x="204" y="294"/>
                  <a:pt x="228" y="348"/>
                </a:cubicBezTo>
                <a:cubicBezTo>
                  <a:pt x="236" y="366"/>
                  <a:pt x="284" y="379"/>
                  <a:pt x="300" y="384"/>
                </a:cubicBezTo>
                <a:cubicBezTo>
                  <a:pt x="259" y="322"/>
                  <a:pt x="291" y="349"/>
                  <a:pt x="252" y="396"/>
                </a:cubicBezTo>
                <a:cubicBezTo>
                  <a:pt x="243" y="407"/>
                  <a:pt x="228" y="412"/>
                  <a:pt x="216" y="420"/>
                </a:cubicBezTo>
                <a:cubicBezTo>
                  <a:pt x="125" y="390"/>
                  <a:pt x="164" y="411"/>
                  <a:pt x="96" y="360"/>
                </a:cubicBezTo>
                <a:cubicBezTo>
                  <a:pt x="92" y="348"/>
                  <a:pt x="75" y="333"/>
                  <a:pt x="84" y="324"/>
                </a:cubicBezTo>
                <a:cubicBezTo>
                  <a:pt x="94" y="314"/>
                  <a:pt x="155" y="359"/>
                  <a:pt x="156" y="360"/>
                </a:cubicBezTo>
                <a:cubicBezTo>
                  <a:pt x="170" y="402"/>
                  <a:pt x="154" y="456"/>
                  <a:pt x="180" y="492"/>
                </a:cubicBezTo>
                <a:cubicBezTo>
                  <a:pt x="183" y="496"/>
                  <a:pt x="256" y="471"/>
                  <a:pt x="264" y="468"/>
                </a:cubicBezTo>
                <a:cubicBezTo>
                  <a:pt x="271" y="446"/>
                  <a:pt x="297" y="408"/>
                  <a:pt x="240" y="408"/>
                </a:cubicBezTo>
                <a:cubicBezTo>
                  <a:pt x="215" y="408"/>
                  <a:pt x="168" y="432"/>
                  <a:pt x="168" y="432"/>
                </a:cubicBezTo>
                <a:cubicBezTo>
                  <a:pt x="152" y="366"/>
                  <a:pt x="147" y="362"/>
                  <a:pt x="204" y="324"/>
                </a:cubicBezTo>
                <a:cubicBezTo>
                  <a:pt x="265" y="334"/>
                  <a:pt x="309" y="338"/>
                  <a:pt x="360" y="372"/>
                </a:cubicBezTo>
                <a:cubicBezTo>
                  <a:pt x="380" y="431"/>
                  <a:pt x="392" y="469"/>
                  <a:pt x="324" y="492"/>
                </a:cubicBezTo>
                <a:cubicBezTo>
                  <a:pt x="312" y="480"/>
                  <a:pt x="297" y="470"/>
                  <a:pt x="288" y="456"/>
                </a:cubicBezTo>
                <a:cubicBezTo>
                  <a:pt x="281" y="445"/>
                  <a:pt x="263" y="420"/>
                  <a:pt x="276" y="420"/>
                </a:cubicBezTo>
                <a:cubicBezTo>
                  <a:pt x="292" y="420"/>
                  <a:pt x="309" y="483"/>
                  <a:pt x="312" y="492"/>
                </a:cubicBezTo>
                <a:cubicBezTo>
                  <a:pt x="308" y="508"/>
                  <a:pt x="310" y="527"/>
                  <a:pt x="300" y="540"/>
                </a:cubicBezTo>
                <a:cubicBezTo>
                  <a:pt x="272" y="575"/>
                  <a:pt x="199" y="538"/>
                  <a:pt x="168" y="528"/>
                </a:cubicBezTo>
                <a:cubicBezTo>
                  <a:pt x="172" y="516"/>
                  <a:pt x="167" y="492"/>
                  <a:pt x="180" y="492"/>
                </a:cubicBezTo>
                <a:cubicBezTo>
                  <a:pt x="194" y="492"/>
                  <a:pt x="207" y="514"/>
                  <a:pt x="204" y="528"/>
                </a:cubicBezTo>
                <a:cubicBezTo>
                  <a:pt x="201" y="542"/>
                  <a:pt x="180" y="544"/>
                  <a:pt x="168" y="552"/>
                </a:cubicBezTo>
                <a:cubicBezTo>
                  <a:pt x="160" y="546"/>
                  <a:pt x="59" y="468"/>
                  <a:pt x="36" y="468"/>
                </a:cubicBezTo>
                <a:cubicBezTo>
                  <a:pt x="22" y="468"/>
                  <a:pt x="12" y="484"/>
                  <a:pt x="0" y="492"/>
                </a:cubicBezTo>
                <a:cubicBezTo>
                  <a:pt x="23" y="583"/>
                  <a:pt x="6" y="618"/>
                  <a:pt x="96" y="588"/>
                </a:cubicBezTo>
                <a:cubicBezTo>
                  <a:pt x="104" y="572"/>
                  <a:pt x="107" y="553"/>
                  <a:pt x="120" y="540"/>
                </a:cubicBezTo>
                <a:cubicBezTo>
                  <a:pt x="166" y="494"/>
                  <a:pt x="183" y="573"/>
                  <a:pt x="192" y="600"/>
                </a:cubicBezTo>
                <a:cubicBezTo>
                  <a:pt x="174" y="689"/>
                  <a:pt x="181" y="720"/>
                  <a:pt x="276" y="744"/>
                </a:cubicBezTo>
                <a:cubicBezTo>
                  <a:pt x="288" y="736"/>
                  <a:pt x="298" y="722"/>
                  <a:pt x="312" y="720"/>
                </a:cubicBezTo>
                <a:cubicBezTo>
                  <a:pt x="390" y="707"/>
                  <a:pt x="350" y="857"/>
                  <a:pt x="432" y="816"/>
                </a:cubicBezTo>
              </a:path>
            </a:pathLst>
          </a:custGeom>
          <a:noFill/>
          <a:ln w="22225">
            <a:solidFill>
              <a:srgbClr val="0000CC"/>
            </a:solidFill>
            <a:round/>
            <a:headEnd/>
            <a:tailEnd/>
          </a:ln>
          <a:effectLst/>
        </p:spPr>
        <p:txBody>
          <a:bodyPr wrap="none"/>
          <a:lstStyle/>
          <a:p>
            <a:endParaRPr lang="en-US" dirty="0"/>
          </a:p>
        </p:txBody>
      </p:sp>
      <p:grpSp>
        <p:nvGrpSpPr>
          <p:cNvPr id="2" name="Group 18"/>
          <p:cNvGrpSpPr>
            <a:grpSpLocks/>
          </p:cNvGrpSpPr>
          <p:nvPr/>
        </p:nvGrpSpPr>
        <p:grpSpPr bwMode="auto">
          <a:xfrm>
            <a:off x="5951538" y="1123950"/>
            <a:ext cx="2922587" cy="2111375"/>
            <a:chOff x="3840" y="2238"/>
            <a:chExt cx="1841" cy="1330"/>
          </a:xfrm>
        </p:grpSpPr>
        <p:grpSp>
          <p:nvGrpSpPr>
            <p:cNvPr id="3" name="Group 17"/>
            <p:cNvGrpSpPr>
              <a:grpSpLocks/>
            </p:cNvGrpSpPr>
            <p:nvPr/>
          </p:nvGrpSpPr>
          <p:grpSpPr bwMode="auto">
            <a:xfrm>
              <a:off x="4313" y="2238"/>
              <a:ext cx="1368" cy="869"/>
              <a:chOff x="4313" y="2238"/>
              <a:chExt cx="1368" cy="869"/>
            </a:xfrm>
          </p:grpSpPr>
          <p:sp>
            <p:nvSpPr>
              <p:cNvPr id="309260" name="Line 12"/>
              <p:cNvSpPr>
                <a:spLocks noChangeShapeType="1"/>
              </p:cNvSpPr>
              <p:nvPr/>
            </p:nvSpPr>
            <p:spPr bwMode="auto">
              <a:xfrm flipV="1">
                <a:off x="4313" y="3107"/>
                <a:ext cx="405" cy="0"/>
              </a:xfrm>
              <a:prstGeom prst="line">
                <a:avLst/>
              </a:prstGeom>
              <a:noFill/>
              <a:ln w="25400">
                <a:solidFill>
                  <a:srgbClr val="0000CC"/>
                </a:solidFill>
                <a:round/>
                <a:headEnd/>
                <a:tailEnd/>
              </a:ln>
              <a:effectLst/>
            </p:spPr>
            <p:txBody>
              <a:bodyPr wrap="none"/>
              <a:lstStyle/>
              <a:p>
                <a:endParaRPr lang="en-US" dirty="0"/>
              </a:p>
            </p:txBody>
          </p:sp>
          <p:sp>
            <p:nvSpPr>
              <p:cNvPr id="309261" name="Line 13"/>
              <p:cNvSpPr>
                <a:spLocks noChangeShapeType="1"/>
              </p:cNvSpPr>
              <p:nvPr/>
            </p:nvSpPr>
            <p:spPr bwMode="auto">
              <a:xfrm flipH="1">
                <a:off x="4583" y="2495"/>
                <a:ext cx="608" cy="612"/>
              </a:xfrm>
              <a:prstGeom prst="line">
                <a:avLst/>
              </a:prstGeom>
              <a:noFill/>
              <a:ln w="25400">
                <a:solidFill>
                  <a:srgbClr val="0000CC"/>
                </a:solidFill>
                <a:round/>
                <a:headEnd/>
                <a:tailEnd type="triangle" w="med" len="med"/>
              </a:ln>
              <a:effectLst/>
            </p:spPr>
            <p:txBody>
              <a:bodyPr wrap="none"/>
              <a:lstStyle/>
              <a:p>
                <a:endParaRPr lang="en-US" dirty="0"/>
              </a:p>
            </p:txBody>
          </p:sp>
          <p:sp>
            <p:nvSpPr>
              <p:cNvPr id="309262" name="Text Box 14"/>
              <p:cNvSpPr txBox="1">
                <a:spLocks noChangeArrowheads="1"/>
              </p:cNvSpPr>
              <p:nvPr/>
            </p:nvSpPr>
            <p:spPr bwMode="auto">
              <a:xfrm>
                <a:off x="5073" y="2238"/>
                <a:ext cx="608" cy="330"/>
              </a:xfrm>
              <a:prstGeom prst="rect">
                <a:avLst/>
              </a:prstGeom>
              <a:noFill/>
              <a:ln w="9525">
                <a:noFill/>
                <a:miter lim="800000"/>
                <a:headEnd/>
                <a:tailEnd/>
              </a:ln>
              <a:effectLst/>
            </p:spPr>
            <p:txBody>
              <a:bodyPr>
                <a:spAutoFit/>
              </a:bodyPr>
              <a:lstStyle/>
              <a:p>
                <a:pPr algn="l">
                  <a:spcBef>
                    <a:spcPct val="50000"/>
                  </a:spcBef>
                </a:pPr>
                <a:r>
                  <a:rPr lang="en-US" sz="2800" b="1" dirty="0">
                    <a:solidFill>
                      <a:srgbClr val="0000CC"/>
                    </a:solidFill>
                    <a:latin typeface="Calibri" pitchFamily="34" charset="0"/>
                  </a:rPr>
                  <a:t>R</a:t>
                </a:r>
                <a:r>
                  <a:rPr lang="en-US" sz="2800" b="1" baseline="-25000" dirty="0">
                    <a:solidFill>
                      <a:srgbClr val="0000CC"/>
                    </a:solidFill>
                    <a:latin typeface="Calibri" pitchFamily="34" charset="0"/>
                  </a:rPr>
                  <a:t>h</a:t>
                </a:r>
              </a:p>
            </p:txBody>
          </p:sp>
        </p:grpSp>
        <p:sp>
          <p:nvSpPr>
            <p:cNvPr id="309263" name="Oval 15"/>
            <p:cNvSpPr>
              <a:spLocks noChangeArrowheads="1"/>
            </p:cNvSpPr>
            <p:nvPr/>
          </p:nvSpPr>
          <p:spPr bwMode="auto">
            <a:xfrm>
              <a:off x="3840" y="2684"/>
              <a:ext cx="878" cy="884"/>
            </a:xfrm>
            <a:prstGeom prst="ellipse">
              <a:avLst/>
            </a:prstGeom>
            <a:noFill/>
            <a:ln w="25400">
              <a:solidFill>
                <a:srgbClr val="0000CC"/>
              </a:solidFill>
              <a:prstDash val="dash"/>
              <a:round/>
              <a:headEnd/>
              <a:tailEnd/>
            </a:ln>
            <a:effectLst/>
          </p:spPr>
          <p:txBody>
            <a:bodyPr wrap="none" anchor="ctr"/>
            <a:lstStyle/>
            <a:p>
              <a:endParaRPr lang="en-US" dirty="0"/>
            </a:p>
          </p:txBody>
        </p:sp>
      </p:gr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925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925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0925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0925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309257"/>
                                        </p:tgtEl>
                                        <p:attrNameLst>
                                          <p:attrName>style.visibility</p:attrName>
                                        </p:attrNameLst>
                                      </p:cBhvr>
                                      <p:to>
                                        <p:strVal val="visible"/>
                                      </p:to>
                                    </p:set>
                                    <p:animEffect transition="in" filter="fade">
                                      <p:cBhvr>
                                        <p:cTn id="19" dur="1000"/>
                                        <p:tgtEl>
                                          <p:spTgt spid="309257"/>
                                        </p:tgtEl>
                                      </p:cBhvr>
                                    </p:animEffect>
                                  </p:childTnLst>
                                </p:cTn>
                              </p:par>
                              <p:par>
                                <p:cTn id="20" presetID="10" presetClass="entr" presetSubtype="0" fill="hold" nodeType="with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2000"/>
                                        <p:tgtEl>
                                          <p:spTgt spid="2"/>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09251">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09251">
                                            <p:txEl>
                                              <p:pRg st="1" end="1"/>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09251">
                                            <p:txEl>
                                              <p:pRg st="2" end="2"/>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09251">
                                            <p:txEl>
                                              <p:pRg st="3" end="3"/>
                                            </p:txEl>
                                          </p:spTgt>
                                        </p:tgtEl>
                                        <p:attrNameLst>
                                          <p:attrName>style.visibility</p:attrName>
                                        </p:attrNameLst>
                                      </p:cBhvr>
                                      <p:to>
                                        <p:strVal val="visible"/>
                                      </p:to>
                                    </p:set>
                                  </p:childTnLst>
                                </p:cTn>
                              </p:par>
                            </p:childTnLst>
                          </p:cTn>
                        </p:par>
                        <p:par>
                          <p:cTn id="35" fill="hold">
                            <p:stCondLst>
                              <p:cond delay="0"/>
                            </p:stCondLst>
                            <p:childTnLst>
                              <p:par>
                                <p:cTn id="36" presetID="10" presetClass="entr" presetSubtype="0" fill="hold" nodeType="afterEffect">
                                  <p:stCondLst>
                                    <p:cond delay="0"/>
                                  </p:stCondLst>
                                  <p:childTnLst>
                                    <p:set>
                                      <p:cBhvr>
                                        <p:cTn id="37" dur="1" fill="hold">
                                          <p:stCondLst>
                                            <p:cond delay="0"/>
                                          </p:stCondLst>
                                        </p:cTn>
                                        <p:tgtEl>
                                          <p:spTgt spid="309254"/>
                                        </p:tgtEl>
                                        <p:attrNameLst>
                                          <p:attrName>style.visibility</p:attrName>
                                        </p:attrNameLst>
                                      </p:cBhvr>
                                      <p:to>
                                        <p:strVal val="visible"/>
                                      </p:to>
                                    </p:set>
                                    <p:animEffect transition="in" filter="fade">
                                      <p:cBhvr>
                                        <p:cTn id="38" dur="1000"/>
                                        <p:tgtEl>
                                          <p:spTgt spid="3092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9251" grpId="0" build="p" autoUpdateAnimBg="0"/>
      <p:bldP spid="309255" grpId="0" build="p" autoUpdateAnimBg="0"/>
      <p:bldP spid="309257"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Charged Molecules in Solution</a:t>
            </a:r>
            <a:endParaRPr lang="en-US" dirty="0"/>
          </a:p>
        </p:txBody>
      </p:sp>
      <p:pic>
        <p:nvPicPr>
          <p:cNvPr id="3" name="Picture 199" descr="donuthole.png"/>
          <p:cNvPicPr>
            <a:picLocks noChangeAspect="1"/>
          </p:cNvPicPr>
          <p:nvPr/>
        </p:nvPicPr>
        <p:blipFill>
          <a:blip r:embed="rId3" cstate="print"/>
          <a:srcRect/>
          <a:stretch>
            <a:fillRect/>
          </a:stretch>
        </p:blipFill>
        <p:spPr bwMode="auto">
          <a:xfrm>
            <a:off x="865190" y="988602"/>
            <a:ext cx="3145277" cy="2962412"/>
          </a:xfrm>
          <a:prstGeom prst="rect">
            <a:avLst/>
          </a:prstGeom>
          <a:noFill/>
          <a:ln w="9525">
            <a:noFill/>
            <a:miter lim="800000"/>
            <a:headEnd/>
            <a:tailEnd/>
          </a:ln>
        </p:spPr>
      </p:pic>
      <p:pic>
        <p:nvPicPr>
          <p:cNvPr id="4" name="Picture 200" descr="charged particle.png"/>
          <p:cNvPicPr>
            <a:picLocks noChangeAspect="1"/>
          </p:cNvPicPr>
          <p:nvPr/>
        </p:nvPicPr>
        <p:blipFill>
          <a:blip r:embed="rId4" cstate="print"/>
          <a:srcRect/>
          <a:stretch>
            <a:fillRect/>
          </a:stretch>
        </p:blipFill>
        <p:spPr bwMode="auto">
          <a:xfrm>
            <a:off x="1449390" y="1491840"/>
            <a:ext cx="2262953" cy="2198951"/>
          </a:xfrm>
          <a:prstGeom prst="rect">
            <a:avLst/>
          </a:prstGeom>
          <a:noFill/>
          <a:ln w="9525">
            <a:noFill/>
            <a:miter lim="800000"/>
            <a:headEnd/>
            <a:tailEnd/>
          </a:ln>
        </p:spPr>
      </p:pic>
      <p:pic>
        <p:nvPicPr>
          <p:cNvPr id="6" name="Picture 8" descr="donuthole.png"/>
          <p:cNvPicPr>
            <a:picLocks noChangeAspect="1"/>
          </p:cNvPicPr>
          <p:nvPr/>
        </p:nvPicPr>
        <p:blipFill>
          <a:blip r:embed="rId3" cstate="print"/>
          <a:srcRect/>
          <a:stretch>
            <a:fillRect/>
          </a:stretch>
        </p:blipFill>
        <p:spPr bwMode="auto">
          <a:xfrm>
            <a:off x="4794517" y="1036965"/>
            <a:ext cx="3145277" cy="2962412"/>
          </a:xfrm>
          <a:prstGeom prst="rect">
            <a:avLst/>
          </a:prstGeom>
          <a:noFill/>
          <a:ln w="9525">
            <a:noFill/>
            <a:miter lim="800000"/>
            <a:headEnd/>
            <a:tailEnd/>
          </a:ln>
        </p:spPr>
      </p:pic>
      <p:pic>
        <p:nvPicPr>
          <p:cNvPr id="7" name="Picture 9" descr="charged particle.png"/>
          <p:cNvPicPr>
            <a:picLocks noChangeAspect="1"/>
          </p:cNvPicPr>
          <p:nvPr/>
        </p:nvPicPr>
        <p:blipFill>
          <a:blip r:embed="rId4" cstate="print"/>
          <a:srcRect/>
          <a:stretch>
            <a:fillRect/>
          </a:stretch>
        </p:blipFill>
        <p:spPr bwMode="auto">
          <a:xfrm>
            <a:off x="5356971" y="1487038"/>
            <a:ext cx="2262953" cy="2198951"/>
          </a:xfrm>
          <a:prstGeom prst="rect">
            <a:avLst/>
          </a:prstGeom>
          <a:noFill/>
          <a:ln w="9525">
            <a:noFill/>
            <a:miter lim="800000"/>
            <a:headEnd/>
            <a:tailEnd/>
          </a:ln>
        </p:spPr>
      </p:pic>
      <p:sp>
        <p:nvSpPr>
          <p:cNvPr id="9" name="Rectangle 8"/>
          <p:cNvSpPr/>
          <p:nvPr/>
        </p:nvSpPr>
        <p:spPr>
          <a:xfrm>
            <a:off x="235974" y="4343336"/>
            <a:ext cx="4321739" cy="2092881"/>
          </a:xfrm>
          <a:prstGeom prst="rect">
            <a:avLst/>
          </a:prstGeom>
        </p:spPr>
        <p:txBody>
          <a:bodyPr wrap="square">
            <a:spAutoFit/>
          </a:bodyPr>
          <a:lstStyle/>
          <a:p>
            <a:pPr algn="l">
              <a:defRPr/>
            </a:pPr>
            <a:r>
              <a:rPr lang="en-US" sz="2000" b="1" dirty="0" smtClean="0"/>
              <a:t>Why do we care about molecular charge?</a:t>
            </a:r>
          </a:p>
          <a:p>
            <a:pPr marL="458788" indent="-228600" algn="l">
              <a:spcBef>
                <a:spcPts val="600"/>
              </a:spcBef>
              <a:buFont typeface="Arial" pitchFamily="34" charset="0"/>
              <a:buChar char="•"/>
              <a:defRPr/>
            </a:pPr>
            <a:r>
              <a:rPr lang="en-US" sz="2000" dirty="0" smtClean="0"/>
              <a:t>Molecules are stabilized by charge</a:t>
            </a:r>
          </a:p>
          <a:p>
            <a:pPr marL="458788" indent="-228600" algn="l">
              <a:spcBef>
                <a:spcPts val="600"/>
              </a:spcBef>
              <a:buFont typeface="Arial" pitchFamily="34" charset="0"/>
              <a:buChar char="•"/>
              <a:defRPr/>
            </a:pPr>
            <a:r>
              <a:rPr lang="en-US" sz="2000" dirty="0" smtClean="0"/>
              <a:t>Prevent aggregation of formulations</a:t>
            </a:r>
          </a:p>
        </p:txBody>
      </p:sp>
      <p:sp>
        <p:nvSpPr>
          <p:cNvPr id="10" name="Rectangle 9"/>
          <p:cNvSpPr/>
          <p:nvPr/>
        </p:nvSpPr>
        <p:spPr>
          <a:xfrm>
            <a:off x="4665865" y="4337455"/>
            <a:ext cx="4200218" cy="1862048"/>
          </a:xfrm>
          <a:prstGeom prst="rect">
            <a:avLst/>
          </a:prstGeom>
        </p:spPr>
        <p:txBody>
          <a:bodyPr wrap="square">
            <a:spAutoFit/>
          </a:bodyPr>
          <a:lstStyle/>
          <a:p>
            <a:pPr algn="l">
              <a:defRPr/>
            </a:pPr>
            <a:r>
              <a:rPr lang="en-US" sz="2000" b="1" dirty="0" smtClean="0"/>
              <a:t>Stability of charged molecules depends on:</a:t>
            </a:r>
          </a:p>
          <a:p>
            <a:pPr marL="458788" indent="-228600" algn="l">
              <a:spcBef>
                <a:spcPts val="600"/>
              </a:spcBef>
              <a:buFont typeface="Arial" pitchFamily="34" charset="0"/>
              <a:buChar char="•"/>
              <a:defRPr/>
            </a:pPr>
            <a:r>
              <a:rPr lang="en-US" sz="2000" dirty="0" smtClean="0"/>
              <a:t>pH of solution</a:t>
            </a:r>
          </a:p>
          <a:p>
            <a:pPr marL="458788" indent="-228600" algn="l">
              <a:spcBef>
                <a:spcPts val="600"/>
              </a:spcBef>
              <a:buFont typeface="Arial" pitchFamily="34" charset="0"/>
              <a:buChar char="•"/>
              <a:defRPr/>
            </a:pPr>
            <a:r>
              <a:rPr lang="en-US" sz="2000" dirty="0" smtClean="0"/>
              <a:t>Ionic strength of solution</a:t>
            </a:r>
          </a:p>
          <a:p>
            <a:pPr marL="458788" indent="-228600" algn="l">
              <a:spcBef>
                <a:spcPts val="600"/>
              </a:spcBef>
              <a:buFont typeface="Arial" pitchFamily="34" charset="0"/>
              <a:buChar char="•"/>
              <a:defRPr/>
            </a:pPr>
            <a:r>
              <a:rPr lang="en-US" sz="2000" dirty="0" smtClean="0"/>
              <a:t>Non-ionic additives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53" presetClass="entr" presetSubtype="0" fill="hold" nodeType="withEffect">
                                  <p:stCondLst>
                                    <p:cond delay="0"/>
                                  </p:stCondLst>
                                  <p:childTnLst>
                                    <p:set>
                                      <p:cBhvr>
                                        <p:cTn id="8" dur="1" fill="hold">
                                          <p:stCondLst>
                                            <p:cond delay="0"/>
                                          </p:stCondLst>
                                        </p:cTn>
                                        <p:tgtEl>
                                          <p:spTgt spid="9">
                                            <p:txEl>
                                              <p:pRg st="1" end="1"/>
                                            </p:txEl>
                                          </p:spTgt>
                                        </p:tgtEl>
                                        <p:attrNameLst>
                                          <p:attrName>style.visibility</p:attrName>
                                        </p:attrNameLst>
                                      </p:cBhvr>
                                      <p:to>
                                        <p:strVal val="visible"/>
                                      </p:to>
                                    </p:set>
                                    <p:anim calcmode="lin" valueType="num">
                                      <p:cBhvr>
                                        <p:cTn id="9" dur="500" fill="hold"/>
                                        <p:tgtEl>
                                          <p:spTgt spid="9">
                                            <p:txEl>
                                              <p:pRg st="1" end="1"/>
                                            </p:txEl>
                                          </p:spTgt>
                                        </p:tgtEl>
                                        <p:attrNameLst>
                                          <p:attrName>ppt_w</p:attrName>
                                        </p:attrNameLst>
                                      </p:cBhvr>
                                      <p:tavLst>
                                        <p:tav tm="0">
                                          <p:val>
                                            <p:fltVal val="0"/>
                                          </p:val>
                                        </p:tav>
                                        <p:tav tm="100000">
                                          <p:val>
                                            <p:strVal val="#ppt_w"/>
                                          </p:val>
                                        </p:tav>
                                      </p:tavLst>
                                    </p:anim>
                                    <p:anim calcmode="lin" valueType="num">
                                      <p:cBhvr>
                                        <p:cTn id="10" dur="500" fill="hold"/>
                                        <p:tgtEl>
                                          <p:spTgt spid="9">
                                            <p:txEl>
                                              <p:pRg st="1" end="1"/>
                                            </p:txEl>
                                          </p:spTgt>
                                        </p:tgtEl>
                                        <p:attrNameLst>
                                          <p:attrName>ppt_h</p:attrName>
                                        </p:attrNameLst>
                                      </p:cBhvr>
                                      <p:tavLst>
                                        <p:tav tm="0">
                                          <p:val>
                                            <p:fltVal val="0"/>
                                          </p:val>
                                        </p:tav>
                                        <p:tav tm="100000">
                                          <p:val>
                                            <p:strVal val="#ppt_h"/>
                                          </p:val>
                                        </p:tav>
                                      </p:tavLst>
                                    </p:anim>
                                    <p:animEffect transition="in" filter="fade">
                                      <p:cBhvr>
                                        <p:cTn id="11" dur="500"/>
                                        <p:tgtEl>
                                          <p:spTgt spid="9">
                                            <p:txEl>
                                              <p:pRg st="1" end="1"/>
                                            </p:txEl>
                                          </p:spTgt>
                                        </p:tgtEl>
                                      </p:cBhvr>
                                    </p:animEffect>
                                  </p:childTnLst>
                                </p:cTn>
                              </p:par>
                              <p:par>
                                <p:cTn id="12" presetID="53" presetClass="entr" presetSubtype="0" fill="hold" nodeType="withEffect">
                                  <p:stCondLst>
                                    <p:cond delay="0"/>
                                  </p:stCondLst>
                                  <p:childTnLst>
                                    <p:set>
                                      <p:cBhvr>
                                        <p:cTn id="13" dur="1" fill="hold">
                                          <p:stCondLst>
                                            <p:cond delay="0"/>
                                          </p:stCondLst>
                                        </p:cTn>
                                        <p:tgtEl>
                                          <p:spTgt spid="9">
                                            <p:txEl>
                                              <p:pRg st="2" end="2"/>
                                            </p:txEl>
                                          </p:spTgt>
                                        </p:tgtEl>
                                        <p:attrNameLst>
                                          <p:attrName>style.visibility</p:attrName>
                                        </p:attrNameLst>
                                      </p:cBhvr>
                                      <p:to>
                                        <p:strVal val="visible"/>
                                      </p:to>
                                    </p:set>
                                    <p:anim calcmode="lin" valueType="num">
                                      <p:cBhvr>
                                        <p:cTn id="14" dur="500" fill="hold"/>
                                        <p:tgtEl>
                                          <p:spTgt spid="9">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9">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9">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0">
                                            <p:txEl>
                                              <p:pRg st="0" end="0"/>
                                            </p:txEl>
                                          </p:spTgt>
                                        </p:tgtEl>
                                        <p:attrNameLst>
                                          <p:attrName>style.visibility</p:attrName>
                                        </p:attrNameLst>
                                      </p:cBhvr>
                                      <p:to>
                                        <p:strVal val="visible"/>
                                      </p:to>
                                    </p:set>
                                  </p:childTnLst>
                                </p:cTn>
                              </p:par>
                              <p:par>
                                <p:cTn id="21" presetID="53" presetClass="entr" presetSubtype="0" fill="hold" nodeType="withEffect">
                                  <p:stCondLst>
                                    <p:cond delay="0"/>
                                  </p:stCondLst>
                                  <p:childTnLst>
                                    <p:set>
                                      <p:cBhvr>
                                        <p:cTn id="22" dur="1" fill="hold">
                                          <p:stCondLst>
                                            <p:cond delay="0"/>
                                          </p:stCondLst>
                                        </p:cTn>
                                        <p:tgtEl>
                                          <p:spTgt spid="10">
                                            <p:txEl>
                                              <p:pRg st="1" end="1"/>
                                            </p:txEl>
                                          </p:spTgt>
                                        </p:tgtEl>
                                        <p:attrNameLst>
                                          <p:attrName>style.visibility</p:attrName>
                                        </p:attrNameLst>
                                      </p:cBhvr>
                                      <p:to>
                                        <p:strVal val="visible"/>
                                      </p:to>
                                    </p:set>
                                    <p:anim calcmode="lin" valueType="num">
                                      <p:cBhvr>
                                        <p:cTn id="23" dur="500" fill="hold"/>
                                        <p:tgtEl>
                                          <p:spTgt spid="10">
                                            <p:txEl>
                                              <p:pRg st="1" end="1"/>
                                            </p:txEl>
                                          </p:spTgt>
                                        </p:tgtEl>
                                        <p:attrNameLst>
                                          <p:attrName>ppt_w</p:attrName>
                                        </p:attrNameLst>
                                      </p:cBhvr>
                                      <p:tavLst>
                                        <p:tav tm="0">
                                          <p:val>
                                            <p:fltVal val="0"/>
                                          </p:val>
                                        </p:tav>
                                        <p:tav tm="100000">
                                          <p:val>
                                            <p:strVal val="#ppt_w"/>
                                          </p:val>
                                        </p:tav>
                                      </p:tavLst>
                                    </p:anim>
                                    <p:anim calcmode="lin" valueType="num">
                                      <p:cBhvr>
                                        <p:cTn id="24" dur="500" fill="hold"/>
                                        <p:tgtEl>
                                          <p:spTgt spid="10">
                                            <p:txEl>
                                              <p:pRg st="1" end="1"/>
                                            </p:txEl>
                                          </p:spTgt>
                                        </p:tgtEl>
                                        <p:attrNameLst>
                                          <p:attrName>ppt_h</p:attrName>
                                        </p:attrNameLst>
                                      </p:cBhvr>
                                      <p:tavLst>
                                        <p:tav tm="0">
                                          <p:val>
                                            <p:fltVal val="0"/>
                                          </p:val>
                                        </p:tav>
                                        <p:tav tm="100000">
                                          <p:val>
                                            <p:strVal val="#ppt_h"/>
                                          </p:val>
                                        </p:tav>
                                      </p:tavLst>
                                    </p:anim>
                                    <p:animEffect transition="in" filter="fade">
                                      <p:cBhvr>
                                        <p:cTn id="25" dur="500"/>
                                        <p:tgtEl>
                                          <p:spTgt spid="10">
                                            <p:txEl>
                                              <p:pRg st="1" end="1"/>
                                            </p:txEl>
                                          </p:spTgt>
                                        </p:tgtEl>
                                      </p:cBhvr>
                                    </p:animEffect>
                                  </p:childTnLst>
                                </p:cTn>
                              </p:par>
                              <p:par>
                                <p:cTn id="26" presetID="53" presetClass="entr" presetSubtype="0" fill="hold" nodeType="withEffect">
                                  <p:stCondLst>
                                    <p:cond delay="0"/>
                                  </p:stCondLst>
                                  <p:childTnLst>
                                    <p:set>
                                      <p:cBhvr>
                                        <p:cTn id="27" dur="1" fill="hold">
                                          <p:stCondLst>
                                            <p:cond delay="0"/>
                                          </p:stCondLst>
                                        </p:cTn>
                                        <p:tgtEl>
                                          <p:spTgt spid="10">
                                            <p:txEl>
                                              <p:pRg st="2" end="2"/>
                                            </p:txEl>
                                          </p:spTgt>
                                        </p:tgtEl>
                                        <p:attrNameLst>
                                          <p:attrName>style.visibility</p:attrName>
                                        </p:attrNameLst>
                                      </p:cBhvr>
                                      <p:to>
                                        <p:strVal val="visible"/>
                                      </p:to>
                                    </p:set>
                                    <p:anim calcmode="lin" valueType="num">
                                      <p:cBhvr>
                                        <p:cTn id="28" dur="500" fill="hold"/>
                                        <p:tgtEl>
                                          <p:spTgt spid="10">
                                            <p:txEl>
                                              <p:pRg st="2" end="2"/>
                                            </p:txEl>
                                          </p:spTgt>
                                        </p:tgtEl>
                                        <p:attrNameLst>
                                          <p:attrName>ppt_w</p:attrName>
                                        </p:attrNameLst>
                                      </p:cBhvr>
                                      <p:tavLst>
                                        <p:tav tm="0">
                                          <p:val>
                                            <p:fltVal val="0"/>
                                          </p:val>
                                        </p:tav>
                                        <p:tav tm="100000">
                                          <p:val>
                                            <p:strVal val="#ppt_w"/>
                                          </p:val>
                                        </p:tav>
                                      </p:tavLst>
                                    </p:anim>
                                    <p:anim calcmode="lin" valueType="num">
                                      <p:cBhvr>
                                        <p:cTn id="29" dur="500" fill="hold"/>
                                        <p:tgtEl>
                                          <p:spTgt spid="10">
                                            <p:txEl>
                                              <p:pRg st="2" end="2"/>
                                            </p:txEl>
                                          </p:spTgt>
                                        </p:tgtEl>
                                        <p:attrNameLst>
                                          <p:attrName>ppt_h</p:attrName>
                                        </p:attrNameLst>
                                      </p:cBhvr>
                                      <p:tavLst>
                                        <p:tav tm="0">
                                          <p:val>
                                            <p:fltVal val="0"/>
                                          </p:val>
                                        </p:tav>
                                        <p:tav tm="100000">
                                          <p:val>
                                            <p:strVal val="#ppt_h"/>
                                          </p:val>
                                        </p:tav>
                                      </p:tavLst>
                                    </p:anim>
                                    <p:animEffect transition="in" filter="fade">
                                      <p:cBhvr>
                                        <p:cTn id="30" dur="500"/>
                                        <p:tgtEl>
                                          <p:spTgt spid="10">
                                            <p:txEl>
                                              <p:pRg st="2" end="2"/>
                                            </p:txEl>
                                          </p:spTgt>
                                        </p:tgtEl>
                                      </p:cBhvr>
                                    </p:animEffect>
                                  </p:childTnLst>
                                </p:cTn>
                              </p:par>
                              <p:par>
                                <p:cTn id="31" presetID="53" presetClass="entr" presetSubtype="0" fill="hold" nodeType="withEffect">
                                  <p:stCondLst>
                                    <p:cond delay="0"/>
                                  </p:stCondLst>
                                  <p:childTnLst>
                                    <p:set>
                                      <p:cBhvr>
                                        <p:cTn id="32" dur="1" fill="hold">
                                          <p:stCondLst>
                                            <p:cond delay="0"/>
                                          </p:stCondLst>
                                        </p:cTn>
                                        <p:tgtEl>
                                          <p:spTgt spid="10">
                                            <p:txEl>
                                              <p:pRg st="3" end="3"/>
                                            </p:txEl>
                                          </p:spTgt>
                                        </p:tgtEl>
                                        <p:attrNameLst>
                                          <p:attrName>style.visibility</p:attrName>
                                        </p:attrNameLst>
                                      </p:cBhvr>
                                      <p:to>
                                        <p:strVal val="visible"/>
                                      </p:to>
                                    </p:set>
                                    <p:anim calcmode="lin" valueType="num">
                                      <p:cBhvr>
                                        <p:cTn id="33" dur="500" fill="hold"/>
                                        <p:tgtEl>
                                          <p:spTgt spid="10">
                                            <p:txEl>
                                              <p:pRg st="3" end="3"/>
                                            </p:txEl>
                                          </p:spTgt>
                                        </p:tgtEl>
                                        <p:attrNameLst>
                                          <p:attrName>ppt_w</p:attrName>
                                        </p:attrNameLst>
                                      </p:cBhvr>
                                      <p:tavLst>
                                        <p:tav tm="0">
                                          <p:val>
                                            <p:fltVal val="0"/>
                                          </p:val>
                                        </p:tav>
                                        <p:tav tm="100000">
                                          <p:val>
                                            <p:strVal val="#ppt_w"/>
                                          </p:val>
                                        </p:tav>
                                      </p:tavLst>
                                    </p:anim>
                                    <p:anim calcmode="lin" valueType="num">
                                      <p:cBhvr>
                                        <p:cTn id="34" dur="500" fill="hold"/>
                                        <p:tgtEl>
                                          <p:spTgt spid="10">
                                            <p:txEl>
                                              <p:pRg st="3" end="3"/>
                                            </p:txEl>
                                          </p:spTgt>
                                        </p:tgtEl>
                                        <p:attrNameLst>
                                          <p:attrName>ppt_h</p:attrName>
                                        </p:attrNameLst>
                                      </p:cBhvr>
                                      <p:tavLst>
                                        <p:tav tm="0">
                                          <p:val>
                                            <p:fltVal val="0"/>
                                          </p:val>
                                        </p:tav>
                                        <p:tav tm="100000">
                                          <p:val>
                                            <p:strVal val="#ppt_h"/>
                                          </p:val>
                                        </p:tav>
                                      </p:tavLst>
                                    </p:anim>
                                    <p:animEffect transition="in" filter="fade">
                                      <p:cBhvr>
                                        <p:cTn id="35" dur="500"/>
                                        <p:tgtEl>
                                          <p:spTgt spid="1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Electrophoretic Mobility</a:t>
            </a:r>
            <a:endParaRPr lang="en-US" dirty="0"/>
          </a:p>
        </p:txBody>
      </p:sp>
      <p:sp>
        <p:nvSpPr>
          <p:cNvPr id="3" name="Rectangle 2"/>
          <p:cNvSpPr txBox="1">
            <a:spLocks noChangeArrowheads="1"/>
          </p:cNvSpPr>
          <p:nvPr/>
        </p:nvSpPr>
        <p:spPr bwMode="auto">
          <a:xfrm>
            <a:off x="415551" y="4019371"/>
            <a:ext cx="8389097" cy="22225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ts val="2600"/>
              </a:lnSpc>
              <a:spcBef>
                <a:spcPct val="20000"/>
              </a:spcBef>
              <a:spcAft>
                <a:spcPct val="0"/>
              </a:spcAft>
              <a:buClrTx/>
              <a:buSzTx/>
              <a:buFontTx/>
              <a:buChar char="•"/>
              <a:tabLst/>
              <a:defRPr/>
            </a:pPr>
            <a:r>
              <a:rPr kumimoji="0" lang="en-US" sz="2400" b="0" i="0" u="none" strike="noStrike" kern="0" cap="none" spc="0" normalizeH="0" baseline="0" noProof="0" dirty="0" smtClean="0">
                <a:ln>
                  <a:noFill/>
                </a:ln>
                <a:solidFill>
                  <a:schemeClr val="tx1"/>
                </a:solidFill>
                <a:effectLst/>
                <a:uLnTx/>
                <a:uFillTx/>
                <a:latin typeface="Calibri" pitchFamily="34" charset="0"/>
                <a:ea typeface="+mn-ea"/>
                <a:cs typeface="+mn-cs"/>
              </a:rPr>
              <a:t>Charged macromolecules and particles move in response to applied electric field </a:t>
            </a:r>
            <a:r>
              <a:rPr kumimoji="0" lang="en-US" sz="2400" b="0" i="1" u="none" strike="noStrike" kern="0" cap="none" spc="0" normalizeH="0" baseline="0" noProof="0" dirty="0" smtClean="0">
                <a:ln>
                  <a:noFill/>
                </a:ln>
                <a:solidFill>
                  <a:schemeClr val="tx1"/>
                </a:solidFill>
                <a:effectLst/>
                <a:uLnTx/>
                <a:uFillTx/>
                <a:latin typeface="Calibri" pitchFamily="34" charset="0"/>
                <a:ea typeface="+mn-ea"/>
                <a:cs typeface="+mn-cs"/>
              </a:rPr>
              <a:t>E</a:t>
            </a:r>
            <a:r>
              <a:rPr kumimoji="0" lang="en-US" sz="2400" b="0" i="0" u="none" strike="noStrike" kern="0" cap="none" spc="0" normalizeH="0" baseline="0" noProof="0" dirty="0" smtClean="0">
                <a:ln>
                  <a:noFill/>
                </a:ln>
                <a:solidFill>
                  <a:schemeClr val="tx1"/>
                </a:solidFill>
                <a:effectLst/>
                <a:uLnTx/>
                <a:uFillTx/>
                <a:latin typeface="Calibri" pitchFamily="34" charset="0"/>
                <a:ea typeface="+mn-ea"/>
                <a:cs typeface="+mn-cs"/>
              </a:rPr>
              <a:t>.</a:t>
            </a:r>
          </a:p>
          <a:p>
            <a:pPr marL="342900" marR="0" lvl="0" indent="-342900" algn="l" defTabSz="914400" rtl="0" eaLnBrk="1" fontAlgn="base" latinLnBrk="0" hangingPunct="1">
              <a:lnSpc>
                <a:spcPts val="2600"/>
              </a:lnSpc>
              <a:spcBef>
                <a:spcPct val="20000"/>
              </a:spcBef>
              <a:spcAft>
                <a:spcPct val="0"/>
              </a:spcAft>
              <a:buClrTx/>
              <a:buSzTx/>
              <a:buFontTx/>
              <a:buChar char="•"/>
              <a:tabLst/>
              <a:defRPr/>
            </a:pPr>
            <a:r>
              <a:rPr kumimoji="0" lang="en-US" sz="2400" b="0" i="0" u="none" strike="noStrike" kern="0" cap="none" spc="0" normalizeH="0" baseline="0" noProof="0" dirty="0" smtClean="0">
                <a:ln>
                  <a:noFill/>
                </a:ln>
                <a:solidFill>
                  <a:schemeClr val="tx1"/>
                </a:solidFill>
                <a:effectLst/>
                <a:uLnTx/>
                <a:uFillTx/>
                <a:latin typeface="Calibri" pitchFamily="34" charset="0"/>
                <a:ea typeface="+mn-ea"/>
                <a:cs typeface="+mn-cs"/>
              </a:rPr>
              <a:t>The electrophoretic mobility </a:t>
            </a:r>
            <a:r>
              <a:rPr kumimoji="0" lang="en-US" sz="2400" b="0" i="1" u="none" strike="noStrike" kern="0" cap="none" spc="0" normalizeH="0" baseline="0" noProof="0" dirty="0" smtClean="0">
                <a:ln>
                  <a:noFill/>
                </a:ln>
                <a:solidFill>
                  <a:schemeClr val="tx1"/>
                </a:solidFill>
                <a:effectLst/>
                <a:uLnTx/>
                <a:uFillTx/>
                <a:latin typeface="Calibri" pitchFamily="34" charset="0"/>
                <a:ea typeface="+mn-ea"/>
                <a:cs typeface="+mn-cs"/>
                <a:sym typeface="Symbol" pitchFamily="18" charset="2"/>
              </a:rPr>
              <a:t></a:t>
            </a:r>
            <a:r>
              <a:rPr kumimoji="0" lang="en-US" sz="2400" b="0" i="1" u="none" strike="noStrike" kern="0" cap="none" spc="0" normalizeH="0" baseline="-25000" noProof="0" dirty="0" smtClean="0">
                <a:ln>
                  <a:noFill/>
                </a:ln>
                <a:solidFill>
                  <a:schemeClr val="tx1"/>
                </a:solidFill>
                <a:effectLst/>
                <a:uLnTx/>
                <a:uFillTx/>
                <a:latin typeface="Calibri" pitchFamily="34" charset="0"/>
                <a:ea typeface="+mn-ea"/>
                <a:cs typeface="+mn-cs"/>
                <a:sym typeface="Symbol" pitchFamily="18" charset="2"/>
              </a:rPr>
              <a:t>E</a:t>
            </a:r>
            <a:r>
              <a:rPr kumimoji="0" lang="en-US" sz="2400" b="0" i="0" u="none" strike="noStrike" kern="0" cap="none" spc="0" normalizeH="0" baseline="0" noProof="0" dirty="0" smtClean="0">
                <a:ln>
                  <a:noFill/>
                </a:ln>
                <a:solidFill>
                  <a:schemeClr val="tx1"/>
                </a:solidFill>
                <a:effectLst/>
                <a:uLnTx/>
                <a:uFillTx/>
                <a:latin typeface="Calibri" pitchFamily="34" charset="0"/>
                <a:ea typeface="+mn-ea"/>
                <a:cs typeface="+mn-cs"/>
              </a:rPr>
              <a:t> is the migration velocity per unit electric field</a:t>
            </a:r>
            <a:r>
              <a:rPr kumimoji="0" lang="en-US" sz="2400" b="0" i="1" u="none" strike="noStrike" kern="0" cap="none" spc="0" normalizeH="0" baseline="0" noProof="0" dirty="0" smtClean="0">
                <a:ln>
                  <a:noFill/>
                </a:ln>
                <a:solidFill>
                  <a:schemeClr val="tx1"/>
                </a:solidFill>
                <a:effectLst/>
                <a:uLnTx/>
                <a:uFillTx/>
                <a:latin typeface="Calibri" pitchFamily="34" charset="0"/>
                <a:ea typeface="+mn-ea"/>
                <a:cs typeface="+mn-cs"/>
                <a:sym typeface="Symbol" pitchFamily="18" charset="2"/>
              </a:rPr>
              <a:t>.</a:t>
            </a:r>
            <a:endParaRPr kumimoji="0" lang="en-US" sz="2400" b="0" i="1" u="none" strike="noStrike" kern="0" cap="none" spc="0" normalizeH="0" baseline="-25000" noProof="0" dirty="0" smtClean="0">
              <a:ln>
                <a:noFill/>
              </a:ln>
              <a:solidFill>
                <a:schemeClr val="tx1"/>
              </a:solidFill>
              <a:effectLst/>
              <a:uLnTx/>
              <a:uFillTx/>
              <a:latin typeface="Calibri" pitchFamily="34" charset="0"/>
              <a:ea typeface="+mn-ea"/>
              <a:cs typeface="+mn-cs"/>
              <a:sym typeface="Symbol" pitchFamily="18" charset="2"/>
            </a:endParaRPr>
          </a:p>
          <a:p>
            <a:pPr marL="342900" marR="0" lvl="0" indent="-342900" algn="l" defTabSz="914400" rtl="0" eaLnBrk="1" fontAlgn="base" latinLnBrk="0" hangingPunct="1">
              <a:lnSpc>
                <a:spcPts val="2600"/>
              </a:lnSpc>
              <a:spcBef>
                <a:spcPct val="20000"/>
              </a:spcBef>
              <a:spcAft>
                <a:spcPct val="0"/>
              </a:spcAft>
              <a:buClrTx/>
              <a:buSzTx/>
              <a:buFontTx/>
              <a:buChar char="•"/>
              <a:tabLst/>
              <a:defRPr/>
            </a:pPr>
            <a:r>
              <a:rPr kumimoji="0" lang="en-US" sz="2400" b="0" i="0" u="none" strike="noStrike" kern="0" cap="none" spc="0" normalizeH="0" baseline="0" noProof="0" dirty="0" smtClean="0">
                <a:ln>
                  <a:noFill/>
                </a:ln>
                <a:solidFill>
                  <a:schemeClr val="tx1"/>
                </a:solidFill>
                <a:effectLst/>
                <a:uLnTx/>
                <a:uFillTx/>
                <a:latin typeface="Calibri" pitchFamily="34" charset="0"/>
                <a:ea typeface="+mn-ea"/>
                <a:cs typeface="+mn-cs"/>
                <a:sym typeface="Symbol" pitchFamily="18" charset="2"/>
              </a:rPr>
              <a:t>Parameters such as effective molecular charge </a:t>
            </a:r>
            <a:r>
              <a:rPr kumimoji="0" lang="en-US" sz="2400" b="0" i="1" u="none" strike="noStrike" kern="0" cap="none" spc="0" normalizeH="0" baseline="0" noProof="0" dirty="0" smtClean="0">
                <a:ln>
                  <a:noFill/>
                </a:ln>
                <a:solidFill>
                  <a:schemeClr val="tx1"/>
                </a:solidFill>
                <a:effectLst/>
                <a:uLnTx/>
                <a:uFillTx/>
                <a:latin typeface="Calibri" pitchFamily="34" charset="0"/>
                <a:ea typeface="+mn-ea"/>
                <a:cs typeface="+mn-cs"/>
                <a:sym typeface="Symbol" pitchFamily="18" charset="2"/>
              </a:rPr>
              <a:t>Q</a:t>
            </a:r>
            <a:r>
              <a:rPr kumimoji="0" lang="en-US" sz="2400" b="0" i="1" u="none" strike="noStrike" kern="0" cap="none" spc="0" normalizeH="0" baseline="-25000" noProof="0" dirty="0" smtClean="0">
                <a:ln>
                  <a:noFill/>
                </a:ln>
                <a:solidFill>
                  <a:schemeClr val="tx1"/>
                </a:solidFill>
                <a:effectLst/>
                <a:uLnTx/>
                <a:uFillTx/>
                <a:latin typeface="Calibri" pitchFamily="34" charset="0"/>
                <a:ea typeface="+mn-ea"/>
                <a:cs typeface="+mn-cs"/>
                <a:sym typeface="Symbol" pitchFamily="18" charset="2"/>
              </a:rPr>
              <a:t>eff</a:t>
            </a:r>
            <a:r>
              <a:rPr kumimoji="0" lang="en-US" sz="2400" b="0" i="0" u="none" strike="noStrike" kern="0" cap="none" spc="0" normalizeH="0" baseline="0" noProof="0" dirty="0" smtClean="0">
                <a:ln>
                  <a:noFill/>
                </a:ln>
                <a:solidFill>
                  <a:schemeClr val="tx1"/>
                </a:solidFill>
                <a:effectLst/>
                <a:uLnTx/>
                <a:uFillTx/>
                <a:latin typeface="Calibri" pitchFamily="34" charset="0"/>
                <a:ea typeface="+mn-ea"/>
                <a:cs typeface="+mn-cs"/>
                <a:sym typeface="Symbol" pitchFamily="18" charset="2"/>
              </a:rPr>
              <a:t> and zeta potential </a:t>
            </a:r>
            <a:r>
              <a:rPr kumimoji="0" lang="en-US" sz="2400" b="0" i="1" u="none" strike="noStrike" kern="0" cap="none" spc="0" normalizeH="0" baseline="0" noProof="0" dirty="0" smtClean="0">
                <a:ln>
                  <a:noFill/>
                </a:ln>
                <a:solidFill>
                  <a:schemeClr val="tx1"/>
                </a:solidFill>
                <a:effectLst/>
                <a:uLnTx/>
                <a:uFillTx/>
                <a:latin typeface="Calibri" pitchFamily="34" charset="0"/>
                <a:ea typeface="+mn-ea"/>
                <a:cs typeface="+mn-cs"/>
                <a:sym typeface="Symbol" pitchFamily="18" charset="2"/>
              </a:rPr>
              <a:t></a:t>
            </a:r>
            <a:r>
              <a:rPr kumimoji="0" lang="en-US" sz="2400" b="0" i="0" u="none" strike="noStrike" kern="0" cap="none" spc="0" normalizeH="0" baseline="0" noProof="0" dirty="0" smtClean="0">
                <a:ln>
                  <a:noFill/>
                </a:ln>
                <a:solidFill>
                  <a:schemeClr val="tx1"/>
                </a:solidFill>
                <a:effectLst/>
                <a:uLnTx/>
                <a:uFillTx/>
                <a:latin typeface="Calibri" pitchFamily="34" charset="0"/>
                <a:ea typeface="+mn-ea"/>
                <a:cs typeface="+mn-cs"/>
                <a:sym typeface="Symbol" pitchFamily="18" charset="2"/>
              </a:rPr>
              <a:t> can be derived from </a:t>
            </a:r>
            <a:r>
              <a:rPr kumimoji="0" lang="en-US" sz="2400" b="0" i="1" u="none" strike="noStrike" kern="0" cap="none" spc="0" normalizeH="0" baseline="0" noProof="0" dirty="0" smtClean="0">
                <a:ln>
                  <a:noFill/>
                </a:ln>
                <a:solidFill>
                  <a:schemeClr val="tx1"/>
                </a:solidFill>
                <a:effectLst/>
                <a:uLnTx/>
                <a:uFillTx/>
                <a:latin typeface="Calibri" pitchFamily="34" charset="0"/>
                <a:ea typeface="+mn-ea"/>
                <a:cs typeface="+mn-cs"/>
                <a:sym typeface="Symbol" pitchFamily="18" charset="2"/>
              </a:rPr>
              <a:t></a:t>
            </a:r>
            <a:r>
              <a:rPr kumimoji="0" lang="en-US" sz="2400" b="0" i="1" u="none" strike="noStrike" kern="0" cap="none" spc="0" normalizeH="0" baseline="-25000" noProof="0" dirty="0" smtClean="0">
                <a:ln>
                  <a:noFill/>
                </a:ln>
                <a:solidFill>
                  <a:schemeClr val="tx1"/>
                </a:solidFill>
                <a:effectLst/>
                <a:uLnTx/>
                <a:uFillTx/>
                <a:latin typeface="Calibri" pitchFamily="34" charset="0"/>
                <a:ea typeface="+mn-ea"/>
                <a:cs typeface="+mn-cs"/>
                <a:sym typeface="Symbol" pitchFamily="18" charset="2"/>
              </a:rPr>
              <a:t>E</a:t>
            </a:r>
            <a:r>
              <a:rPr kumimoji="0" lang="en-US" sz="2400" b="0" i="0" u="none" strike="noStrike" kern="0" cap="none" spc="0" normalizeH="0" baseline="0" noProof="0" dirty="0" smtClean="0">
                <a:ln>
                  <a:noFill/>
                </a:ln>
                <a:solidFill>
                  <a:schemeClr val="tx1"/>
                </a:solidFill>
                <a:effectLst/>
                <a:uLnTx/>
                <a:uFillTx/>
                <a:latin typeface="Calibri" pitchFamily="34" charset="0"/>
                <a:ea typeface="+mn-ea"/>
                <a:cs typeface="+mn-cs"/>
                <a:sym typeface="Symbol" pitchFamily="18" charset="2"/>
              </a:rPr>
              <a:t>.</a:t>
            </a:r>
            <a:endParaRPr kumimoji="0" lang="en-US" sz="2400" b="0" i="0" u="none" strike="noStrike" kern="0" cap="none" spc="0" normalizeH="0" baseline="0" noProof="0" dirty="0" smtClean="0">
              <a:ln>
                <a:noFill/>
              </a:ln>
              <a:solidFill>
                <a:schemeClr val="tx1"/>
              </a:solidFill>
              <a:effectLst/>
              <a:uLnTx/>
              <a:uFillTx/>
              <a:latin typeface="Calibri" pitchFamily="34" charset="0"/>
              <a:ea typeface="+mn-ea"/>
              <a:cs typeface="+mn-cs"/>
            </a:endParaRPr>
          </a:p>
        </p:txBody>
      </p:sp>
      <p:sp>
        <p:nvSpPr>
          <p:cNvPr id="4" name="Rectangle 12"/>
          <p:cNvSpPr>
            <a:spLocks/>
          </p:cNvSpPr>
          <p:nvPr/>
        </p:nvSpPr>
        <p:spPr bwMode="gray">
          <a:xfrm>
            <a:off x="940247" y="2043774"/>
            <a:ext cx="50800" cy="1281112"/>
          </a:xfrm>
          <a:prstGeom prst="rect">
            <a:avLst/>
          </a:prstGeom>
          <a:solidFill>
            <a:srgbClr val="FF0000"/>
          </a:solidFill>
          <a:ln w="25400">
            <a:noFill/>
            <a:miter lim="800000"/>
            <a:headEnd/>
            <a:tailEnd/>
          </a:ln>
        </p:spPr>
        <p:txBody>
          <a:bodyPr lIns="0" tIns="0" rIns="0" bIns="0"/>
          <a:lstStyle/>
          <a:p>
            <a:endParaRPr lang="en-US" dirty="0">
              <a:latin typeface="Calibri" pitchFamily="34" charset="0"/>
            </a:endParaRPr>
          </a:p>
        </p:txBody>
      </p:sp>
      <p:sp>
        <p:nvSpPr>
          <p:cNvPr id="5" name="Rectangle 13"/>
          <p:cNvSpPr>
            <a:spLocks/>
          </p:cNvSpPr>
          <p:nvPr/>
        </p:nvSpPr>
        <p:spPr bwMode="gray">
          <a:xfrm>
            <a:off x="4107309" y="2043774"/>
            <a:ext cx="52388" cy="1281112"/>
          </a:xfrm>
          <a:prstGeom prst="rect">
            <a:avLst/>
          </a:prstGeom>
          <a:solidFill>
            <a:srgbClr val="0000FF"/>
          </a:solidFill>
          <a:ln w="25400">
            <a:noFill/>
            <a:miter lim="800000"/>
            <a:headEnd/>
            <a:tailEnd/>
          </a:ln>
        </p:spPr>
        <p:txBody>
          <a:bodyPr lIns="0" tIns="0" rIns="0" bIns="0"/>
          <a:lstStyle/>
          <a:p>
            <a:endParaRPr lang="en-US" dirty="0">
              <a:latin typeface="Calibri" pitchFamily="34" charset="0"/>
            </a:endParaRPr>
          </a:p>
        </p:txBody>
      </p:sp>
      <p:sp>
        <p:nvSpPr>
          <p:cNvPr id="6" name="Rectangle 14"/>
          <p:cNvSpPr>
            <a:spLocks/>
          </p:cNvSpPr>
          <p:nvPr/>
        </p:nvSpPr>
        <p:spPr bwMode="auto">
          <a:xfrm rot="5400000">
            <a:off x="452091" y="2724017"/>
            <a:ext cx="1360488" cy="193675"/>
          </a:xfrm>
          <a:prstGeom prst="rect">
            <a:avLst/>
          </a:prstGeom>
          <a:noFill/>
          <a:ln w="12700">
            <a:noFill/>
            <a:miter lim="800000"/>
            <a:headEnd/>
            <a:tailEnd/>
          </a:ln>
        </p:spPr>
        <p:txBody>
          <a:bodyPr wrap="none" lIns="0" tIns="0" rIns="-3572" bIns="0">
            <a:spAutoFit/>
          </a:bodyPr>
          <a:lstStyle/>
          <a:p>
            <a:r>
              <a:rPr lang="en-US" sz="1300" b="1" dirty="0">
                <a:solidFill>
                  <a:srgbClr val="FF0000"/>
                </a:solidFill>
                <a:latin typeface="Calibri" pitchFamily="34" charset="0"/>
                <a:sym typeface="Arial" pitchFamily="34" charset="0"/>
              </a:rPr>
              <a:t>++++++++++++++</a:t>
            </a:r>
          </a:p>
        </p:txBody>
      </p:sp>
      <p:sp>
        <p:nvSpPr>
          <p:cNvPr id="7" name="Rectangle 15"/>
          <p:cNvSpPr>
            <a:spLocks/>
          </p:cNvSpPr>
          <p:nvPr/>
        </p:nvSpPr>
        <p:spPr bwMode="auto">
          <a:xfrm rot="5400000">
            <a:off x="3305622" y="2672424"/>
            <a:ext cx="1382712" cy="195262"/>
          </a:xfrm>
          <a:prstGeom prst="rect">
            <a:avLst/>
          </a:prstGeom>
          <a:noFill/>
          <a:ln w="12700">
            <a:noFill/>
            <a:miter lim="800000"/>
            <a:headEnd/>
            <a:tailEnd/>
          </a:ln>
        </p:spPr>
        <p:txBody>
          <a:bodyPr wrap="none" lIns="0" tIns="0" rIns="-3572" bIns="0">
            <a:spAutoFit/>
          </a:bodyPr>
          <a:lstStyle/>
          <a:p>
            <a:r>
              <a:rPr lang="en-US" sz="1300" b="1" dirty="0">
                <a:solidFill>
                  <a:srgbClr val="0000FF"/>
                </a:solidFill>
                <a:latin typeface="Calibri" pitchFamily="34" charset="0"/>
                <a:sym typeface="Arial" pitchFamily="34" charset="0"/>
              </a:rPr>
              <a:t>- - - - - - - - - - - - - -</a:t>
            </a:r>
          </a:p>
        </p:txBody>
      </p:sp>
      <p:grpSp>
        <p:nvGrpSpPr>
          <p:cNvPr id="8" name="Group 29"/>
          <p:cNvGrpSpPr>
            <a:grpSpLocks/>
          </p:cNvGrpSpPr>
          <p:nvPr/>
        </p:nvGrpSpPr>
        <p:grpSpPr bwMode="auto">
          <a:xfrm>
            <a:off x="1849884" y="2315236"/>
            <a:ext cx="855663" cy="582613"/>
            <a:chOff x="2651400" y="2400541"/>
            <a:chExt cx="854747" cy="582479"/>
          </a:xfrm>
        </p:grpSpPr>
        <p:grpSp>
          <p:nvGrpSpPr>
            <p:cNvPr id="9" name="Group 16"/>
            <p:cNvGrpSpPr>
              <a:grpSpLocks/>
            </p:cNvGrpSpPr>
            <p:nvPr/>
          </p:nvGrpSpPr>
          <p:grpSpPr bwMode="auto">
            <a:xfrm>
              <a:off x="2651400" y="2555619"/>
              <a:ext cx="469569" cy="427401"/>
              <a:chOff x="-22" y="0"/>
              <a:chExt cx="434" cy="384"/>
            </a:xfrm>
          </p:grpSpPr>
          <p:sp>
            <p:nvSpPr>
              <p:cNvPr id="12" name="Oval 17"/>
              <p:cNvSpPr>
                <a:spLocks/>
              </p:cNvSpPr>
              <p:nvPr/>
            </p:nvSpPr>
            <p:spPr bwMode="auto">
              <a:xfrm>
                <a:off x="0" y="0"/>
                <a:ext cx="384" cy="384"/>
              </a:xfrm>
              <a:prstGeom prst="ellipse">
                <a:avLst/>
              </a:prstGeom>
              <a:solidFill>
                <a:srgbClr val="FF9933"/>
              </a:solidFill>
              <a:ln w="25400" cap="flat">
                <a:noFill/>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0" tIns="0" rIns="0" bIns="0"/>
              <a:lstStyle/>
              <a:p>
                <a:pPr fontAlgn="auto">
                  <a:spcBef>
                    <a:spcPts val="0"/>
                  </a:spcBef>
                  <a:spcAft>
                    <a:spcPts val="0"/>
                  </a:spcAft>
                  <a:defRPr/>
                </a:pPr>
                <a:endParaRPr lang="en-US" dirty="0">
                  <a:latin typeface="Times New Roman" charset="0"/>
                  <a:sym typeface="Times New Roman" charset="0"/>
                </a:endParaRPr>
              </a:p>
            </p:txBody>
          </p:sp>
          <p:sp>
            <p:nvSpPr>
              <p:cNvPr id="13" name="Rectangle 18"/>
              <p:cNvSpPr>
                <a:spLocks/>
              </p:cNvSpPr>
              <p:nvPr/>
            </p:nvSpPr>
            <p:spPr bwMode="auto">
              <a:xfrm>
                <a:off x="-22" y="55"/>
                <a:ext cx="434" cy="246"/>
              </a:xfrm>
              <a:prstGeom prst="rect">
                <a:avLst/>
              </a:prstGeom>
              <a:noFill/>
              <a:ln w="12700">
                <a:noFill/>
                <a:miter lim="800000"/>
                <a:headEnd/>
                <a:tailEnd/>
              </a:ln>
            </p:spPr>
            <p:txBody>
              <a:bodyPr lIns="38100" tIns="38100" rIns="78049" bIns="38100" anchor="ctr"/>
              <a:lstStyle/>
              <a:p>
                <a:pPr algn="ctr"/>
                <a:r>
                  <a:rPr lang="en-US" sz="1600" dirty="0">
                    <a:solidFill>
                      <a:srgbClr val="000000"/>
                    </a:solidFill>
                    <a:latin typeface="Calibri Bold" pitchFamily="34" charset="0"/>
                    <a:ea typeface="Calibri Bold" pitchFamily="34" charset="0"/>
                    <a:cs typeface="Calibri Bold" pitchFamily="34" charset="0"/>
                    <a:sym typeface="Calibri Bold" pitchFamily="34" charset="0"/>
                  </a:rPr>
                  <a:t>+Q</a:t>
                </a:r>
              </a:p>
            </p:txBody>
          </p:sp>
        </p:grpSp>
        <p:sp>
          <p:nvSpPr>
            <p:cNvPr id="10" name="Line 19"/>
            <p:cNvSpPr>
              <a:spLocks noChangeShapeType="1"/>
            </p:cNvSpPr>
            <p:nvPr/>
          </p:nvSpPr>
          <p:spPr bwMode="auto">
            <a:xfrm>
              <a:off x="3142609" y="2769320"/>
              <a:ext cx="363538" cy="1114"/>
            </a:xfrm>
            <a:prstGeom prst="line">
              <a:avLst/>
            </a:prstGeom>
            <a:noFill/>
            <a:ln w="50800">
              <a:solidFill>
                <a:srgbClr val="4A7EBB"/>
              </a:solidFill>
              <a:prstDash val="dash"/>
              <a:round/>
              <a:headEnd/>
              <a:tailEnd type="triangle" w="med" len="med"/>
            </a:ln>
            <a:scene3d>
              <a:camera prst="orthographicFront"/>
              <a:lightRig rig="threePt" dir="t"/>
            </a:scene3d>
            <a:sp3d>
              <a:bevelT/>
            </a:sp3d>
          </p:spPr>
          <p:txBody>
            <a:bodyPr lIns="0" tIns="0" rIns="0" bIns="0"/>
            <a:lstStyle/>
            <a:p>
              <a:pPr fontAlgn="auto">
                <a:spcBef>
                  <a:spcPts val="0"/>
                </a:spcBef>
                <a:spcAft>
                  <a:spcPts val="0"/>
                </a:spcAft>
                <a:defRPr/>
              </a:pPr>
              <a:endParaRPr lang="en-US" dirty="0">
                <a:latin typeface="+mn-lt"/>
              </a:endParaRPr>
            </a:p>
          </p:txBody>
        </p:sp>
        <p:sp>
          <p:nvSpPr>
            <p:cNvPr id="11" name="Rectangle 20"/>
            <p:cNvSpPr>
              <a:spLocks/>
            </p:cNvSpPr>
            <p:nvPr/>
          </p:nvSpPr>
          <p:spPr bwMode="auto">
            <a:xfrm>
              <a:off x="3185175" y="2400541"/>
              <a:ext cx="194923" cy="369332"/>
            </a:xfrm>
            <a:prstGeom prst="rect">
              <a:avLst/>
            </a:prstGeom>
            <a:noFill/>
            <a:ln w="12700">
              <a:noFill/>
              <a:miter lim="800000"/>
              <a:headEnd/>
              <a:tailEnd/>
            </a:ln>
          </p:spPr>
          <p:txBody>
            <a:bodyPr wrap="none" lIns="0" tIns="0" rIns="28573" bIns="0">
              <a:spAutoFit/>
            </a:bodyPr>
            <a:lstStyle/>
            <a:p>
              <a:pPr marL="26988"/>
              <a:r>
                <a:rPr lang="en-US" sz="2400" i="1" dirty="0">
                  <a:solidFill>
                    <a:srgbClr val="0070C0"/>
                  </a:solidFill>
                  <a:latin typeface="Calibri" pitchFamily="34" charset="0"/>
                  <a:cs typeface="Times New Roman" pitchFamily="18" charset="0"/>
                </a:rPr>
                <a:t>v</a:t>
              </a:r>
            </a:p>
          </p:txBody>
        </p:sp>
      </p:grpSp>
      <p:sp>
        <p:nvSpPr>
          <p:cNvPr id="14" name="Line 21"/>
          <p:cNvSpPr>
            <a:spLocks noChangeShapeType="1"/>
          </p:cNvSpPr>
          <p:nvPr/>
        </p:nvSpPr>
        <p:spPr bwMode="auto">
          <a:xfrm flipV="1">
            <a:off x="1847874" y="3021502"/>
            <a:ext cx="1324945" cy="4495"/>
          </a:xfrm>
          <a:prstGeom prst="line">
            <a:avLst/>
          </a:prstGeom>
          <a:noFill/>
          <a:ln w="38100">
            <a:solidFill>
              <a:srgbClr val="FF0000"/>
            </a:solidFill>
            <a:round/>
            <a:headEnd/>
            <a:tailEnd type="stealth" w="lg" len="lg"/>
          </a:ln>
          <a:scene3d>
            <a:camera prst="orthographicFront"/>
            <a:lightRig rig="threePt" dir="t"/>
          </a:scene3d>
          <a:sp3d>
            <a:bevelT/>
          </a:sp3d>
        </p:spPr>
        <p:txBody>
          <a:bodyPr lIns="0" tIns="0" rIns="0" bIns="0"/>
          <a:lstStyle/>
          <a:p>
            <a:pPr fontAlgn="auto">
              <a:spcBef>
                <a:spcPts val="0"/>
              </a:spcBef>
              <a:spcAft>
                <a:spcPts val="0"/>
              </a:spcAft>
              <a:defRPr/>
            </a:pPr>
            <a:endParaRPr lang="en-US" dirty="0">
              <a:latin typeface="+mn-lt"/>
            </a:endParaRPr>
          </a:p>
        </p:txBody>
      </p:sp>
      <p:sp>
        <p:nvSpPr>
          <p:cNvPr id="15" name="Rectangle 22"/>
          <p:cNvSpPr>
            <a:spLocks/>
          </p:cNvSpPr>
          <p:nvPr/>
        </p:nvSpPr>
        <p:spPr bwMode="auto">
          <a:xfrm>
            <a:off x="2342009" y="3039136"/>
            <a:ext cx="207963" cy="369888"/>
          </a:xfrm>
          <a:prstGeom prst="rect">
            <a:avLst/>
          </a:prstGeom>
          <a:noFill/>
          <a:ln w="12700">
            <a:noFill/>
            <a:miter lim="800000"/>
            <a:headEnd/>
            <a:tailEnd/>
          </a:ln>
        </p:spPr>
        <p:txBody>
          <a:bodyPr wrap="none" lIns="0" tIns="0" rIns="28573" bIns="0">
            <a:spAutoFit/>
          </a:bodyPr>
          <a:lstStyle/>
          <a:p>
            <a:pPr marL="26988"/>
            <a:r>
              <a:rPr lang="en-US" sz="2400" b="1" i="1" dirty="0">
                <a:solidFill>
                  <a:srgbClr val="002060"/>
                </a:solidFill>
                <a:latin typeface="Calibri" pitchFamily="34" charset="0"/>
                <a:cs typeface="Times New Roman" pitchFamily="18" charset="0"/>
              </a:rPr>
              <a:t>E</a:t>
            </a:r>
          </a:p>
        </p:txBody>
      </p:sp>
      <p:pic>
        <p:nvPicPr>
          <p:cNvPr id="16" name="Picture 23"/>
          <p:cNvPicPr>
            <a:picLocks noChangeAspect="1" noChangeArrowheads="1"/>
          </p:cNvPicPr>
          <p:nvPr/>
        </p:nvPicPr>
        <p:blipFill>
          <a:blip r:embed="rId3" cstate="print"/>
          <a:srcRect/>
          <a:stretch>
            <a:fillRect/>
          </a:stretch>
        </p:blipFill>
        <p:spPr bwMode="auto">
          <a:xfrm>
            <a:off x="2011809" y="1199224"/>
            <a:ext cx="1020763" cy="608012"/>
          </a:xfrm>
          <a:prstGeom prst="rect">
            <a:avLst/>
          </a:prstGeom>
          <a:noFill/>
          <a:ln w="12700">
            <a:noFill/>
            <a:round/>
            <a:headEnd/>
            <a:tailEnd/>
          </a:ln>
        </p:spPr>
      </p:pic>
      <p:sp>
        <p:nvSpPr>
          <p:cNvPr id="17" name="Freeform 24"/>
          <p:cNvSpPr>
            <a:spLocks/>
          </p:cNvSpPr>
          <p:nvPr/>
        </p:nvSpPr>
        <p:spPr bwMode="auto">
          <a:xfrm>
            <a:off x="705297" y="1492458"/>
            <a:ext cx="1376362" cy="1087438"/>
          </a:xfrm>
          <a:custGeom>
            <a:avLst/>
            <a:gdLst>
              <a:gd name="T0" fmla="*/ 2147483647 w 21600"/>
              <a:gd name="T1" fmla="*/ 0 h 21600"/>
              <a:gd name="T2" fmla="*/ 0 w 21600"/>
              <a:gd name="T3" fmla="*/ 0 h 21600"/>
              <a:gd name="T4" fmla="*/ 0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21600" y="0"/>
                </a:moveTo>
                <a:lnTo>
                  <a:pt x="0" y="0"/>
                </a:lnTo>
                <a:lnTo>
                  <a:pt x="0" y="21600"/>
                </a:lnTo>
                <a:lnTo>
                  <a:pt x="3807" y="21600"/>
                </a:lnTo>
              </a:path>
            </a:pathLst>
          </a:custGeom>
          <a:noFill/>
          <a:ln w="101600" cap="flat">
            <a:solidFill>
              <a:srgbClr val="FF0000"/>
            </a:solidFill>
            <a:prstDash val="solid"/>
            <a:round/>
            <a:headEnd type="none" w="med" len="med"/>
            <a:tailEnd type="none" w="med" len="med"/>
          </a:ln>
        </p:spPr>
        <p:txBody>
          <a:bodyPr lIns="0" tIns="0" rIns="0" bIns="0"/>
          <a:lstStyle/>
          <a:p>
            <a:endParaRPr lang="en-US" dirty="0"/>
          </a:p>
        </p:txBody>
      </p:sp>
      <p:sp>
        <p:nvSpPr>
          <p:cNvPr id="18" name="Freeform 25"/>
          <p:cNvSpPr>
            <a:spLocks/>
          </p:cNvSpPr>
          <p:nvPr/>
        </p:nvSpPr>
        <p:spPr bwMode="auto">
          <a:xfrm flipH="1">
            <a:off x="3034159" y="1492458"/>
            <a:ext cx="1376363" cy="1087438"/>
          </a:xfrm>
          <a:custGeom>
            <a:avLst/>
            <a:gdLst>
              <a:gd name="T0" fmla="*/ 2147483647 w 21600"/>
              <a:gd name="T1" fmla="*/ 0 h 21600"/>
              <a:gd name="T2" fmla="*/ 0 w 21600"/>
              <a:gd name="T3" fmla="*/ 0 h 21600"/>
              <a:gd name="T4" fmla="*/ 0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21600" y="0"/>
                </a:moveTo>
                <a:lnTo>
                  <a:pt x="0" y="0"/>
                </a:lnTo>
                <a:lnTo>
                  <a:pt x="0" y="21600"/>
                </a:lnTo>
                <a:lnTo>
                  <a:pt x="3807" y="21600"/>
                </a:lnTo>
              </a:path>
            </a:pathLst>
          </a:custGeom>
          <a:noFill/>
          <a:ln w="101600" cap="flat">
            <a:solidFill>
              <a:srgbClr val="0000FF"/>
            </a:solidFill>
            <a:prstDash val="solid"/>
            <a:round/>
            <a:headEnd type="none" w="med" len="med"/>
            <a:tailEnd type="none" w="med" len="med"/>
          </a:ln>
        </p:spPr>
        <p:txBody>
          <a:bodyPr lIns="0" tIns="0" rIns="0" bIns="0"/>
          <a:lstStyle/>
          <a:p>
            <a:endParaRPr lang="en-US" dirty="0"/>
          </a:p>
        </p:txBody>
      </p:sp>
      <p:sp>
        <p:nvSpPr>
          <p:cNvPr id="6451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pic>
        <p:nvPicPr>
          <p:cNvPr id="64517" name="Picture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6022825" y="1095154"/>
            <a:ext cx="1300000" cy="946667"/>
          </a:xfrm>
          <a:prstGeom prst="rect">
            <a:avLst/>
          </a:prstGeom>
          <a:noFill/>
        </p:spPr>
      </p:pic>
      <p:sp>
        <p:nvSpPr>
          <p:cNvPr id="6452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6452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pic>
        <p:nvPicPr>
          <p:cNvPr id="64521" name="Picture 9"/>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5146158" y="3240938"/>
            <a:ext cx="3053334" cy="626667"/>
          </a:xfrm>
          <a:prstGeom prst="rect">
            <a:avLst/>
          </a:prstGeom>
          <a:noFill/>
        </p:spPr>
      </p:pic>
      <p:sp>
        <p:nvSpPr>
          <p:cNvPr id="1085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8545" name="Picture 1"/>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5862825" y="2123767"/>
            <a:ext cx="1620000" cy="95333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63" presetClass="path" presetSubtype="0" accel="50000" decel="50000" fill="hold" nodeType="afterEffect">
                                  <p:stCondLst>
                                    <p:cond delay="0"/>
                                  </p:stCondLst>
                                  <p:childTnLst>
                                    <p:animMotion origin="layout" path="M -1.94444E-6 1.1728E-6 L 0.05729 0.00162 " pathEditMode="relative" rAng="0" ptsTypes="AA">
                                      <p:cBhvr>
                                        <p:cTn id="10" dur="2000" fill="hold"/>
                                        <p:tgtEl>
                                          <p:spTgt spid="8"/>
                                        </p:tgtEl>
                                        <p:attrNameLst>
                                          <p:attrName>ppt_x</p:attrName>
                                          <p:attrName>ppt_y</p:attrName>
                                        </p:attrNameLst>
                                      </p:cBhvr>
                                      <p:rCtr x="2900" y="100"/>
                                    </p:animMotion>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64517"/>
                                        </p:tgtEl>
                                        <p:attrNameLst>
                                          <p:attrName>style.visibility</p:attrName>
                                        </p:attrNameLst>
                                      </p:cBhvr>
                                      <p:to>
                                        <p:strVal val="visible"/>
                                      </p:to>
                                    </p:set>
                                    <p:animEffect transition="in" filter="fade">
                                      <p:cBhvr>
                                        <p:cTn id="18" dur="2000"/>
                                        <p:tgtEl>
                                          <p:spTgt spid="6451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500"/>
                                        <p:tgtEl>
                                          <p:spTgt spid="3">
                                            <p:txEl>
                                              <p:pRg st="2" end="2"/>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64521"/>
                                        </p:tgtEl>
                                        <p:attrNameLst>
                                          <p:attrName>style.visibility</p:attrName>
                                        </p:attrNameLst>
                                      </p:cBhvr>
                                      <p:to>
                                        <p:strVal val="visible"/>
                                      </p:to>
                                    </p:set>
                                    <p:animEffect transition="in" filter="fade">
                                      <p:cBhvr>
                                        <p:cTn id="26" dur="2000"/>
                                        <p:tgtEl>
                                          <p:spTgt spid="64521"/>
                                        </p:tgtEl>
                                      </p:cBhvr>
                                    </p:animEffect>
                                  </p:childTnLst>
                                </p:cTn>
                              </p:par>
                              <p:par>
                                <p:cTn id="27" presetID="10" presetClass="entr" presetSubtype="0" fill="hold" nodeType="withEffect">
                                  <p:stCondLst>
                                    <p:cond delay="0"/>
                                  </p:stCondLst>
                                  <p:childTnLst>
                                    <p:set>
                                      <p:cBhvr>
                                        <p:cTn id="28" dur="1" fill="hold">
                                          <p:stCondLst>
                                            <p:cond delay="0"/>
                                          </p:stCondLst>
                                        </p:cTn>
                                        <p:tgtEl>
                                          <p:spTgt spid="108545"/>
                                        </p:tgtEl>
                                        <p:attrNameLst>
                                          <p:attrName>style.visibility</p:attrName>
                                        </p:attrNameLst>
                                      </p:cBhvr>
                                      <p:to>
                                        <p:strVal val="visible"/>
                                      </p:to>
                                    </p:set>
                                    <p:animEffect transition="in" filter="fade">
                                      <p:cBhvr>
                                        <p:cTn id="29" dur="2000"/>
                                        <p:tgtEl>
                                          <p:spTgt spid="1085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do we Measure Electrophoretic Mobility?</a:t>
            </a:r>
            <a:endParaRPr lang="en-US" dirty="0"/>
          </a:p>
        </p:txBody>
      </p:sp>
      <p:sp>
        <p:nvSpPr>
          <p:cNvPr id="3" name="Line 22"/>
          <p:cNvSpPr>
            <a:spLocks noChangeShapeType="1"/>
          </p:cNvSpPr>
          <p:nvPr/>
        </p:nvSpPr>
        <p:spPr bwMode="auto">
          <a:xfrm rot="10800000" flipH="1">
            <a:off x="3877303" y="1961682"/>
            <a:ext cx="0" cy="220051"/>
          </a:xfrm>
          <a:prstGeom prst="line">
            <a:avLst/>
          </a:prstGeom>
          <a:noFill/>
          <a:ln w="12700">
            <a:solidFill>
              <a:schemeClr val="tx1"/>
            </a:solidFill>
            <a:prstDash val="sysDash"/>
            <a:round/>
            <a:headEnd/>
            <a:tailEnd type="stealth" w="med" len="med"/>
          </a:ln>
        </p:spPr>
        <p:txBody>
          <a:bodyPr lIns="0" tIns="0" rIns="0" bIns="0"/>
          <a:lstStyle/>
          <a:p>
            <a:endParaRPr lang="en-US" dirty="0"/>
          </a:p>
        </p:txBody>
      </p:sp>
      <p:sp>
        <p:nvSpPr>
          <p:cNvPr id="4" name="Line 24"/>
          <p:cNvSpPr>
            <a:spLocks noChangeShapeType="1"/>
          </p:cNvSpPr>
          <p:nvPr/>
        </p:nvSpPr>
        <p:spPr bwMode="auto">
          <a:xfrm>
            <a:off x="1749001" y="2503990"/>
            <a:ext cx="1280160" cy="0"/>
          </a:xfrm>
          <a:prstGeom prst="line">
            <a:avLst/>
          </a:prstGeom>
          <a:noFill/>
          <a:ln w="101600">
            <a:solidFill>
              <a:srgbClr val="FF0000"/>
            </a:solidFill>
            <a:round/>
            <a:headEnd/>
            <a:tailEnd type="stealth" w="med" len="med"/>
          </a:ln>
          <a:scene3d>
            <a:camera prst="orthographicFront"/>
            <a:lightRig rig="threePt" dir="t"/>
          </a:scene3d>
          <a:sp3d>
            <a:bevelT/>
          </a:sp3d>
        </p:spPr>
        <p:txBody>
          <a:bodyPr lIns="0" tIns="0" rIns="0" bIns="0"/>
          <a:lstStyle/>
          <a:p>
            <a:endParaRPr lang="en-US" dirty="0"/>
          </a:p>
        </p:txBody>
      </p:sp>
      <p:grpSp>
        <p:nvGrpSpPr>
          <p:cNvPr id="5" name="Group 36"/>
          <p:cNvGrpSpPr/>
          <p:nvPr/>
        </p:nvGrpSpPr>
        <p:grpSpPr>
          <a:xfrm>
            <a:off x="3413846" y="2091396"/>
            <a:ext cx="901837" cy="779921"/>
            <a:chOff x="3382373" y="2905976"/>
            <a:chExt cx="1043940" cy="967740"/>
          </a:xfrm>
        </p:grpSpPr>
        <p:sp>
          <p:nvSpPr>
            <p:cNvPr id="6" name="Oval 21"/>
            <p:cNvSpPr>
              <a:spLocks noChangeAspect="1"/>
            </p:cNvSpPr>
            <p:nvPr/>
          </p:nvSpPr>
          <p:spPr bwMode="auto">
            <a:xfrm>
              <a:off x="3687173" y="3134576"/>
              <a:ext cx="129540" cy="129540"/>
            </a:xfrm>
            <a:prstGeom prst="ellipse">
              <a:avLst/>
            </a:prstGeom>
            <a:solidFill>
              <a:srgbClr val="FFC000"/>
            </a:solidFill>
            <a:ln w="25400" cap="flat">
              <a:noFill/>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0" tIns="0" rIns="0" bIns="0"/>
            <a:lstStyle/>
            <a:p>
              <a:pPr>
                <a:defRPr/>
              </a:pPr>
              <a:endParaRPr lang="en-US" dirty="0">
                <a:latin typeface="Times New Roman" charset="0"/>
                <a:sym typeface="Times New Roman" charset="0"/>
              </a:endParaRPr>
            </a:p>
          </p:txBody>
        </p:sp>
        <p:sp>
          <p:nvSpPr>
            <p:cNvPr id="7" name="Oval 28"/>
            <p:cNvSpPr>
              <a:spLocks noChangeAspect="1"/>
            </p:cNvSpPr>
            <p:nvPr/>
          </p:nvSpPr>
          <p:spPr bwMode="auto">
            <a:xfrm>
              <a:off x="3687173" y="3439376"/>
              <a:ext cx="129540" cy="129540"/>
            </a:xfrm>
            <a:prstGeom prst="ellipse">
              <a:avLst/>
            </a:prstGeom>
            <a:solidFill>
              <a:srgbClr val="FFC000"/>
            </a:solidFill>
            <a:ln w="25400" cap="flat">
              <a:noFill/>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0" tIns="0" rIns="0" bIns="0"/>
            <a:lstStyle/>
            <a:p>
              <a:pPr>
                <a:defRPr/>
              </a:pPr>
              <a:endParaRPr lang="en-US" dirty="0">
                <a:latin typeface="Times New Roman" charset="0"/>
                <a:sym typeface="Times New Roman" charset="0"/>
              </a:endParaRPr>
            </a:p>
          </p:txBody>
        </p:sp>
        <p:sp>
          <p:nvSpPr>
            <p:cNvPr id="8" name="Oval 29"/>
            <p:cNvSpPr>
              <a:spLocks noChangeAspect="1"/>
            </p:cNvSpPr>
            <p:nvPr/>
          </p:nvSpPr>
          <p:spPr bwMode="auto">
            <a:xfrm>
              <a:off x="3839573" y="3744176"/>
              <a:ext cx="129540" cy="129540"/>
            </a:xfrm>
            <a:prstGeom prst="ellipse">
              <a:avLst/>
            </a:prstGeom>
            <a:solidFill>
              <a:srgbClr val="FFC000"/>
            </a:solidFill>
            <a:ln w="25400" cap="flat">
              <a:noFill/>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0" tIns="0" rIns="0" bIns="0"/>
            <a:lstStyle/>
            <a:p>
              <a:pPr>
                <a:defRPr/>
              </a:pPr>
              <a:endParaRPr lang="en-US" dirty="0">
                <a:latin typeface="Times New Roman" charset="0"/>
                <a:sym typeface="Times New Roman" charset="0"/>
              </a:endParaRPr>
            </a:p>
          </p:txBody>
        </p:sp>
        <p:sp>
          <p:nvSpPr>
            <p:cNvPr id="9" name="Oval 30"/>
            <p:cNvSpPr>
              <a:spLocks noChangeAspect="1"/>
            </p:cNvSpPr>
            <p:nvPr/>
          </p:nvSpPr>
          <p:spPr bwMode="auto">
            <a:xfrm>
              <a:off x="3991973" y="3591776"/>
              <a:ext cx="129540" cy="129540"/>
            </a:xfrm>
            <a:prstGeom prst="ellipse">
              <a:avLst/>
            </a:prstGeom>
            <a:solidFill>
              <a:srgbClr val="FFC000"/>
            </a:solidFill>
            <a:ln w="25400" cap="flat">
              <a:noFill/>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0" tIns="0" rIns="0" bIns="0"/>
            <a:lstStyle/>
            <a:p>
              <a:pPr>
                <a:defRPr/>
              </a:pPr>
              <a:endParaRPr lang="en-US" dirty="0">
                <a:latin typeface="Times New Roman" charset="0"/>
                <a:sym typeface="Times New Roman" charset="0"/>
              </a:endParaRPr>
            </a:p>
          </p:txBody>
        </p:sp>
        <p:sp>
          <p:nvSpPr>
            <p:cNvPr id="10" name="Oval 31"/>
            <p:cNvSpPr>
              <a:spLocks noChangeAspect="1"/>
            </p:cNvSpPr>
            <p:nvPr/>
          </p:nvSpPr>
          <p:spPr bwMode="auto">
            <a:xfrm>
              <a:off x="4220573" y="3744176"/>
              <a:ext cx="129540" cy="129540"/>
            </a:xfrm>
            <a:prstGeom prst="ellipse">
              <a:avLst/>
            </a:prstGeom>
            <a:solidFill>
              <a:srgbClr val="FFC000"/>
            </a:solidFill>
            <a:ln w="25400" cap="flat">
              <a:noFill/>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0" tIns="0" rIns="0" bIns="0"/>
            <a:lstStyle/>
            <a:p>
              <a:pPr>
                <a:defRPr/>
              </a:pPr>
              <a:endParaRPr lang="en-US" dirty="0">
                <a:latin typeface="Times New Roman" charset="0"/>
                <a:sym typeface="Times New Roman" charset="0"/>
              </a:endParaRPr>
            </a:p>
          </p:txBody>
        </p:sp>
        <p:sp>
          <p:nvSpPr>
            <p:cNvPr id="11" name="Oval 32"/>
            <p:cNvSpPr>
              <a:spLocks noChangeAspect="1"/>
            </p:cNvSpPr>
            <p:nvPr/>
          </p:nvSpPr>
          <p:spPr bwMode="auto">
            <a:xfrm>
              <a:off x="4220573" y="3363176"/>
              <a:ext cx="129540" cy="129540"/>
            </a:xfrm>
            <a:prstGeom prst="ellipse">
              <a:avLst/>
            </a:prstGeom>
            <a:solidFill>
              <a:srgbClr val="FFC000"/>
            </a:solidFill>
            <a:ln w="25400" cap="flat">
              <a:noFill/>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0" tIns="0" rIns="0" bIns="0"/>
            <a:lstStyle/>
            <a:p>
              <a:pPr>
                <a:defRPr/>
              </a:pPr>
              <a:endParaRPr lang="en-US" dirty="0">
                <a:latin typeface="Times New Roman" charset="0"/>
                <a:sym typeface="Times New Roman" charset="0"/>
              </a:endParaRPr>
            </a:p>
          </p:txBody>
        </p:sp>
        <p:sp>
          <p:nvSpPr>
            <p:cNvPr id="12" name="Oval 33"/>
            <p:cNvSpPr>
              <a:spLocks noChangeAspect="1"/>
            </p:cNvSpPr>
            <p:nvPr/>
          </p:nvSpPr>
          <p:spPr bwMode="auto">
            <a:xfrm>
              <a:off x="3915773" y="3363176"/>
              <a:ext cx="129540" cy="129540"/>
            </a:xfrm>
            <a:prstGeom prst="ellipse">
              <a:avLst/>
            </a:prstGeom>
            <a:solidFill>
              <a:srgbClr val="FFC000"/>
            </a:solidFill>
            <a:ln w="25400" cap="flat">
              <a:noFill/>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0" tIns="0" rIns="0" bIns="0"/>
            <a:lstStyle/>
            <a:p>
              <a:pPr>
                <a:defRPr/>
              </a:pPr>
              <a:endParaRPr lang="en-US" dirty="0">
                <a:latin typeface="Times New Roman" charset="0"/>
                <a:sym typeface="Times New Roman" charset="0"/>
              </a:endParaRPr>
            </a:p>
          </p:txBody>
        </p:sp>
        <p:sp>
          <p:nvSpPr>
            <p:cNvPr id="13" name="Oval 34"/>
            <p:cNvSpPr>
              <a:spLocks noChangeAspect="1"/>
            </p:cNvSpPr>
            <p:nvPr/>
          </p:nvSpPr>
          <p:spPr bwMode="auto">
            <a:xfrm>
              <a:off x="4068173" y="3058376"/>
              <a:ext cx="129540" cy="129540"/>
            </a:xfrm>
            <a:prstGeom prst="ellipse">
              <a:avLst/>
            </a:prstGeom>
            <a:solidFill>
              <a:srgbClr val="FFC000"/>
            </a:solidFill>
            <a:ln w="25400" cap="flat">
              <a:noFill/>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0" tIns="0" rIns="0" bIns="0"/>
            <a:lstStyle/>
            <a:p>
              <a:pPr>
                <a:defRPr/>
              </a:pPr>
              <a:endParaRPr lang="en-US" dirty="0">
                <a:latin typeface="Times New Roman" charset="0"/>
                <a:sym typeface="Times New Roman" charset="0"/>
              </a:endParaRPr>
            </a:p>
          </p:txBody>
        </p:sp>
        <p:sp>
          <p:nvSpPr>
            <p:cNvPr id="14" name="Oval 35"/>
            <p:cNvSpPr>
              <a:spLocks noChangeAspect="1"/>
            </p:cNvSpPr>
            <p:nvPr/>
          </p:nvSpPr>
          <p:spPr bwMode="auto">
            <a:xfrm>
              <a:off x="4296773" y="2905976"/>
              <a:ext cx="129540" cy="129540"/>
            </a:xfrm>
            <a:prstGeom prst="ellipse">
              <a:avLst/>
            </a:prstGeom>
            <a:solidFill>
              <a:srgbClr val="FFC000"/>
            </a:solidFill>
            <a:ln w="25400" cap="flat">
              <a:noFill/>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0" tIns="0" rIns="0" bIns="0"/>
            <a:lstStyle/>
            <a:p>
              <a:pPr>
                <a:defRPr/>
              </a:pPr>
              <a:endParaRPr lang="en-US" dirty="0">
                <a:latin typeface="Times New Roman" charset="0"/>
                <a:sym typeface="Times New Roman" charset="0"/>
              </a:endParaRPr>
            </a:p>
          </p:txBody>
        </p:sp>
        <p:sp>
          <p:nvSpPr>
            <p:cNvPr id="15" name="Oval 36"/>
            <p:cNvSpPr>
              <a:spLocks noChangeAspect="1"/>
            </p:cNvSpPr>
            <p:nvPr/>
          </p:nvSpPr>
          <p:spPr bwMode="auto">
            <a:xfrm>
              <a:off x="3382373" y="3058376"/>
              <a:ext cx="129540" cy="129540"/>
            </a:xfrm>
            <a:prstGeom prst="ellipse">
              <a:avLst/>
            </a:prstGeom>
            <a:solidFill>
              <a:srgbClr val="FFC000"/>
            </a:solidFill>
            <a:ln w="25400" cap="flat">
              <a:noFill/>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0" tIns="0" rIns="0" bIns="0"/>
            <a:lstStyle/>
            <a:p>
              <a:pPr>
                <a:defRPr/>
              </a:pPr>
              <a:endParaRPr lang="en-US" dirty="0">
                <a:latin typeface="Times New Roman" charset="0"/>
                <a:sym typeface="Times New Roman" charset="0"/>
              </a:endParaRPr>
            </a:p>
          </p:txBody>
        </p:sp>
        <p:sp>
          <p:nvSpPr>
            <p:cNvPr id="16" name="Oval 37"/>
            <p:cNvSpPr>
              <a:spLocks noChangeAspect="1"/>
            </p:cNvSpPr>
            <p:nvPr/>
          </p:nvSpPr>
          <p:spPr bwMode="auto">
            <a:xfrm>
              <a:off x="3458573" y="3591776"/>
              <a:ext cx="129540" cy="129540"/>
            </a:xfrm>
            <a:prstGeom prst="ellipse">
              <a:avLst/>
            </a:prstGeom>
            <a:solidFill>
              <a:srgbClr val="FFC000"/>
            </a:solidFill>
            <a:ln w="25400" cap="flat">
              <a:noFill/>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0" tIns="0" rIns="0" bIns="0"/>
            <a:lstStyle/>
            <a:p>
              <a:pPr>
                <a:defRPr/>
              </a:pPr>
              <a:endParaRPr lang="en-US" dirty="0">
                <a:latin typeface="Times New Roman" charset="0"/>
                <a:sym typeface="Times New Roman" charset="0"/>
              </a:endParaRPr>
            </a:p>
          </p:txBody>
        </p:sp>
      </p:grpSp>
      <p:grpSp>
        <p:nvGrpSpPr>
          <p:cNvPr id="17" name="Group 114"/>
          <p:cNvGrpSpPr/>
          <p:nvPr/>
        </p:nvGrpSpPr>
        <p:grpSpPr>
          <a:xfrm>
            <a:off x="3109249" y="1171894"/>
            <a:ext cx="1632034" cy="513259"/>
            <a:chOff x="1479752" y="1550015"/>
            <a:chExt cx="1632034" cy="530842"/>
          </a:xfrm>
        </p:grpSpPr>
        <p:sp>
          <p:nvSpPr>
            <p:cNvPr id="18" name="Rectangle 19"/>
            <p:cNvSpPr>
              <a:spLocks/>
            </p:cNvSpPr>
            <p:nvPr/>
          </p:nvSpPr>
          <p:spPr bwMode="auto">
            <a:xfrm>
              <a:off x="2773874" y="1550015"/>
              <a:ext cx="337912" cy="254656"/>
            </a:xfrm>
            <a:prstGeom prst="rect">
              <a:avLst/>
            </a:prstGeom>
            <a:noFill/>
            <a:ln w="12700">
              <a:noFill/>
              <a:miter lim="800000"/>
              <a:headEnd/>
              <a:tailEnd/>
            </a:ln>
          </p:spPr>
          <p:txBody>
            <a:bodyPr wrap="none" lIns="0" tIns="0" rIns="40639" bIns="0">
              <a:spAutoFit/>
              <a:scene3d>
                <a:camera prst="orthographicFront"/>
                <a:lightRig rig="threePt" dir="t"/>
              </a:scene3d>
              <a:sp3d extrusionH="57150">
                <a:bevelT w="38100" h="38100"/>
              </a:sp3d>
            </a:bodyPr>
            <a:lstStyle/>
            <a:p>
              <a:pPr marL="39688" algn="r"/>
              <a:r>
                <a:rPr lang="en-US" sz="1600" b="1" dirty="0">
                  <a:solidFill>
                    <a:schemeClr val="bg1"/>
                  </a:solidFill>
                  <a:latin typeface="Arial" pitchFamily="34" charset="0"/>
                  <a:cs typeface="Arial" pitchFamily="34" charset="0"/>
                  <a:sym typeface="Arial" pitchFamily="34" charset="0"/>
                </a:rPr>
                <a:t>+V</a:t>
              </a:r>
            </a:p>
          </p:txBody>
        </p:sp>
        <p:sp>
          <p:nvSpPr>
            <p:cNvPr id="19" name="Rectangle 20"/>
            <p:cNvSpPr>
              <a:spLocks/>
            </p:cNvSpPr>
            <p:nvPr/>
          </p:nvSpPr>
          <p:spPr bwMode="auto">
            <a:xfrm>
              <a:off x="2809268" y="1826200"/>
              <a:ext cx="286616" cy="254657"/>
            </a:xfrm>
            <a:prstGeom prst="rect">
              <a:avLst/>
            </a:prstGeom>
            <a:noFill/>
            <a:ln w="12700">
              <a:noFill/>
              <a:miter lim="800000"/>
              <a:headEnd/>
              <a:tailEnd/>
            </a:ln>
          </p:spPr>
          <p:txBody>
            <a:bodyPr wrap="none" lIns="0" tIns="0" rIns="40639" bIns="0">
              <a:spAutoFit/>
              <a:scene3d>
                <a:camera prst="orthographicFront"/>
                <a:lightRig rig="threePt" dir="t"/>
              </a:scene3d>
              <a:sp3d extrusionH="57150">
                <a:bevelT w="38100" h="38100"/>
              </a:sp3d>
            </a:bodyPr>
            <a:lstStyle/>
            <a:p>
              <a:pPr marL="39688" algn="r"/>
              <a:r>
                <a:rPr lang="en-US" sz="1600" b="1" dirty="0">
                  <a:solidFill>
                    <a:schemeClr val="bg1"/>
                  </a:solidFill>
                  <a:effectLst>
                    <a:outerShdw blurRad="50800" dist="38100" dir="2700000" algn="tl" rotWithShape="0">
                      <a:prstClr val="black">
                        <a:alpha val="40000"/>
                      </a:prstClr>
                    </a:outerShdw>
                  </a:effectLst>
                  <a:latin typeface="Arial" pitchFamily="34" charset="0"/>
                  <a:cs typeface="Arial" pitchFamily="34" charset="0"/>
                  <a:sym typeface="Arial" pitchFamily="34" charset="0"/>
                </a:rPr>
                <a:t>-V</a:t>
              </a:r>
            </a:p>
          </p:txBody>
        </p:sp>
        <p:pic>
          <p:nvPicPr>
            <p:cNvPr id="20" name="Picture 39"/>
            <p:cNvPicPr>
              <a:picLocks noChangeAspect="1" noChangeArrowheads="1"/>
            </p:cNvPicPr>
            <p:nvPr/>
          </p:nvPicPr>
          <p:blipFill>
            <a:blip r:embed="rId3" cstate="print"/>
            <a:srcRect/>
            <a:stretch>
              <a:fillRect/>
            </a:stretch>
          </p:blipFill>
          <p:spPr bwMode="auto">
            <a:xfrm>
              <a:off x="1479752" y="1653777"/>
              <a:ext cx="1289094" cy="345011"/>
            </a:xfrm>
            <a:prstGeom prst="rect">
              <a:avLst/>
            </a:prstGeom>
            <a:noFill/>
            <a:ln w="12700">
              <a:noFill/>
              <a:round/>
              <a:headEnd/>
              <a:tailEnd/>
            </a:ln>
            <a:effectLst>
              <a:innerShdw blurRad="63500" dist="50800" dir="13500000">
                <a:prstClr val="black">
                  <a:alpha val="50000"/>
                </a:prstClr>
              </a:innerShdw>
            </a:effectLst>
          </p:spPr>
        </p:pic>
      </p:grpSp>
      <p:grpSp>
        <p:nvGrpSpPr>
          <p:cNvPr id="21" name="Group 37"/>
          <p:cNvGrpSpPr/>
          <p:nvPr/>
        </p:nvGrpSpPr>
        <p:grpSpPr>
          <a:xfrm>
            <a:off x="3235652" y="1819237"/>
            <a:ext cx="1342881" cy="1313571"/>
            <a:chOff x="3176100" y="2489350"/>
            <a:chExt cx="1554480" cy="1629903"/>
          </a:xfrm>
        </p:grpSpPr>
        <p:sp>
          <p:nvSpPr>
            <p:cNvPr id="22" name="Line 41"/>
            <p:cNvSpPr>
              <a:spLocks noChangeAspect="1" noChangeShapeType="1"/>
            </p:cNvSpPr>
            <p:nvPr/>
          </p:nvSpPr>
          <p:spPr bwMode="auto">
            <a:xfrm>
              <a:off x="3176101" y="2489350"/>
              <a:ext cx="1535208" cy="0"/>
            </a:xfrm>
            <a:prstGeom prst="line">
              <a:avLst/>
            </a:prstGeom>
            <a:noFill/>
            <a:ln w="139700" cap="rnd">
              <a:solidFill>
                <a:srgbClr val="FF0000"/>
              </a:solid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w="114300" prst="hardEdge"/>
            </a:sp3d>
          </p:spPr>
          <p:txBody>
            <a:bodyPr lIns="0" tIns="0" rIns="0" bIns="0"/>
            <a:lstStyle/>
            <a:p>
              <a:pPr>
                <a:defRPr/>
              </a:pPr>
              <a:endParaRPr lang="en-US" dirty="0">
                <a:latin typeface="Times New Roman" charset="0"/>
                <a:sym typeface="Times New Roman" charset="0"/>
              </a:endParaRPr>
            </a:p>
          </p:txBody>
        </p:sp>
        <p:sp>
          <p:nvSpPr>
            <p:cNvPr id="23" name="Line 42"/>
            <p:cNvSpPr>
              <a:spLocks noChangeAspect="1" noChangeShapeType="1"/>
            </p:cNvSpPr>
            <p:nvPr/>
          </p:nvSpPr>
          <p:spPr bwMode="auto">
            <a:xfrm>
              <a:off x="3176100" y="4117903"/>
              <a:ext cx="1554480" cy="1350"/>
            </a:xfrm>
            <a:prstGeom prst="line">
              <a:avLst/>
            </a:prstGeom>
            <a:noFill/>
            <a:ln w="139700" cap="rnd">
              <a:solidFill>
                <a:srgbClr val="0000FF"/>
              </a:solidFill>
              <a:prstDash val="solid"/>
              <a:round/>
              <a:headEnd type="none" w="med" len="med"/>
              <a:tailEnd type="none" w="med" len="med"/>
            </a:ln>
            <a:effectLst>
              <a:innerShdw blurRad="114300">
                <a:prstClr val="black"/>
              </a:innerShdw>
            </a:effectLst>
            <a:scene3d>
              <a:camera prst="orthographicFront"/>
              <a:lightRig rig="threePt" dir="t"/>
            </a:scene3d>
            <a:sp3d>
              <a:bevelT w="114300" prst="hardEdge"/>
            </a:sp3d>
          </p:spPr>
          <p:txBody>
            <a:bodyPr lIns="0" tIns="0" rIns="0" bIns="0"/>
            <a:lstStyle/>
            <a:p>
              <a:pPr>
                <a:defRPr/>
              </a:pPr>
              <a:endParaRPr lang="en-US" dirty="0">
                <a:latin typeface="Times New Roman" charset="0"/>
                <a:sym typeface="Times New Roman" charset="0"/>
              </a:endParaRPr>
            </a:p>
          </p:txBody>
        </p:sp>
      </p:grpSp>
      <p:sp>
        <p:nvSpPr>
          <p:cNvPr id="24" name="Line 22"/>
          <p:cNvSpPr>
            <a:spLocks noChangeShapeType="1"/>
          </p:cNvSpPr>
          <p:nvPr/>
        </p:nvSpPr>
        <p:spPr bwMode="auto">
          <a:xfrm rot="10800000" flipV="1">
            <a:off x="3767216" y="1969658"/>
            <a:ext cx="0" cy="220051"/>
          </a:xfrm>
          <a:prstGeom prst="line">
            <a:avLst/>
          </a:prstGeom>
          <a:noFill/>
          <a:ln w="12700">
            <a:solidFill>
              <a:schemeClr val="tx1"/>
            </a:solidFill>
            <a:prstDash val="sysDash"/>
            <a:round/>
            <a:headEnd/>
            <a:tailEnd type="stealth" w="med" len="med"/>
          </a:ln>
        </p:spPr>
        <p:txBody>
          <a:bodyPr lIns="0" tIns="0" rIns="0" bIns="0"/>
          <a:lstStyle/>
          <a:p>
            <a:endParaRPr lang="en-US" dirty="0"/>
          </a:p>
        </p:txBody>
      </p:sp>
      <p:grpSp>
        <p:nvGrpSpPr>
          <p:cNvPr id="25" name="Group 50"/>
          <p:cNvGrpSpPr>
            <a:grpSpLocks noChangeAspect="1"/>
          </p:cNvGrpSpPr>
          <p:nvPr/>
        </p:nvGrpSpPr>
        <p:grpSpPr bwMode="auto">
          <a:xfrm>
            <a:off x="1677379" y="2041757"/>
            <a:ext cx="1098550" cy="236562"/>
            <a:chOff x="1584" y="1920"/>
            <a:chExt cx="1439" cy="617"/>
          </a:xfrm>
        </p:grpSpPr>
        <p:sp>
          <p:nvSpPr>
            <p:cNvPr id="26" name="Freeform 76"/>
            <p:cNvSpPr>
              <a:spLocks/>
            </p:cNvSpPr>
            <p:nvPr/>
          </p:nvSpPr>
          <p:spPr bwMode="auto">
            <a:xfrm>
              <a:off x="1584" y="1920"/>
              <a:ext cx="704" cy="617"/>
            </a:xfrm>
            <a:custGeom>
              <a:avLst/>
              <a:gdLst>
                <a:gd name="T0" fmla="*/ 14288 w 704"/>
                <a:gd name="T1" fmla="*/ 973138 h 617"/>
                <a:gd name="T2" fmla="*/ 34925 w 704"/>
                <a:gd name="T3" fmla="*/ 944563 h 617"/>
                <a:gd name="T4" fmla="*/ 61913 w 704"/>
                <a:gd name="T5" fmla="*/ 892175 h 617"/>
                <a:gd name="T6" fmla="*/ 88900 w 704"/>
                <a:gd name="T7" fmla="*/ 819150 h 617"/>
                <a:gd name="T8" fmla="*/ 109538 w 704"/>
                <a:gd name="T9" fmla="*/ 730250 h 617"/>
                <a:gd name="T10" fmla="*/ 136525 w 704"/>
                <a:gd name="T11" fmla="*/ 628650 h 617"/>
                <a:gd name="T12" fmla="*/ 157162 w 704"/>
                <a:gd name="T13" fmla="*/ 519113 h 617"/>
                <a:gd name="T14" fmla="*/ 198437 w 704"/>
                <a:gd name="T15" fmla="*/ 338138 h 617"/>
                <a:gd name="T16" fmla="*/ 227013 w 704"/>
                <a:gd name="T17" fmla="*/ 238125 h 617"/>
                <a:gd name="T18" fmla="*/ 247650 w 704"/>
                <a:gd name="T19" fmla="*/ 149225 h 617"/>
                <a:gd name="T20" fmla="*/ 274638 w 704"/>
                <a:gd name="T21" fmla="*/ 79375 h 617"/>
                <a:gd name="T22" fmla="*/ 301625 w 704"/>
                <a:gd name="T23" fmla="*/ 30163 h 617"/>
                <a:gd name="T24" fmla="*/ 322262 w 704"/>
                <a:gd name="T25" fmla="*/ 3175 h 617"/>
                <a:gd name="T26" fmla="*/ 349250 w 704"/>
                <a:gd name="T27" fmla="*/ 3175 h 617"/>
                <a:gd name="T28" fmla="*/ 369887 w 704"/>
                <a:gd name="T29" fmla="*/ 25400 h 617"/>
                <a:gd name="T30" fmla="*/ 398462 w 704"/>
                <a:gd name="T31" fmla="*/ 73025 h 617"/>
                <a:gd name="T32" fmla="*/ 419100 w 704"/>
                <a:gd name="T33" fmla="*/ 139700 h 617"/>
                <a:gd name="T34" fmla="*/ 446088 w 704"/>
                <a:gd name="T35" fmla="*/ 228600 h 617"/>
                <a:gd name="T36" fmla="*/ 473075 w 704"/>
                <a:gd name="T37" fmla="*/ 325438 h 617"/>
                <a:gd name="T38" fmla="*/ 500063 w 704"/>
                <a:gd name="T39" fmla="*/ 471488 h 617"/>
                <a:gd name="T40" fmla="*/ 549275 w 704"/>
                <a:gd name="T41" fmla="*/ 685800 h 617"/>
                <a:gd name="T42" fmla="*/ 576262 w 704"/>
                <a:gd name="T43" fmla="*/ 782638 h 617"/>
                <a:gd name="T44" fmla="*/ 603250 w 704"/>
                <a:gd name="T45" fmla="*/ 863600 h 617"/>
                <a:gd name="T46" fmla="*/ 623887 w 704"/>
                <a:gd name="T47" fmla="*/ 923925 h 617"/>
                <a:gd name="T48" fmla="*/ 650875 w 704"/>
                <a:gd name="T49" fmla="*/ 963613 h 617"/>
                <a:gd name="T50" fmla="*/ 671512 w 704"/>
                <a:gd name="T51" fmla="*/ 977900 h 617"/>
                <a:gd name="T52" fmla="*/ 700087 w 704"/>
                <a:gd name="T53" fmla="*/ 969963 h 617"/>
                <a:gd name="T54" fmla="*/ 720725 w 704"/>
                <a:gd name="T55" fmla="*/ 933450 h 617"/>
                <a:gd name="T56" fmla="*/ 747712 w 704"/>
                <a:gd name="T57" fmla="*/ 877888 h 617"/>
                <a:gd name="T58" fmla="*/ 774700 w 704"/>
                <a:gd name="T59" fmla="*/ 800100 h 617"/>
                <a:gd name="T60" fmla="*/ 795337 w 704"/>
                <a:gd name="T61" fmla="*/ 709613 h 617"/>
                <a:gd name="T62" fmla="*/ 822325 w 704"/>
                <a:gd name="T63" fmla="*/ 604838 h 617"/>
                <a:gd name="T64" fmla="*/ 877888 w 704"/>
                <a:gd name="T65" fmla="*/ 350838 h 617"/>
                <a:gd name="T66" fmla="*/ 904875 w 704"/>
                <a:gd name="T67" fmla="*/ 249238 h 617"/>
                <a:gd name="T68" fmla="*/ 925513 w 704"/>
                <a:gd name="T69" fmla="*/ 158750 h 617"/>
                <a:gd name="T70" fmla="*/ 954088 w 704"/>
                <a:gd name="T71" fmla="*/ 85725 h 617"/>
                <a:gd name="T72" fmla="*/ 974725 w 704"/>
                <a:gd name="T73" fmla="*/ 33338 h 617"/>
                <a:gd name="T74" fmla="*/ 1001713 w 704"/>
                <a:gd name="T75" fmla="*/ 4763 h 617"/>
                <a:gd name="T76" fmla="*/ 1022350 w 704"/>
                <a:gd name="T77" fmla="*/ 0 h 617"/>
                <a:gd name="T78" fmla="*/ 1049338 w 704"/>
                <a:gd name="T79" fmla="*/ 22225 h 617"/>
                <a:gd name="T80" fmla="*/ 1076325 w 704"/>
                <a:gd name="T81" fmla="*/ 65088 h 617"/>
                <a:gd name="T82" fmla="*/ 1096963 w 704"/>
                <a:gd name="T83" fmla="*/ 131763 h 61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04"/>
                <a:gd name="T127" fmla="*/ 0 h 617"/>
                <a:gd name="T128" fmla="*/ 704 w 704"/>
                <a:gd name="T129" fmla="*/ 617 h 61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04" h="617">
                  <a:moveTo>
                    <a:pt x="0" y="617"/>
                  </a:moveTo>
                  <a:lnTo>
                    <a:pt x="4" y="616"/>
                  </a:lnTo>
                  <a:lnTo>
                    <a:pt x="9" y="613"/>
                  </a:lnTo>
                  <a:lnTo>
                    <a:pt x="13" y="609"/>
                  </a:lnTo>
                  <a:lnTo>
                    <a:pt x="17" y="603"/>
                  </a:lnTo>
                  <a:lnTo>
                    <a:pt x="22" y="595"/>
                  </a:lnTo>
                  <a:lnTo>
                    <a:pt x="30" y="586"/>
                  </a:lnTo>
                  <a:lnTo>
                    <a:pt x="35" y="575"/>
                  </a:lnTo>
                  <a:lnTo>
                    <a:pt x="39" y="562"/>
                  </a:lnTo>
                  <a:lnTo>
                    <a:pt x="43" y="548"/>
                  </a:lnTo>
                  <a:lnTo>
                    <a:pt x="48" y="533"/>
                  </a:lnTo>
                  <a:lnTo>
                    <a:pt x="56" y="516"/>
                  </a:lnTo>
                  <a:lnTo>
                    <a:pt x="61" y="499"/>
                  </a:lnTo>
                  <a:lnTo>
                    <a:pt x="65" y="480"/>
                  </a:lnTo>
                  <a:lnTo>
                    <a:pt x="69" y="460"/>
                  </a:lnTo>
                  <a:lnTo>
                    <a:pt x="73" y="440"/>
                  </a:lnTo>
                  <a:lnTo>
                    <a:pt x="82" y="418"/>
                  </a:lnTo>
                  <a:lnTo>
                    <a:pt x="86" y="396"/>
                  </a:lnTo>
                  <a:lnTo>
                    <a:pt x="91" y="373"/>
                  </a:lnTo>
                  <a:lnTo>
                    <a:pt x="95" y="351"/>
                  </a:lnTo>
                  <a:lnTo>
                    <a:pt x="99" y="327"/>
                  </a:lnTo>
                  <a:lnTo>
                    <a:pt x="112" y="281"/>
                  </a:lnTo>
                  <a:lnTo>
                    <a:pt x="121" y="235"/>
                  </a:lnTo>
                  <a:lnTo>
                    <a:pt x="125" y="213"/>
                  </a:lnTo>
                  <a:lnTo>
                    <a:pt x="130" y="191"/>
                  </a:lnTo>
                  <a:lnTo>
                    <a:pt x="138" y="170"/>
                  </a:lnTo>
                  <a:lnTo>
                    <a:pt x="143" y="150"/>
                  </a:lnTo>
                  <a:lnTo>
                    <a:pt x="147" y="130"/>
                  </a:lnTo>
                  <a:lnTo>
                    <a:pt x="151" y="112"/>
                  </a:lnTo>
                  <a:lnTo>
                    <a:pt x="156" y="94"/>
                  </a:lnTo>
                  <a:lnTo>
                    <a:pt x="164" y="78"/>
                  </a:lnTo>
                  <a:lnTo>
                    <a:pt x="169" y="63"/>
                  </a:lnTo>
                  <a:lnTo>
                    <a:pt x="173" y="50"/>
                  </a:lnTo>
                  <a:lnTo>
                    <a:pt x="177" y="39"/>
                  </a:lnTo>
                  <a:lnTo>
                    <a:pt x="181" y="28"/>
                  </a:lnTo>
                  <a:lnTo>
                    <a:pt x="190" y="19"/>
                  </a:lnTo>
                  <a:lnTo>
                    <a:pt x="194" y="11"/>
                  </a:lnTo>
                  <a:lnTo>
                    <a:pt x="199" y="6"/>
                  </a:lnTo>
                  <a:lnTo>
                    <a:pt x="203" y="2"/>
                  </a:lnTo>
                  <a:lnTo>
                    <a:pt x="207" y="0"/>
                  </a:lnTo>
                  <a:lnTo>
                    <a:pt x="212" y="0"/>
                  </a:lnTo>
                  <a:lnTo>
                    <a:pt x="220" y="2"/>
                  </a:lnTo>
                  <a:lnTo>
                    <a:pt x="225" y="4"/>
                  </a:lnTo>
                  <a:lnTo>
                    <a:pt x="229" y="10"/>
                  </a:lnTo>
                  <a:lnTo>
                    <a:pt x="233" y="16"/>
                  </a:lnTo>
                  <a:lnTo>
                    <a:pt x="238" y="24"/>
                  </a:lnTo>
                  <a:lnTo>
                    <a:pt x="246" y="35"/>
                  </a:lnTo>
                  <a:lnTo>
                    <a:pt x="251" y="46"/>
                  </a:lnTo>
                  <a:lnTo>
                    <a:pt x="255" y="58"/>
                  </a:lnTo>
                  <a:lnTo>
                    <a:pt x="259" y="73"/>
                  </a:lnTo>
                  <a:lnTo>
                    <a:pt x="264" y="88"/>
                  </a:lnTo>
                  <a:lnTo>
                    <a:pt x="272" y="105"/>
                  </a:lnTo>
                  <a:lnTo>
                    <a:pt x="277" y="124"/>
                  </a:lnTo>
                  <a:lnTo>
                    <a:pt x="281" y="144"/>
                  </a:lnTo>
                  <a:lnTo>
                    <a:pt x="285" y="163"/>
                  </a:lnTo>
                  <a:lnTo>
                    <a:pt x="289" y="184"/>
                  </a:lnTo>
                  <a:lnTo>
                    <a:pt x="298" y="205"/>
                  </a:lnTo>
                  <a:lnTo>
                    <a:pt x="302" y="228"/>
                  </a:lnTo>
                  <a:lnTo>
                    <a:pt x="307" y="250"/>
                  </a:lnTo>
                  <a:lnTo>
                    <a:pt x="315" y="297"/>
                  </a:lnTo>
                  <a:lnTo>
                    <a:pt x="337" y="389"/>
                  </a:lnTo>
                  <a:lnTo>
                    <a:pt x="341" y="411"/>
                  </a:lnTo>
                  <a:lnTo>
                    <a:pt x="346" y="432"/>
                  </a:lnTo>
                  <a:lnTo>
                    <a:pt x="354" y="453"/>
                  </a:lnTo>
                  <a:lnTo>
                    <a:pt x="359" y="473"/>
                  </a:lnTo>
                  <a:lnTo>
                    <a:pt x="363" y="493"/>
                  </a:lnTo>
                  <a:lnTo>
                    <a:pt x="367" y="511"/>
                  </a:lnTo>
                  <a:lnTo>
                    <a:pt x="372" y="528"/>
                  </a:lnTo>
                  <a:lnTo>
                    <a:pt x="380" y="544"/>
                  </a:lnTo>
                  <a:lnTo>
                    <a:pt x="385" y="558"/>
                  </a:lnTo>
                  <a:lnTo>
                    <a:pt x="389" y="570"/>
                  </a:lnTo>
                  <a:lnTo>
                    <a:pt x="393" y="582"/>
                  </a:lnTo>
                  <a:lnTo>
                    <a:pt x="398" y="592"/>
                  </a:lnTo>
                  <a:lnTo>
                    <a:pt x="406" y="600"/>
                  </a:lnTo>
                  <a:lnTo>
                    <a:pt x="410" y="607"/>
                  </a:lnTo>
                  <a:lnTo>
                    <a:pt x="415" y="612"/>
                  </a:lnTo>
                  <a:lnTo>
                    <a:pt x="419" y="615"/>
                  </a:lnTo>
                  <a:lnTo>
                    <a:pt x="423" y="616"/>
                  </a:lnTo>
                  <a:lnTo>
                    <a:pt x="428" y="616"/>
                  </a:lnTo>
                  <a:lnTo>
                    <a:pt x="436" y="615"/>
                  </a:lnTo>
                  <a:lnTo>
                    <a:pt x="441" y="611"/>
                  </a:lnTo>
                  <a:lnTo>
                    <a:pt x="445" y="606"/>
                  </a:lnTo>
                  <a:lnTo>
                    <a:pt x="449" y="598"/>
                  </a:lnTo>
                  <a:lnTo>
                    <a:pt x="454" y="588"/>
                  </a:lnTo>
                  <a:lnTo>
                    <a:pt x="462" y="578"/>
                  </a:lnTo>
                  <a:lnTo>
                    <a:pt x="467" y="566"/>
                  </a:lnTo>
                  <a:lnTo>
                    <a:pt x="471" y="553"/>
                  </a:lnTo>
                  <a:lnTo>
                    <a:pt x="475" y="539"/>
                  </a:lnTo>
                  <a:lnTo>
                    <a:pt x="480" y="523"/>
                  </a:lnTo>
                  <a:lnTo>
                    <a:pt x="488" y="504"/>
                  </a:lnTo>
                  <a:lnTo>
                    <a:pt x="493" y="486"/>
                  </a:lnTo>
                  <a:lnTo>
                    <a:pt x="497" y="466"/>
                  </a:lnTo>
                  <a:lnTo>
                    <a:pt x="501" y="447"/>
                  </a:lnTo>
                  <a:lnTo>
                    <a:pt x="506" y="426"/>
                  </a:lnTo>
                  <a:lnTo>
                    <a:pt x="510" y="403"/>
                  </a:lnTo>
                  <a:lnTo>
                    <a:pt x="518" y="381"/>
                  </a:lnTo>
                  <a:lnTo>
                    <a:pt x="527" y="335"/>
                  </a:lnTo>
                  <a:lnTo>
                    <a:pt x="549" y="243"/>
                  </a:lnTo>
                  <a:lnTo>
                    <a:pt x="553" y="221"/>
                  </a:lnTo>
                  <a:lnTo>
                    <a:pt x="557" y="199"/>
                  </a:lnTo>
                  <a:lnTo>
                    <a:pt x="562" y="176"/>
                  </a:lnTo>
                  <a:lnTo>
                    <a:pt x="570" y="157"/>
                  </a:lnTo>
                  <a:lnTo>
                    <a:pt x="575" y="137"/>
                  </a:lnTo>
                  <a:lnTo>
                    <a:pt x="579" y="117"/>
                  </a:lnTo>
                  <a:lnTo>
                    <a:pt x="583" y="100"/>
                  </a:lnTo>
                  <a:lnTo>
                    <a:pt x="588" y="83"/>
                  </a:lnTo>
                  <a:lnTo>
                    <a:pt x="596" y="69"/>
                  </a:lnTo>
                  <a:lnTo>
                    <a:pt x="601" y="54"/>
                  </a:lnTo>
                  <a:lnTo>
                    <a:pt x="605" y="41"/>
                  </a:lnTo>
                  <a:lnTo>
                    <a:pt x="609" y="31"/>
                  </a:lnTo>
                  <a:lnTo>
                    <a:pt x="614" y="21"/>
                  </a:lnTo>
                  <a:lnTo>
                    <a:pt x="618" y="14"/>
                  </a:lnTo>
                  <a:lnTo>
                    <a:pt x="626" y="7"/>
                  </a:lnTo>
                  <a:lnTo>
                    <a:pt x="631" y="3"/>
                  </a:lnTo>
                  <a:lnTo>
                    <a:pt x="635" y="0"/>
                  </a:lnTo>
                  <a:lnTo>
                    <a:pt x="639" y="0"/>
                  </a:lnTo>
                  <a:lnTo>
                    <a:pt x="644" y="0"/>
                  </a:lnTo>
                  <a:lnTo>
                    <a:pt x="652" y="3"/>
                  </a:lnTo>
                  <a:lnTo>
                    <a:pt x="657" y="7"/>
                  </a:lnTo>
                  <a:lnTo>
                    <a:pt x="661" y="14"/>
                  </a:lnTo>
                  <a:lnTo>
                    <a:pt x="665" y="21"/>
                  </a:lnTo>
                  <a:lnTo>
                    <a:pt x="670" y="31"/>
                  </a:lnTo>
                  <a:lnTo>
                    <a:pt x="678" y="41"/>
                  </a:lnTo>
                  <a:lnTo>
                    <a:pt x="683" y="54"/>
                  </a:lnTo>
                  <a:lnTo>
                    <a:pt x="687" y="69"/>
                  </a:lnTo>
                  <a:lnTo>
                    <a:pt x="691" y="83"/>
                  </a:lnTo>
                  <a:lnTo>
                    <a:pt x="696" y="100"/>
                  </a:lnTo>
                  <a:lnTo>
                    <a:pt x="704" y="117"/>
                  </a:lnTo>
                </a:path>
              </a:pathLst>
            </a:custGeom>
            <a:noFill/>
            <a:ln w="38100" cap="flat">
              <a:solidFill>
                <a:srgbClr val="FF0000"/>
              </a:solidFill>
              <a:prstDash val="solid"/>
              <a:round/>
              <a:headEnd/>
              <a:tailEnd/>
            </a:ln>
          </p:spPr>
          <p:txBody>
            <a:bodyPr/>
            <a:lstStyle/>
            <a:p>
              <a:endParaRPr lang="en-US" dirty="0"/>
            </a:p>
          </p:txBody>
        </p:sp>
        <p:sp>
          <p:nvSpPr>
            <p:cNvPr id="27" name="Freeform 77"/>
            <p:cNvSpPr>
              <a:spLocks/>
            </p:cNvSpPr>
            <p:nvPr/>
          </p:nvSpPr>
          <p:spPr bwMode="auto">
            <a:xfrm>
              <a:off x="2288" y="1920"/>
              <a:ext cx="735" cy="617"/>
            </a:xfrm>
            <a:custGeom>
              <a:avLst/>
              <a:gdLst>
                <a:gd name="T0" fmla="*/ 14288 w 735"/>
                <a:gd name="T1" fmla="*/ 249238 h 617"/>
                <a:gd name="T2" fmla="*/ 34925 w 735"/>
                <a:gd name="T3" fmla="*/ 350838 h 617"/>
                <a:gd name="T4" fmla="*/ 96838 w 735"/>
                <a:gd name="T5" fmla="*/ 604838 h 617"/>
                <a:gd name="T6" fmla="*/ 117475 w 735"/>
                <a:gd name="T7" fmla="*/ 709613 h 617"/>
                <a:gd name="T8" fmla="*/ 144463 w 735"/>
                <a:gd name="T9" fmla="*/ 800100 h 617"/>
                <a:gd name="T10" fmla="*/ 171450 w 735"/>
                <a:gd name="T11" fmla="*/ 877888 h 617"/>
                <a:gd name="T12" fmla="*/ 192088 w 735"/>
                <a:gd name="T13" fmla="*/ 933450 h 617"/>
                <a:gd name="T14" fmla="*/ 219075 w 735"/>
                <a:gd name="T15" fmla="*/ 969963 h 617"/>
                <a:gd name="T16" fmla="*/ 239713 w 735"/>
                <a:gd name="T17" fmla="*/ 977900 h 617"/>
                <a:gd name="T18" fmla="*/ 268288 w 735"/>
                <a:gd name="T19" fmla="*/ 963613 h 617"/>
                <a:gd name="T20" fmla="*/ 288925 w 735"/>
                <a:gd name="T21" fmla="*/ 923925 h 617"/>
                <a:gd name="T22" fmla="*/ 315913 w 735"/>
                <a:gd name="T23" fmla="*/ 863600 h 617"/>
                <a:gd name="T24" fmla="*/ 342900 w 735"/>
                <a:gd name="T25" fmla="*/ 782638 h 617"/>
                <a:gd name="T26" fmla="*/ 363538 w 735"/>
                <a:gd name="T27" fmla="*/ 685800 h 617"/>
                <a:gd name="T28" fmla="*/ 392113 w 735"/>
                <a:gd name="T29" fmla="*/ 582613 h 617"/>
                <a:gd name="T30" fmla="*/ 446088 w 735"/>
                <a:gd name="T31" fmla="*/ 325438 h 617"/>
                <a:gd name="T32" fmla="*/ 473075 w 735"/>
                <a:gd name="T33" fmla="*/ 228600 h 617"/>
                <a:gd name="T34" fmla="*/ 493713 w 735"/>
                <a:gd name="T35" fmla="*/ 139700 h 617"/>
                <a:gd name="T36" fmla="*/ 522288 w 735"/>
                <a:gd name="T37" fmla="*/ 73025 h 617"/>
                <a:gd name="T38" fmla="*/ 542925 w 735"/>
                <a:gd name="T39" fmla="*/ 25400 h 617"/>
                <a:gd name="T40" fmla="*/ 569913 w 735"/>
                <a:gd name="T41" fmla="*/ 3175 h 617"/>
                <a:gd name="T42" fmla="*/ 590550 w 735"/>
                <a:gd name="T43" fmla="*/ 3175 h 617"/>
                <a:gd name="T44" fmla="*/ 617538 w 735"/>
                <a:gd name="T45" fmla="*/ 30163 h 617"/>
                <a:gd name="T46" fmla="*/ 644525 w 735"/>
                <a:gd name="T47" fmla="*/ 79375 h 617"/>
                <a:gd name="T48" fmla="*/ 665163 w 735"/>
                <a:gd name="T49" fmla="*/ 149225 h 617"/>
                <a:gd name="T50" fmla="*/ 693738 w 735"/>
                <a:gd name="T51" fmla="*/ 238125 h 617"/>
                <a:gd name="T52" fmla="*/ 714375 w 735"/>
                <a:gd name="T53" fmla="*/ 338138 h 617"/>
                <a:gd name="T54" fmla="*/ 774700 w 735"/>
                <a:gd name="T55" fmla="*/ 592138 h 617"/>
                <a:gd name="T56" fmla="*/ 795338 w 735"/>
                <a:gd name="T57" fmla="*/ 698500 h 617"/>
                <a:gd name="T58" fmla="*/ 823913 w 735"/>
                <a:gd name="T59" fmla="*/ 792163 h 617"/>
                <a:gd name="T60" fmla="*/ 844550 w 735"/>
                <a:gd name="T61" fmla="*/ 869950 h 617"/>
                <a:gd name="T62" fmla="*/ 871538 w 735"/>
                <a:gd name="T63" fmla="*/ 930275 h 617"/>
                <a:gd name="T64" fmla="*/ 892175 w 735"/>
                <a:gd name="T65" fmla="*/ 966788 h 617"/>
                <a:gd name="T66" fmla="*/ 919163 w 735"/>
                <a:gd name="T67" fmla="*/ 979488 h 617"/>
                <a:gd name="T68" fmla="*/ 946150 w 735"/>
                <a:gd name="T69" fmla="*/ 966788 h 617"/>
                <a:gd name="T70" fmla="*/ 966788 w 735"/>
                <a:gd name="T71" fmla="*/ 930275 h 617"/>
                <a:gd name="T72" fmla="*/ 995363 w 735"/>
                <a:gd name="T73" fmla="*/ 869950 h 617"/>
                <a:gd name="T74" fmla="*/ 1016000 w 735"/>
                <a:gd name="T75" fmla="*/ 792163 h 617"/>
                <a:gd name="T76" fmla="*/ 1042988 w 735"/>
                <a:gd name="T77" fmla="*/ 698500 h 617"/>
                <a:gd name="T78" fmla="*/ 1063625 w 735"/>
                <a:gd name="T79" fmla="*/ 592138 h 617"/>
                <a:gd name="T80" fmla="*/ 1125538 w 735"/>
                <a:gd name="T81" fmla="*/ 338138 h 617"/>
                <a:gd name="T82" fmla="*/ 1146175 w 735"/>
                <a:gd name="T83" fmla="*/ 238125 h 61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35"/>
                <a:gd name="T127" fmla="*/ 0 h 617"/>
                <a:gd name="T128" fmla="*/ 735 w 735"/>
                <a:gd name="T129" fmla="*/ 617 h 61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35" h="617">
                  <a:moveTo>
                    <a:pt x="0" y="117"/>
                  </a:moveTo>
                  <a:lnTo>
                    <a:pt x="5" y="137"/>
                  </a:lnTo>
                  <a:lnTo>
                    <a:pt x="9" y="157"/>
                  </a:lnTo>
                  <a:lnTo>
                    <a:pt x="13" y="176"/>
                  </a:lnTo>
                  <a:lnTo>
                    <a:pt x="18" y="199"/>
                  </a:lnTo>
                  <a:lnTo>
                    <a:pt x="22" y="221"/>
                  </a:lnTo>
                  <a:lnTo>
                    <a:pt x="30" y="243"/>
                  </a:lnTo>
                  <a:lnTo>
                    <a:pt x="39" y="289"/>
                  </a:lnTo>
                  <a:lnTo>
                    <a:pt x="61" y="381"/>
                  </a:lnTo>
                  <a:lnTo>
                    <a:pt x="65" y="403"/>
                  </a:lnTo>
                  <a:lnTo>
                    <a:pt x="69" y="426"/>
                  </a:lnTo>
                  <a:lnTo>
                    <a:pt x="74" y="447"/>
                  </a:lnTo>
                  <a:lnTo>
                    <a:pt x="82" y="466"/>
                  </a:lnTo>
                  <a:lnTo>
                    <a:pt x="87" y="486"/>
                  </a:lnTo>
                  <a:lnTo>
                    <a:pt x="91" y="504"/>
                  </a:lnTo>
                  <a:lnTo>
                    <a:pt x="95" y="523"/>
                  </a:lnTo>
                  <a:lnTo>
                    <a:pt x="100" y="539"/>
                  </a:lnTo>
                  <a:lnTo>
                    <a:pt x="108" y="553"/>
                  </a:lnTo>
                  <a:lnTo>
                    <a:pt x="113" y="566"/>
                  </a:lnTo>
                  <a:lnTo>
                    <a:pt x="117" y="578"/>
                  </a:lnTo>
                  <a:lnTo>
                    <a:pt x="121" y="588"/>
                  </a:lnTo>
                  <a:lnTo>
                    <a:pt x="126" y="598"/>
                  </a:lnTo>
                  <a:lnTo>
                    <a:pt x="130" y="606"/>
                  </a:lnTo>
                  <a:lnTo>
                    <a:pt x="138" y="611"/>
                  </a:lnTo>
                  <a:lnTo>
                    <a:pt x="143" y="615"/>
                  </a:lnTo>
                  <a:lnTo>
                    <a:pt x="147" y="616"/>
                  </a:lnTo>
                  <a:lnTo>
                    <a:pt x="151" y="616"/>
                  </a:lnTo>
                  <a:lnTo>
                    <a:pt x="156" y="615"/>
                  </a:lnTo>
                  <a:lnTo>
                    <a:pt x="164" y="612"/>
                  </a:lnTo>
                  <a:lnTo>
                    <a:pt x="169" y="607"/>
                  </a:lnTo>
                  <a:lnTo>
                    <a:pt x="173" y="600"/>
                  </a:lnTo>
                  <a:lnTo>
                    <a:pt x="177" y="592"/>
                  </a:lnTo>
                  <a:lnTo>
                    <a:pt x="182" y="582"/>
                  </a:lnTo>
                  <a:lnTo>
                    <a:pt x="190" y="570"/>
                  </a:lnTo>
                  <a:lnTo>
                    <a:pt x="195" y="558"/>
                  </a:lnTo>
                  <a:lnTo>
                    <a:pt x="199" y="544"/>
                  </a:lnTo>
                  <a:lnTo>
                    <a:pt x="203" y="528"/>
                  </a:lnTo>
                  <a:lnTo>
                    <a:pt x="208" y="511"/>
                  </a:lnTo>
                  <a:lnTo>
                    <a:pt x="216" y="493"/>
                  </a:lnTo>
                  <a:lnTo>
                    <a:pt x="221" y="473"/>
                  </a:lnTo>
                  <a:lnTo>
                    <a:pt x="225" y="453"/>
                  </a:lnTo>
                  <a:lnTo>
                    <a:pt x="229" y="432"/>
                  </a:lnTo>
                  <a:lnTo>
                    <a:pt x="234" y="411"/>
                  </a:lnTo>
                  <a:lnTo>
                    <a:pt x="238" y="389"/>
                  </a:lnTo>
                  <a:lnTo>
                    <a:pt x="247" y="367"/>
                  </a:lnTo>
                  <a:lnTo>
                    <a:pt x="255" y="319"/>
                  </a:lnTo>
                  <a:lnTo>
                    <a:pt x="277" y="228"/>
                  </a:lnTo>
                  <a:lnTo>
                    <a:pt x="281" y="205"/>
                  </a:lnTo>
                  <a:lnTo>
                    <a:pt x="285" y="184"/>
                  </a:lnTo>
                  <a:lnTo>
                    <a:pt x="290" y="163"/>
                  </a:lnTo>
                  <a:lnTo>
                    <a:pt x="298" y="144"/>
                  </a:lnTo>
                  <a:lnTo>
                    <a:pt x="303" y="124"/>
                  </a:lnTo>
                  <a:lnTo>
                    <a:pt x="307" y="105"/>
                  </a:lnTo>
                  <a:lnTo>
                    <a:pt x="311" y="88"/>
                  </a:lnTo>
                  <a:lnTo>
                    <a:pt x="316" y="73"/>
                  </a:lnTo>
                  <a:lnTo>
                    <a:pt x="324" y="58"/>
                  </a:lnTo>
                  <a:lnTo>
                    <a:pt x="329" y="46"/>
                  </a:lnTo>
                  <a:lnTo>
                    <a:pt x="333" y="35"/>
                  </a:lnTo>
                  <a:lnTo>
                    <a:pt x="337" y="24"/>
                  </a:lnTo>
                  <a:lnTo>
                    <a:pt x="342" y="16"/>
                  </a:lnTo>
                  <a:lnTo>
                    <a:pt x="346" y="10"/>
                  </a:lnTo>
                  <a:lnTo>
                    <a:pt x="355" y="4"/>
                  </a:lnTo>
                  <a:lnTo>
                    <a:pt x="359" y="2"/>
                  </a:lnTo>
                  <a:lnTo>
                    <a:pt x="363" y="0"/>
                  </a:lnTo>
                  <a:lnTo>
                    <a:pt x="367" y="0"/>
                  </a:lnTo>
                  <a:lnTo>
                    <a:pt x="372" y="2"/>
                  </a:lnTo>
                  <a:lnTo>
                    <a:pt x="380" y="6"/>
                  </a:lnTo>
                  <a:lnTo>
                    <a:pt x="385" y="11"/>
                  </a:lnTo>
                  <a:lnTo>
                    <a:pt x="389" y="19"/>
                  </a:lnTo>
                  <a:lnTo>
                    <a:pt x="393" y="28"/>
                  </a:lnTo>
                  <a:lnTo>
                    <a:pt x="398" y="39"/>
                  </a:lnTo>
                  <a:lnTo>
                    <a:pt x="406" y="50"/>
                  </a:lnTo>
                  <a:lnTo>
                    <a:pt x="411" y="63"/>
                  </a:lnTo>
                  <a:lnTo>
                    <a:pt x="415" y="78"/>
                  </a:lnTo>
                  <a:lnTo>
                    <a:pt x="419" y="94"/>
                  </a:lnTo>
                  <a:lnTo>
                    <a:pt x="424" y="112"/>
                  </a:lnTo>
                  <a:lnTo>
                    <a:pt x="428" y="130"/>
                  </a:lnTo>
                  <a:lnTo>
                    <a:pt x="437" y="150"/>
                  </a:lnTo>
                  <a:lnTo>
                    <a:pt x="441" y="170"/>
                  </a:lnTo>
                  <a:lnTo>
                    <a:pt x="445" y="191"/>
                  </a:lnTo>
                  <a:lnTo>
                    <a:pt x="450" y="213"/>
                  </a:lnTo>
                  <a:lnTo>
                    <a:pt x="454" y="235"/>
                  </a:lnTo>
                  <a:lnTo>
                    <a:pt x="467" y="281"/>
                  </a:lnTo>
                  <a:lnTo>
                    <a:pt x="488" y="373"/>
                  </a:lnTo>
                  <a:lnTo>
                    <a:pt x="493" y="396"/>
                  </a:lnTo>
                  <a:lnTo>
                    <a:pt x="497" y="418"/>
                  </a:lnTo>
                  <a:lnTo>
                    <a:pt x="501" y="440"/>
                  </a:lnTo>
                  <a:lnTo>
                    <a:pt x="506" y="460"/>
                  </a:lnTo>
                  <a:lnTo>
                    <a:pt x="514" y="480"/>
                  </a:lnTo>
                  <a:lnTo>
                    <a:pt x="519" y="499"/>
                  </a:lnTo>
                  <a:lnTo>
                    <a:pt x="523" y="516"/>
                  </a:lnTo>
                  <a:lnTo>
                    <a:pt x="527" y="533"/>
                  </a:lnTo>
                  <a:lnTo>
                    <a:pt x="532" y="548"/>
                  </a:lnTo>
                  <a:lnTo>
                    <a:pt x="536" y="562"/>
                  </a:lnTo>
                  <a:lnTo>
                    <a:pt x="545" y="575"/>
                  </a:lnTo>
                  <a:lnTo>
                    <a:pt x="549" y="586"/>
                  </a:lnTo>
                  <a:lnTo>
                    <a:pt x="553" y="595"/>
                  </a:lnTo>
                  <a:lnTo>
                    <a:pt x="558" y="603"/>
                  </a:lnTo>
                  <a:lnTo>
                    <a:pt x="562" y="609"/>
                  </a:lnTo>
                  <a:lnTo>
                    <a:pt x="571" y="613"/>
                  </a:lnTo>
                  <a:lnTo>
                    <a:pt x="575" y="616"/>
                  </a:lnTo>
                  <a:lnTo>
                    <a:pt x="579" y="617"/>
                  </a:lnTo>
                  <a:lnTo>
                    <a:pt x="583" y="616"/>
                  </a:lnTo>
                  <a:lnTo>
                    <a:pt x="588" y="613"/>
                  </a:lnTo>
                  <a:lnTo>
                    <a:pt x="596" y="609"/>
                  </a:lnTo>
                  <a:lnTo>
                    <a:pt x="601" y="603"/>
                  </a:lnTo>
                  <a:lnTo>
                    <a:pt x="605" y="595"/>
                  </a:lnTo>
                  <a:lnTo>
                    <a:pt x="609" y="586"/>
                  </a:lnTo>
                  <a:lnTo>
                    <a:pt x="614" y="575"/>
                  </a:lnTo>
                  <a:lnTo>
                    <a:pt x="622" y="562"/>
                  </a:lnTo>
                  <a:lnTo>
                    <a:pt x="627" y="548"/>
                  </a:lnTo>
                  <a:lnTo>
                    <a:pt x="631" y="533"/>
                  </a:lnTo>
                  <a:lnTo>
                    <a:pt x="635" y="516"/>
                  </a:lnTo>
                  <a:lnTo>
                    <a:pt x="640" y="499"/>
                  </a:lnTo>
                  <a:lnTo>
                    <a:pt x="644" y="480"/>
                  </a:lnTo>
                  <a:lnTo>
                    <a:pt x="653" y="460"/>
                  </a:lnTo>
                  <a:lnTo>
                    <a:pt x="657" y="440"/>
                  </a:lnTo>
                  <a:lnTo>
                    <a:pt x="661" y="418"/>
                  </a:lnTo>
                  <a:lnTo>
                    <a:pt x="666" y="396"/>
                  </a:lnTo>
                  <a:lnTo>
                    <a:pt x="670" y="373"/>
                  </a:lnTo>
                  <a:lnTo>
                    <a:pt x="683" y="327"/>
                  </a:lnTo>
                  <a:lnTo>
                    <a:pt x="704" y="235"/>
                  </a:lnTo>
                  <a:lnTo>
                    <a:pt x="709" y="213"/>
                  </a:lnTo>
                  <a:lnTo>
                    <a:pt x="713" y="191"/>
                  </a:lnTo>
                  <a:lnTo>
                    <a:pt x="717" y="170"/>
                  </a:lnTo>
                  <a:lnTo>
                    <a:pt x="722" y="150"/>
                  </a:lnTo>
                  <a:lnTo>
                    <a:pt x="730" y="130"/>
                  </a:lnTo>
                  <a:lnTo>
                    <a:pt x="735" y="112"/>
                  </a:lnTo>
                </a:path>
              </a:pathLst>
            </a:custGeom>
            <a:noFill/>
            <a:ln w="38100" cap="flat">
              <a:solidFill>
                <a:srgbClr val="FF0000"/>
              </a:solidFill>
              <a:prstDash val="solid"/>
              <a:round/>
              <a:headEnd/>
              <a:tailEnd/>
            </a:ln>
          </p:spPr>
          <p:txBody>
            <a:bodyPr/>
            <a:lstStyle/>
            <a:p>
              <a:endParaRPr lang="en-US" dirty="0"/>
            </a:p>
          </p:txBody>
        </p:sp>
      </p:grpSp>
      <p:grpSp>
        <p:nvGrpSpPr>
          <p:cNvPr id="28" name="Group 124"/>
          <p:cNvGrpSpPr/>
          <p:nvPr/>
        </p:nvGrpSpPr>
        <p:grpSpPr>
          <a:xfrm>
            <a:off x="2284400" y="2808178"/>
            <a:ext cx="3383280" cy="1192362"/>
            <a:chOff x="581330" y="3263845"/>
            <a:chExt cx="3383280" cy="1192362"/>
          </a:xfrm>
        </p:grpSpPr>
        <p:grpSp>
          <p:nvGrpSpPr>
            <p:cNvPr id="29" name="Group 117"/>
            <p:cNvGrpSpPr/>
            <p:nvPr/>
          </p:nvGrpSpPr>
          <p:grpSpPr>
            <a:xfrm>
              <a:off x="581330" y="3263845"/>
              <a:ext cx="3383280" cy="862978"/>
              <a:chOff x="581330" y="3263845"/>
              <a:chExt cx="3383280" cy="862978"/>
            </a:xfrm>
          </p:grpSpPr>
          <p:sp>
            <p:nvSpPr>
              <p:cNvPr id="33" name="Line 101"/>
              <p:cNvSpPr>
                <a:spLocks noChangeShapeType="1"/>
              </p:cNvSpPr>
              <p:nvPr/>
            </p:nvSpPr>
            <p:spPr bwMode="auto">
              <a:xfrm>
                <a:off x="599145" y="3263845"/>
                <a:ext cx="1" cy="833933"/>
              </a:xfrm>
              <a:prstGeom prst="line">
                <a:avLst/>
              </a:prstGeom>
              <a:noFill/>
              <a:ln w="38100">
                <a:solidFill>
                  <a:srgbClr val="FF4343"/>
                </a:solidFill>
                <a:round/>
                <a:headEnd/>
                <a:tailEnd/>
              </a:ln>
              <a:scene3d>
                <a:camera prst="orthographicFront"/>
                <a:lightRig rig="threePt" dir="t"/>
              </a:scene3d>
              <a:sp3d>
                <a:bevelT/>
              </a:sp3d>
            </p:spPr>
            <p:txBody>
              <a:bodyPr/>
              <a:lstStyle/>
              <a:p>
                <a:endParaRPr lang="en-US" dirty="0"/>
              </a:p>
            </p:txBody>
          </p:sp>
          <p:sp>
            <p:nvSpPr>
              <p:cNvPr id="34" name="Line 102"/>
              <p:cNvSpPr>
                <a:spLocks noChangeShapeType="1"/>
              </p:cNvSpPr>
              <p:nvPr/>
            </p:nvSpPr>
            <p:spPr bwMode="auto">
              <a:xfrm>
                <a:off x="581330" y="4110382"/>
                <a:ext cx="3383280" cy="1"/>
              </a:xfrm>
              <a:prstGeom prst="line">
                <a:avLst/>
              </a:prstGeom>
              <a:noFill/>
              <a:ln w="38100">
                <a:solidFill>
                  <a:srgbClr val="FF4343"/>
                </a:solidFill>
                <a:round/>
                <a:headEnd/>
                <a:tailEnd type="triangle" w="med" len="med"/>
              </a:ln>
              <a:scene3d>
                <a:camera prst="orthographicFront"/>
                <a:lightRig rig="threePt" dir="t"/>
              </a:scene3d>
              <a:sp3d>
                <a:bevelT/>
              </a:sp3d>
            </p:spPr>
            <p:txBody>
              <a:bodyPr/>
              <a:lstStyle/>
              <a:p>
                <a:endParaRPr lang="en-US" dirty="0"/>
              </a:p>
            </p:txBody>
          </p:sp>
          <p:sp>
            <p:nvSpPr>
              <p:cNvPr id="35" name="Text Box 103"/>
              <p:cNvSpPr txBox="1">
                <a:spLocks noChangeArrowheads="1"/>
              </p:cNvSpPr>
              <p:nvPr/>
            </p:nvSpPr>
            <p:spPr bwMode="auto">
              <a:xfrm>
                <a:off x="897407" y="3788269"/>
                <a:ext cx="1711879" cy="338554"/>
              </a:xfrm>
              <a:prstGeom prst="rect">
                <a:avLst/>
              </a:prstGeom>
              <a:noFill/>
              <a:ln w="9525">
                <a:noFill/>
                <a:miter lim="800000"/>
                <a:headEnd/>
                <a:tailEnd/>
              </a:ln>
            </p:spPr>
            <p:txBody>
              <a:bodyPr wrap="square">
                <a:spAutoFit/>
              </a:bodyPr>
              <a:lstStyle/>
              <a:p>
                <a:r>
                  <a:rPr lang="en-US" sz="1600" dirty="0" smtClean="0">
                    <a:solidFill>
                      <a:schemeClr val="bg1"/>
                    </a:solidFill>
                  </a:rPr>
                  <a:t>Reference beam</a:t>
                </a:r>
                <a:endParaRPr lang="en-US" sz="1600" dirty="0">
                  <a:solidFill>
                    <a:schemeClr val="bg1"/>
                  </a:solidFill>
                </a:endParaRPr>
              </a:p>
            </p:txBody>
          </p:sp>
        </p:grpSp>
        <p:grpSp>
          <p:nvGrpSpPr>
            <p:cNvPr id="30" name="Group 50"/>
            <p:cNvGrpSpPr>
              <a:grpSpLocks noChangeAspect="1"/>
            </p:cNvGrpSpPr>
            <p:nvPr/>
          </p:nvGrpSpPr>
          <p:grpSpPr bwMode="auto">
            <a:xfrm>
              <a:off x="2577793" y="4302505"/>
              <a:ext cx="1098550" cy="153702"/>
              <a:chOff x="1584" y="2018"/>
              <a:chExt cx="1439" cy="617"/>
            </a:xfrm>
          </p:grpSpPr>
          <p:sp>
            <p:nvSpPr>
              <p:cNvPr id="31" name="Freeform 76"/>
              <p:cNvSpPr>
                <a:spLocks/>
              </p:cNvSpPr>
              <p:nvPr/>
            </p:nvSpPr>
            <p:spPr bwMode="auto">
              <a:xfrm>
                <a:off x="1584" y="2018"/>
                <a:ext cx="704" cy="617"/>
              </a:xfrm>
              <a:custGeom>
                <a:avLst/>
                <a:gdLst>
                  <a:gd name="T0" fmla="*/ 14288 w 704"/>
                  <a:gd name="T1" fmla="*/ 973138 h 617"/>
                  <a:gd name="T2" fmla="*/ 34925 w 704"/>
                  <a:gd name="T3" fmla="*/ 944563 h 617"/>
                  <a:gd name="T4" fmla="*/ 61913 w 704"/>
                  <a:gd name="T5" fmla="*/ 892175 h 617"/>
                  <a:gd name="T6" fmla="*/ 88900 w 704"/>
                  <a:gd name="T7" fmla="*/ 819150 h 617"/>
                  <a:gd name="T8" fmla="*/ 109538 w 704"/>
                  <a:gd name="T9" fmla="*/ 730250 h 617"/>
                  <a:gd name="T10" fmla="*/ 136525 w 704"/>
                  <a:gd name="T11" fmla="*/ 628650 h 617"/>
                  <a:gd name="T12" fmla="*/ 157162 w 704"/>
                  <a:gd name="T13" fmla="*/ 519113 h 617"/>
                  <a:gd name="T14" fmla="*/ 198437 w 704"/>
                  <a:gd name="T15" fmla="*/ 338138 h 617"/>
                  <a:gd name="T16" fmla="*/ 227013 w 704"/>
                  <a:gd name="T17" fmla="*/ 238125 h 617"/>
                  <a:gd name="T18" fmla="*/ 247650 w 704"/>
                  <a:gd name="T19" fmla="*/ 149225 h 617"/>
                  <a:gd name="T20" fmla="*/ 274638 w 704"/>
                  <a:gd name="T21" fmla="*/ 79375 h 617"/>
                  <a:gd name="T22" fmla="*/ 301625 w 704"/>
                  <a:gd name="T23" fmla="*/ 30163 h 617"/>
                  <a:gd name="T24" fmla="*/ 322262 w 704"/>
                  <a:gd name="T25" fmla="*/ 3175 h 617"/>
                  <a:gd name="T26" fmla="*/ 349250 w 704"/>
                  <a:gd name="T27" fmla="*/ 3175 h 617"/>
                  <a:gd name="T28" fmla="*/ 369887 w 704"/>
                  <a:gd name="T29" fmla="*/ 25400 h 617"/>
                  <a:gd name="T30" fmla="*/ 398462 w 704"/>
                  <a:gd name="T31" fmla="*/ 73025 h 617"/>
                  <a:gd name="T32" fmla="*/ 419100 w 704"/>
                  <a:gd name="T33" fmla="*/ 139700 h 617"/>
                  <a:gd name="T34" fmla="*/ 446088 w 704"/>
                  <a:gd name="T35" fmla="*/ 228600 h 617"/>
                  <a:gd name="T36" fmla="*/ 473075 w 704"/>
                  <a:gd name="T37" fmla="*/ 325438 h 617"/>
                  <a:gd name="T38" fmla="*/ 500063 w 704"/>
                  <a:gd name="T39" fmla="*/ 471488 h 617"/>
                  <a:gd name="T40" fmla="*/ 549275 w 704"/>
                  <a:gd name="T41" fmla="*/ 685800 h 617"/>
                  <a:gd name="T42" fmla="*/ 576262 w 704"/>
                  <a:gd name="T43" fmla="*/ 782638 h 617"/>
                  <a:gd name="T44" fmla="*/ 603250 w 704"/>
                  <a:gd name="T45" fmla="*/ 863600 h 617"/>
                  <a:gd name="T46" fmla="*/ 623887 w 704"/>
                  <a:gd name="T47" fmla="*/ 923925 h 617"/>
                  <a:gd name="T48" fmla="*/ 650875 w 704"/>
                  <a:gd name="T49" fmla="*/ 963613 h 617"/>
                  <a:gd name="T50" fmla="*/ 671512 w 704"/>
                  <a:gd name="T51" fmla="*/ 977900 h 617"/>
                  <a:gd name="T52" fmla="*/ 700087 w 704"/>
                  <a:gd name="T53" fmla="*/ 969963 h 617"/>
                  <a:gd name="T54" fmla="*/ 720725 w 704"/>
                  <a:gd name="T55" fmla="*/ 933450 h 617"/>
                  <a:gd name="T56" fmla="*/ 747712 w 704"/>
                  <a:gd name="T57" fmla="*/ 877888 h 617"/>
                  <a:gd name="T58" fmla="*/ 774700 w 704"/>
                  <a:gd name="T59" fmla="*/ 800100 h 617"/>
                  <a:gd name="T60" fmla="*/ 795337 w 704"/>
                  <a:gd name="T61" fmla="*/ 709613 h 617"/>
                  <a:gd name="T62" fmla="*/ 822325 w 704"/>
                  <a:gd name="T63" fmla="*/ 604838 h 617"/>
                  <a:gd name="T64" fmla="*/ 877888 w 704"/>
                  <a:gd name="T65" fmla="*/ 350838 h 617"/>
                  <a:gd name="T66" fmla="*/ 904875 w 704"/>
                  <a:gd name="T67" fmla="*/ 249238 h 617"/>
                  <a:gd name="T68" fmla="*/ 925513 w 704"/>
                  <a:gd name="T69" fmla="*/ 158750 h 617"/>
                  <a:gd name="T70" fmla="*/ 954088 w 704"/>
                  <a:gd name="T71" fmla="*/ 85725 h 617"/>
                  <a:gd name="T72" fmla="*/ 974725 w 704"/>
                  <a:gd name="T73" fmla="*/ 33338 h 617"/>
                  <a:gd name="T74" fmla="*/ 1001713 w 704"/>
                  <a:gd name="T75" fmla="*/ 4763 h 617"/>
                  <a:gd name="T76" fmla="*/ 1022350 w 704"/>
                  <a:gd name="T77" fmla="*/ 0 h 617"/>
                  <a:gd name="T78" fmla="*/ 1049338 w 704"/>
                  <a:gd name="T79" fmla="*/ 22225 h 617"/>
                  <a:gd name="T80" fmla="*/ 1076325 w 704"/>
                  <a:gd name="T81" fmla="*/ 65088 h 617"/>
                  <a:gd name="T82" fmla="*/ 1096963 w 704"/>
                  <a:gd name="T83" fmla="*/ 131763 h 61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04"/>
                  <a:gd name="T127" fmla="*/ 0 h 617"/>
                  <a:gd name="T128" fmla="*/ 704 w 704"/>
                  <a:gd name="T129" fmla="*/ 617 h 61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04" h="617">
                    <a:moveTo>
                      <a:pt x="0" y="617"/>
                    </a:moveTo>
                    <a:lnTo>
                      <a:pt x="4" y="616"/>
                    </a:lnTo>
                    <a:lnTo>
                      <a:pt x="9" y="613"/>
                    </a:lnTo>
                    <a:lnTo>
                      <a:pt x="13" y="609"/>
                    </a:lnTo>
                    <a:lnTo>
                      <a:pt x="17" y="603"/>
                    </a:lnTo>
                    <a:lnTo>
                      <a:pt x="22" y="595"/>
                    </a:lnTo>
                    <a:lnTo>
                      <a:pt x="30" y="586"/>
                    </a:lnTo>
                    <a:lnTo>
                      <a:pt x="35" y="575"/>
                    </a:lnTo>
                    <a:lnTo>
                      <a:pt x="39" y="562"/>
                    </a:lnTo>
                    <a:lnTo>
                      <a:pt x="43" y="548"/>
                    </a:lnTo>
                    <a:lnTo>
                      <a:pt x="48" y="533"/>
                    </a:lnTo>
                    <a:lnTo>
                      <a:pt x="56" y="516"/>
                    </a:lnTo>
                    <a:lnTo>
                      <a:pt x="61" y="499"/>
                    </a:lnTo>
                    <a:lnTo>
                      <a:pt x="65" y="480"/>
                    </a:lnTo>
                    <a:lnTo>
                      <a:pt x="69" y="460"/>
                    </a:lnTo>
                    <a:lnTo>
                      <a:pt x="73" y="440"/>
                    </a:lnTo>
                    <a:lnTo>
                      <a:pt x="82" y="418"/>
                    </a:lnTo>
                    <a:lnTo>
                      <a:pt x="86" y="396"/>
                    </a:lnTo>
                    <a:lnTo>
                      <a:pt x="91" y="373"/>
                    </a:lnTo>
                    <a:lnTo>
                      <a:pt x="95" y="351"/>
                    </a:lnTo>
                    <a:lnTo>
                      <a:pt x="99" y="327"/>
                    </a:lnTo>
                    <a:lnTo>
                      <a:pt x="112" y="281"/>
                    </a:lnTo>
                    <a:lnTo>
                      <a:pt x="121" y="235"/>
                    </a:lnTo>
                    <a:lnTo>
                      <a:pt x="125" y="213"/>
                    </a:lnTo>
                    <a:lnTo>
                      <a:pt x="130" y="191"/>
                    </a:lnTo>
                    <a:lnTo>
                      <a:pt x="138" y="170"/>
                    </a:lnTo>
                    <a:lnTo>
                      <a:pt x="143" y="150"/>
                    </a:lnTo>
                    <a:lnTo>
                      <a:pt x="147" y="130"/>
                    </a:lnTo>
                    <a:lnTo>
                      <a:pt x="151" y="112"/>
                    </a:lnTo>
                    <a:lnTo>
                      <a:pt x="156" y="94"/>
                    </a:lnTo>
                    <a:lnTo>
                      <a:pt x="164" y="78"/>
                    </a:lnTo>
                    <a:lnTo>
                      <a:pt x="169" y="63"/>
                    </a:lnTo>
                    <a:lnTo>
                      <a:pt x="173" y="50"/>
                    </a:lnTo>
                    <a:lnTo>
                      <a:pt x="177" y="39"/>
                    </a:lnTo>
                    <a:lnTo>
                      <a:pt x="181" y="28"/>
                    </a:lnTo>
                    <a:lnTo>
                      <a:pt x="190" y="19"/>
                    </a:lnTo>
                    <a:lnTo>
                      <a:pt x="194" y="11"/>
                    </a:lnTo>
                    <a:lnTo>
                      <a:pt x="199" y="6"/>
                    </a:lnTo>
                    <a:lnTo>
                      <a:pt x="203" y="2"/>
                    </a:lnTo>
                    <a:lnTo>
                      <a:pt x="207" y="0"/>
                    </a:lnTo>
                    <a:lnTo>
                      <a:pt x="212" y="0"/>
                    </a:lnTo>
                    <a:lnTo>
                      <a:pt x="220" y="2"/>
                    </a:lnTo>
                    <a:lnTo>
                      <a:pt x="225" y="4"/>
                    </a:lnTo>
                    <a:lnTo>
                      <a:pt x="229" y="10"/>
                    </a:lnTo>
                    <a:lnTo>
                      <a:pt x="233" y="16"/>
                    </a:lnTo>
                    <a:lnTo>
                      <a:pt x="238" y="24"/>
                    </a:lnTo>
                    <a:lnTo>
                      <a:pt x="246" y="35"/>
                    </a:lnTo>
                    <a:lnTo>
                      <a:pt x="251" y="46"/>
                    </a:lnTo>
                    <a:lnTo>
                      <a:pt x="255" y="58"/>
                    </a:lnTo>
                    <a:lnTo>
                      <a:pt x="259" y="73"/>
                    </a:lnTo>
                    <a:lnTo>
                      <a:pt x="264" y="88"/>
                    </a:lnTo>
                    <a:lnTo>
                      <a:pt x="272" y="105"/>
                    </a:lnTo>
                    <a:lnTo>
                      <a:pt x="277" y="124"/>
                    </a:lnTo>
                    <a:lnTo>
                      <a:pt x="281" y="144"/>
                    </a:lnTo>
                    <a:lnTo>
                      <a:pt x="285" y="163"/>
                    </a:lnTo>
                    <a:lnTo>
                      <a:pt x="289" y="184"/>
                    </a:lnTo>
                    <a:lnTo>
                      <a:pt x="298" y="205"/>
                    </a:lnTo>
                    <a:lnTo>
                      <a:pt x="302" y="228"/>
                    </a:lnTo>
                    <a:lnTo>
                      <a:pt x="307" y="250"/>
                    </a:lnTo>
                    <a:lnTo>
                      <a:pt x="315" y="297"/>
                    </a:lnTo>
                    <a:lnTo>
                      <a:pt x="337" y="389"/>
                    </a:lnTo>
                    <a:lnTo>
                      <a:pt x="341" y="411"/>
                    </a:lnTo>
                    <a:lnTo>
                      <a:pt x="346" y="432"/>
                    </a:lnTo>
                    <a:lnTo>
                      <a:pt x="354" y="453"/>
                    </a:lnTo>
                    <a:lnTo>
                      <a:pt x="359" y="473"/>
                    </a:lnTo>
                    <a:lnTo>
                      <a:pt x="363" y="493"/>
                    </a:lnTo>
                    <a:lnTo>
                      <a:pt x="367" y="511"/>
                    </a:lnTo>
                    <a:lnTo>
                      <a:pt x="372" y="528"/>
                    </a:lnTo>
                    <a:lnTo>
                      <a:pt x="380" y="544"/>
                    </a:lnTo>
                    <a:lnTo>
                      <a:pt x="385" y="558"/>
                    </a:lnTo>
                    <a:lnTo>
                      <a:pt x="389" y="570"/>
                    </a:lnTo>
                    <a:lnTo>
                      <a:pt x="393" y="582"/>
                    </a:lnTo>
                    <a:lnTo>
                      <a:pt x="398" y="592"/>
                    </a:lnTo>
                    <a:lnTo>
                      <a:pt x="406" y="600"/>
                    </a:lnTo>
                    <a:lnTo>
                      <a:pt x="410" y="607"/>
                    </a:lnTo>
                    <a:lnTo>
                      <a:pt x="415" y="612"/>
                    </a:lnTo>
                    <a:lnTo>
                      <a:pt x="419" y="615"/>
                    </a:lnTo>
                    <a:lnTo>
                      <a:pt x="423" y="616"/>
                    </a:lnTo>
                    <a:lnTo>
                      <a:pt x="428" y="616"/>
                    </a:lnTo>
                    <a:lnTo>
                      <a:pt x="436" y="615"/>
                    </a:lnTo>
                    <a:lnTo>
                      <a:pt x="441" y="611"/>
                    </a:lnTo>
                    <a:lnTo>
                      <a:pt x="445" y="606"/>
                    </a:lnTo>
                    <a:lnTo>
                      <a:pt x="449" y="598"/>
                    </a:lnTo>
                    <a:lnTo>
                      <a:pt x="454" y="588"/>
                    </a:lnTo>
                    <a:lnTo>
                      <a:pt x="462" y="578"/>
                    </a:lnTo>
                    <a:lnTo>
                      <a:pt x="467" y="566"/>
                    </a:lnTo>
                    <a:lnTo>
                      <a:pt x="471" y="553"/>
                    </a:lnTo>
                    <a:lnTo>
                      <a:pt x="475" y="539"/>
                    </a:lnTo>
                    <a:lnTo>
                      <a:pt x="480" y="523"/>
                    </a:lnTo>
                    <a:lnTo>
                      <a:pt x="488" y="504"/>
                    </a:lnTo>
                    <a:lnTo>
                      <a:pt x="493" y="486"/>
                    </a:lnTo>
                    <a:lnTo>
                      <a:pt x="497" y="466"/>
                    </a:lnTo>
                    <a:lnTo>
                      <a:pt x="501" y="447"/>
                    </a:lnTo>
                    <a:lnTo>
                      <a:pt x="506" y="426"/>
                    </a:lnTo>
                    <a:lnTo>
                      <a:pt x="510" y="403"/>
                    </a:lnTo>
                    <a:lnTo>
                      <a:pt x="518" y="381"/>
                    </a:lnTo>
                    <a:lnTo>
                      <a:pt x="527" y="335"/>
                    </a:lnTo>
                    <a:lnTo>
                      <a:pt x="549" y="243"/>
                    </a:lnTo>
                    <a:lnTo>
                      <a:pt x="553" y="221"/>
                    </a:lnTo>
                    <a:lnTo>
                      <a:pt x="557" y="199"/>
                    </a:lnTo>
                    <a:lnTo>
                      <a:pt x="562" y="176"/>
                    </a:lnTo>
                    <a:lnTo>
                      <a:pt x="570" y="157"/>
                    </a:lnTo>
                    <a:lnTo>
                      <a:pt x="575" y="137"/>
                    </a:lnTo>
                    <a:lnTo>
                      <a:pt x="579" y="117"/>
                    </a:lnTo>
                    <a:lnTo>
                      <a:pt x="583" y="100"/>
                    </a:lnTo>
                    <a:lnTo>
                      <a:pt x="588" y="83"/>
                    </a:lnTo>
                    <a:lnTo>
                      <a:pt x="596" y="69"/>
                    </a:lnTo>
                    <a:lnTo>
                      <a:pt x="601" y="54"/>
                    </a:lnTo>
                    <a:lnTo>
                      <a:pt x="605" y="41"/>
                    </a:lnTo>
                    <a:lnTo>
                      <a:pt x="609" y="31"/>
                    </a:lnTo>
                    <a:lnTo>
                      <a:pt x="614" y="21"/>
                    </a:lnTo>
                    <a:lnTo>
                      <a:pt x="618" y="14"/>
                    </a:lnTo>
                    <a:lnTo>
                      <a:pt x="626" y="7"/>
                    </a:lnTo>
                    <a:lnTo>
                      <a:pt x="631" y="3"/>
                    </a:lnTo>
                    <a:lnTo>
                      <a:pt x="635" y="0"/>
                    </a:lnTo>
                    <a:lnTo>
                      <a:pt x="639" y="0"/>
                    </a:lnTo>
                    <a:lnTo>
                      <a:pt x="644" y="0"/>
                    </a:lnTo>
                    <a:lnTo>
                      <a:pt x="652" y="3"/>
                    </a:lnTo>
                    <a:lnTo>
                      <a:pt x="657" y="7"/>
                    </a:lnTo>
                    <a:lnTo>
                      <a:pt x="661" y="14"/>
                    </a:lnTo>
                    <a:lnTo>
                      <a:pt x="665" y="21"/>
                    </a:lnTo>
                    <a:lnTo>
                      <a:pt x="670" y="31"/>
                    </a:lnTo>
                    <a:lnTo>
                      <a:pt x="678" y="41"/>
                    </a:lnTo>
                    <a:lnTo>
                      <a:pt x="683" y="54"/>
                    </a:lnTo>
                    <a:lnTo>
                      <a:pt x="687" y="69"/>
                    </a:lnTo>
                    <a:lnTo>
                      <a:pt x="691" y="83"/>
                    </a:lnTo>
                    <a:lnTo>
                      <a:pt x="696" y="100"/>
                    </a:lnTo>
                    <a:lnTo>
                      <a:pt x="704" y="117"/>
                    </a:lnTo>
                  </a:path>
                </a:pathLst>
              </a:custGeom>
              <a:noFill/>
              <a:ln w="38100" cap="flat">
                <a:solidFill>
                  <a:srgbClr val="FF4343"/>
                </a:solidFill>
                <a:prstDash val="solid"/>
                <a:round/>
                <a:headEnd/>
                <a:tailEnd/>
              </a:ln>
            </p:spPr>
            <p:txBody>
              <a:bodyPr/>
              <a:lstStyle/>
              <a:p>
                <a:endParaRPr lang="en-US" dirty="0"/>
              </a:p>
            </p:txBody>
          </p:sp>
          <p:sp>
            <p:nvSpPr>
              <p:cNvPr id="32" name="Freeform 77"/>
              <p:cNvSpPr>
                <a:spLocks/>
              </p:cNvSpPr>
              <p:nvPr/>
            </p:nvSpPr>
            <p:spPr bwMode="auto">
              <a:xfrm>
                <a:off x="2288" y="2018"/>
                <a:ext cx="735" cy="617"/>
              </a:xfrm>
              <a:custGeom>
                <a:avLst/>
                <a:gdLst>
                  <a:gd name="T0" fmla="*/ 14288 w 735"/>
                  <a:gd name="T1" fmla="*/ 249238 h 617"/>
                  <a:gd name="T2" fmla="*/ 34925 w 735"/>
                  <a:gd name="T3" fmla="*/ 350838 h 617"/>
                  <a:gd name="T4" fmla="*/ 96838 w 735"/>
                  <a:gd name="T5" fmla="*/ 604838 h 617"/>
                  <a:gd name="T6" fmla="*/ 117475 w 735"/>
                  <a:gd name="T7" fmla="*/ 709613 h 617"/>
                  <a:gd name="T8" fmla="*/ 144463 w 735"/>
                  <a:gd name="T9" fmla="*/ 800100 h 617"/>
                  <a:gd name="T10" fmla="*/ 171450 w 735"/>
                  <a:gd name="T11" fmla="*/ 877888 h 617"/>
                  <a:gd name="T12" fmla="*/ 192088 w 735"/>
                  <a:gd name="T13" fmla="*/ 933450 h 617"/>
                  <a:gd name="T14" fmla="*/ 219075 w 735"/>
                  <a:gd name="T15" fmla="*/ 969963 h 617"/>
                  <a:gd name="T16" fmla="*/ 239713 w 735"/>
                  <a:gd name="T17" fmla="*/ 977900 h 617"/>
                  <a:gd name="T18" fmla="*/ 268288 w 735"/>
                  <a:gd name="T19" fmla="*/ 963613 h 617"/>
                  <a:gd name="T20" fmla="*/ 288925 w 735"/>
                  <a:gd name="T21" fmla="*/ 923925 h 617"/>
                  <a:gd name="T22" fmla="*/ 315913 w 735"/>
                  <a:gd name="T23" fmla="*/ 863600 h 617"/>
                  <a:gd name="T24" fmla="*/ 342900 w 735"/>
                  <a:gd name="T25" fmla="*/ 782638 h 617"/>
                  <a:gd name="T26" fmla="*/ 363538 w 735"/>
                  <a:gd name="T27" fmla="*/ 685800 h 617"/>
                  <a:gd name="T28" fmla="*/ 392113 w 735"/>
                  <a:gd name="T29" fmla="*/ 582613 h 617"/>
                  <a:gd name="T30" fmla="*/ 446088 w 735"/>
                  <a:gd name="T31" fmla="*/ 325438 h 617"/>
                  <a:gd name="T32" fmla="*/ 473075 w 735"/>
                  <a:gd name="T33" fmla="*/ 228600 h 617"/>
                  <a:gd name="T34" fmla="*/ 493713 w 735"/>
                  <a:gd name="T35" fmla="*/ 139700 h 617"/>
                  <a:gd name="T36" fmla="*/ 522288 w 735"/>
                  <a:gd name="T37" fmla="*/ 73025 h 617"/>
                  <a:gd name="T38" fmla="*/ 542925 w 735"/>
                  <a:gd name="T39" fmla="*/ 25400 h 617"/>
                  <a:gd name="T40" fmla="*/ 569913 w 735"/>
                  <a:gd name="T41" fmla="*/ 3175 h 617"/>
                  <a:gd name="T42" fmla="*/ 590550 w 735"/>
                  <a:gd name="T43" fmla="*/ 3175 h 617"/>
                  <a:gd name="T44" fmla="*/ 617538 w 735"/>
                  <a:gd name="T45" fmla="*/ 30163 h 617"/>
                  <a:gd name="T46" fmla="*/ 644525 w 735"/>
                  <a:gd name="T47" fmla="*/ 79375 h 617"/>
                  <a:gd name="T48" fmla="*/ 665163 w 735"/>
                  <a:gd name="T49" fmla="*/ 149225 h 617"/>
                  <a:gd name="T50" fmla="*/ 693738 w 735"/>
                  <a:gd name="T51" fmla="*/ 238125 h 617"/>
                  <a:gd name="T52" fmla="*/ 714375 w 735"/>
                  <a:gd name="T53" fmla="*/ 338138 h 617"/>
                  <a:gd name="T54" fmla="*/ 774700 w 735"/>
                  <a:gd name="T55" fmla="*/ 592138 h 617"/>
                  <a:gd name="T56" fmla="*/ 795338 w 735"/>
                  <a:gd name="T57" fmla="*/ 698500 h 617"/>
                  <a:gd name="T58" fmla="*/ 823913 w 735"/>
                  <a:gd name="T59" fmla="*/ 792163 h 617"/>
                  <a:gd name="T60" fmla="*/ 844550 w 735"/>
                  <a:gd name="T61" fmla="*/ 869950 h 617"/>
                  <a:gd name="T62" fmla="*/ 871538 w 735"/>
                  <a:gd name="T63" fmla="*/ 930275 h 617"/>
                  <a:gd name="T64" fmla="*/ 892175 w 735"/>
                  <a:gd name="T65" fmla="*/ 966788 h 617"/>
                  <a:gd name="T66" fmla="*/ 919163 w 735"/>
                  <a:gd name="T67" fmla="*/ 979488 h 617"/>
                  <a:gd name="T68" fmla="*/ 946150 w 735"/>
                  <a:gd name="T69" fmla="*/ 966788 h 617"/>
                  <a:gd name="T70" fmla="*/ 966788 w 735"/>
                  <a:gd name="T71" fmla="*/ 930275 h 617"/>
                  <a:gd name="T72" fmla="*/ 995363 w 735"/>
                  <a:gd name="T73" fmla="*/ 869950 h 617"/>
                  <a:gd name="T74" fmla="*/ 1016000 w 735"/>
                  <a:gd name="T75" fmla="*/ 792163 h 617"/>
                  <a:gd name="T76" fmla="*/ 1042988 w 735"/>
                  <a:gd name="T77" fmla="*/ 698500 h 617"/>
                  <a:gd name="T78" fmla="*/ 1063625 w 735"/>
                  <a:gd name="T79" fmla="*/ 592138 h 617"/>
                  <a:gd name="T80" fmla="*/ 1125538 w 735"/>
                  <a:gd name="T81" fmla="*/ 338138 h 617"/>
                  <a:gd name="T82" fmla="*/ 1146175 w 735"/>
                  <a:gd name="T83" fmla="*/ 238125 h 61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35"/>
                  <a:gd name="T127" fmla="*/ 0 h 617"/>
                  <a:gd name="T128" fmla="*/ 735 w 735"/>
                  <a:gd name="T129" fmla="*/ 617 h 61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35" h="617">
                    <a:moveTo>
                      <a:pt x="0" y="117"/>
                    </a:moveTo>
                    <a:lnTo>
                      <a:pt x="5" y="137"/>
                    </a:lnTo>
                    <a:lnTo>
                      <a:pt x="9" y="157"/>
                    </a:lnTo>
                    <a:lnTo>
                      <a:pt x="13" y="176"/>
                    </a:lnTo>
                    <a:lnTo>
                      <a:pt x="18" y="199"/>
                    </a:lnTo>
                    <a:lnTo>
                      <a:pt x="22" y="221"/>
                    </a:lnTo>
                    <a:lnTo>
                      <a:pt x="30" y="243"/>
                    </a:lnTo>
                    <a:lnTo>
                      <a:pt x="39" y="289"/>
                    </a:lnTo>
                    <a:lnTo>
                      <a:pt x="61" y="381"/>
                    </a:lnTo>
                    <a:lnTo>
                      <a:pt x="65" y="403"/>
                    </a:lnTo>
                    <a:lnTo>
                      <a:pt x="69" y="426"/>
                    </a:lnTo>
                    <a:lnTo>
                      <a:pt x="74" y="447"/>
                    </a:lnTo>
                    <a:lnTo>
                      <a:pt x="82" y="466"/>
                    </a:lnTo>
                    <a:lnTo>
                      <a:pt x="87" y="486"/>
                    </a:lnTo>
                    <a:lnTo>
                      <a:pt x="91" y="504"/>
                    </a:lnTo>
                    <a:lnTo>
                      <a:pt x="95" y="523"/>
                    </a:lnTo>
                    <a:lnTo>
                      <a:pt x="100" y="539"/>
                    </a:lnTo>
                    <a:lnTo>
                      <a:pt x="108" y="553"/>
                    </a:lnTo>
                    <a:lnTo>
                      <a:pt x="113" y="566"/>
                    </a:lnTo>
                    <a:lnTo>
                      <a:pt x="117" y="578"/>
                    </a:lnTo>
                    <a:lnTo>
                      <a:pt x="121" y="588"/>
                    </a:lnTo>
                    <a:lnTo>
                      <a:pt x="126" y="598"/>
                    </a:lnTo>
                    <a:lnTo>
                      <a:pt x="130" y="606"/>
                    </a:lnTo>
                    <a:lnTo>
                      <a:pt x="138" y="611"/>
                    </a:lnTo>
                    <a:lnTo>
                      <a:pt x="143" y="615"/>
                    </a:lnTo>
                    <a:lnTo>
                      <a:pt x="147" y="616"/>
                    </a:lnTo>
                    <a:lnTo>
                      <a:pt x="151" y="616"/>
                    </a:lnTo>
                    <a:lnTo>
                      <a:pt x="156" y="615"/>
                    </a:lnTo>
                    <a:lnTo>
                      <a:pt x="164" y="612"/>
                    </a:lnTo>
                    <a:lnTo>
                      <a:pt x="169" y="607"/>
                    </a:lnTo>
                    <a:lnTo>
                      <a:pt x="173" y="600"/>
                    </a:lnTo>
                    <a:lnTo>
                      <a:pt x="177" y="592"/>
                    </a:lnTo>
                    <a:lnTo>
                      <a:pt x="182" y="582"/>
                    </a:lnTo>
                    <a:lnTo>
                      <a:pt x="190" y="570"/>
                    </a:lnTo>
                    <a:lnTo>
                      <a:pt x="195" y="558"/>
                    </a:lnTo>
                    <a:lnTo>
                      <a:pt x="199" y="544"/>
                    </a:lnTo>
                    <a:lnTo>
                      <a:pt x="203" y="528"/>
                    </a:lnTo>
                    <a:lnTo>
                      <a:pt x="208" y="511"/>
                    </a:lnTo>
                    <a:lnTo>
                      <a:pt x="216" y="493"/>
                    </a:lnTo>
                    <a:lnTo>
                      <a:pt x="221" y="473"/>
                    </a:lnTo>
                    <a:lnTo>
                      <a:pt x="225" y="453"/>
                    </a:lnTo>
                    <a:lnTo>
                      <a:pt x="229" y="432"/>
                    </a:lnTo>
                    <a:lnTo>
                      <a:pt x="234" y="411"/>
                    </a:lnTo>
                    <a:lnTo>
                      <a:pt x="238" y="389"/>
                    </a:lnTo>
                    <a:lnTo>
                      <a:pt x="247" y="367"/>
                    </a:lnTo>
                    <a:lnTo>
                      <a:pt x="255" y="319"/>
                    </a:lnTo>
                    <a:lnTo>
                      <a:pt x="277" y="228"/>
                    </a:lnTo>
                    <a:lnTo>
                      <a:pt x="281" y="205"/>
                    </a:lnTo>
                    <a:lnTo>
                      <a:pt x="285" y="184"/>
                    </a:lnTo>
                    <a:lnTo>
                      <a:pt x="290" y="163"/>
                    </a:lnTo>
                    <a:lnTo>
                      <a:pt x="298" y="144"/>
                    </a:lnTo>
                    <a:lnTo>
                      <a:pt x="303" y="124"/>
                    </a:lnTo>
                    <a:lnTo>
                      <a:pt x="307" y="105"/>
                    </a:lnTo>
                    <a:lnTo>
                      <a:pt x="311" y="88"/>
                    </a:lnTo>
                    <a:lnTo>
                      <a:pt x="316" y="73"/>
                    </a:lnTo>
                    <a:lnTo>
                      <a:pt x="324" y="58"/>
                    </a:lnTo>
                    <a:lnTo>
                      <a:pt x="329" y="46"/>
                    </a:lnTo>
                    <a:lnTo>
                      <a:pt x="333" y="35"/>
                    </a:lnTo>
                    <a:lnTo>
                      <a:pt x="337" y="24"/>
                    </a:lnTo>
                    <a:lnTo>
                      <a:pt x="342" y="16"/>
                    </a:lnTo>
                    <a:lnTo>
                      <a:pt x="346" y="10"/>
                    </a:lnTo>
                    <a:lnTo>
                      <a:pt x="355" y="4"/>
                    </a:lnTo>
                    <a:lnTo>
                      <a:pt x="359" y="2"/>
                    </a:lnTo>
                    <a:lnTo>
                      <a:pt x="363" y="0"/>
                    </a:lnTo>
                    <a:lnTo>
                      <a:pt x="367" y="0"/>
                    </a:lnTo>
                    <a:lnTo>
                      <a:pt x="372" y="2"/>
                    </a:lnTo>
                    <a:lnTo>
                      <a:pt x="380" y="6"/>
                    </a:lnTo>
                    <a:lnTo>
                      <a:pt x="385" y="11"/>
                    </a:lnTo>
                    <a:lnTo>
                      <a:pt x="389" y="19"/>
                    </a:lnTo>
                    <a:lnTo>
                      <a:pt x="393" y="28"/>
                    </a:lnTo>
                    <a:lnTo>
                      <a:pt x="398" y="39"/>
                    </a:lnTo>
                    <a:lnTo>
                      <a:pt x="406" y="50"/>
                    </a:lnTo>
                    <a:lnTo>
                      <a:pt x="411" y="63"/>
                    </a:lnTo>
                    <a:lnTo>
                      <a:pt x="415" y="78"/>
                    </a:lnTo>
                    <a:lnTo>
                      <a:pt x="419" y="94"/>
                    </a:lnTo>
                    <a:lnTo>
                      <a:pt x="424" y="112"/>
                    </a:lnTo>
                    <a:lnTo>
                      <a:pt x="428" y="130"/>
                    </a:lnTo>
                    <a:lnTo>
                      <a:pt x="437" y="150"/>
                    </a:lnTo>
                    <a:lnTo>
                      <a:pt x="441" y="170"/>
                    </a:lnTo>
                    <a:lnTo>
                      <a:pt x="445" y="191"/>
                    </a:lnTo>
                    <a:lnTo>
                      <a:pt x="450" y="213"/>
                    </a:lnTo>
                    <a:lnTo>
                      <a:pt x="454" y="235"/>
                    </a:lnTo>
                    <a:lnTo>
                      <a:pt x="467" y="281"/>
                    </a:lnTo>
                    <a:lnTo>
                      <a:pt x="488" y="373"/>
                    </a:lnTo>
                    <a:lnTo>
                      <a:pt x="493" y="396"/>
                    </a:lnTo>
                    <a:lnTo>
                      <a:pt x="497" y="418"/>
                    </a:lnTo>
                    <a:lnTo>
                      <a:pt x="501" y="440"/>
                    </a:lnTo>
                    <a:lnTo>
                      <a:pt x="506" y="460"/>
                    </a:lnTo>
                    <a:lnTo>
                      <a:pt x="514" y="480"/>
                    </a:lnTo>
                    <a:lnTo>
                      <a:pt x="519" y="499"/>
                    </a:lnTo>
                    <a:lnTo>
                      <a:pt x="523" y="516"/>
                    </a:lnTo>
                    <a:lnTo>
                      <a:pt x="527" y="533"/>
                    </a:lnTo>
                    <a:lnTo>
                      <a:pt x="532" y="548"/>
                    </a:lnTo>
                    <a:lnTo>
                      <a:pt x="536" y="562"/>
                    </a:lnTo>
                    <a:lnTo>
                      <a:pt x="545" y="575"/>
                    </a:lnTo>
                    <a:lnTo>
                      <a:pt x="549" y="586"/>
                    </a:lnTo>
                    <a:lnTo>
                      <a:pt x="553" y="595"/>
                    </a:lnTo>
                    <a:lnTo>
                      <a:pt x="558" y="603"/>
                    </a:lnTo>
                    <a:lnTo>
                      <a:pt x="562" y="609"/>
                    </a:lnTo>
                    <a:lnTo>
                      <a:pt x="571" y="613"/>
                    </a:lnTo>
                    <a:lnTo>
                      <a:pt x="575" y="616"/>
                    </a:lnTo>
                    <a:lnTo>
                      <a:pt x="579" y="617"/>
                    </a:lnTo>
                    <a:lnTo>
                      <a:pt x="583" y="616"/>
                    </a:lnTo>
                    <a:lnTo>
                      <a:pt x="588" y="613"/>
                    </a:lnTo>
                    <a:lnTo>
                      <a:pt x="596" y="609"/>
                    </a:lnTo>
                    <a:lnTo>
                      <a:pt x="601" y="603"/>
                    </a:lnTo>
                    <a:lnTo>
                      <a:pt x="605" y="595"/>
                    </a:lnTo>
                    <a:lnTo>
                      <a:pt x="609" y="586"/>
                    </a:lnTo>
                    <a:lnTo>
                      <a:pt x="614" y="575"/>
                    </a:lnTo>
                    <a:lnTo>
                      <a:pt x="622" y="562"/>
                    </a:lnTo>
                    <a:lnTo>
                      <a:pt x="627" y="548"/>
                    </a:lnTo>
                    <a:lnTo>
                      <a:pt x="631" y="533"/>
                    </a:lnTo>
                    <a:lnTo>
                      <a:pt x="635" y="516"/>
                    </a:lnTo>
                    <a:lnTo>
                      <a:pt x="640" y="499"/>
                    </a:lnTo>
                    <a:lnTo>
                      <a:pt x="644" y="480"/>
                    </a:lnTo>
                    <a:lnTo>
                      <a:pt x="653" y="460"/>
                    </a:lnTo>
                    <a:lnTo>
                      <a:pt x="657" y="440"/>
                    </a:lnTo>
                    <a:lnTo>
                      <a:pt x="661" y="418"/>
                    </a:lnTo>
                    <a:lnTo>
                      <a:pt x="666" y="396"/>
                    </a:lnTo>
                    <a:lnTo>
                      <a:pt x="670" y="373"/>
                    </a:lnTo>
                    <a:lnTo>
                      <a:pt x="683" y="327"/>
                    </a:lnTo>
                    <a:lnTo>
                      <a:pt x="704" y="235"/>
                    </a:lnTo>
                    <a:lnTo>
                      <a:pt x="709" y="213"/>
                    </a:lnTo>
                    <a:lnTo>
                      <a:pt x="713" y="191"/>
                    </a:lnTo>
                    <a:lnTo>
                      <a:pt x="717" y="170"/>
                    </a:lnTo>
                    <a:lnTo>
                      <a:pt x="722" y="150"/>
                    </a:lnTo>
                    <a:lnTo>
                      <a:pt x="730" y="130"/>
                    </a:lnTo>
                    <a:lnTo>
                      <a:pt x="735" y="112"/>
                    </a:lnTo>
                  </a:path>
                </a:pathLst>
              </a:custGeom>
              <a:noFill/>
              <a:ln w="38100" cap="flat">
                <a:solidFill>
                  <a:srgbClr val="FF4343"/>
                </a:solidFill>
                <a:prstDash val="solid"/>
                <a:round/>
                <a:headEnd/>
                <a:tailEnd/>
              </a:ln>
            </p:spPr>
            <p:txBody>
              <a:bodyPr/>
              <a:lstStyle/>
              <a:p>
                <a:endParaRPr lang="en-US" dirty="0"/>
              </a:p>
            </p:txBody>
          </p:sp>
        </p:grpSp>
      </p:grpSp>
      <p:grpSp>
        <p:nvGrpSpPr>
          <p:cNvPr id="36" name="Group 126"/>
          <p:cNvGrpSpPr/>
          <p:nvPr/>
        </p:nvGrpSpPr>
        <p:grpSpPr>
          <a:xfrm>
            <a:off x="5606163" y="3172582"/>
            <a:ext cx="927459" cy="523220"/>
            <a:chOff x="3815632" y="3628249"/>
            <a:chExt cx="927459" cy="523220"/>
          </a:xfrm>
        </p:grpSpPr>
        <p:sp>
          <p:nvSpPr>
            <p:cNvPr id="37" name="Text Box 104"/>
            <p:cNvSpPr txBox="1">
              <a:spLocks noChangeArrowheads="1"/>
            </p:cNvSpPr>
            <p:nvPr/>
          </p:nvSpPr>
          <p:spPr bwMode="auto">
            <a:xfrm>
              <a:off x="3815632" y="3628249"/>
              <a:ext cx="324135" cy="523220"/>
            </a:xfrm>
            <a:prstGeom prst="rect">
              <a:avLst/>
            </a:prstGeom>
            <a:noFill/>
            <a:ln w="9525">
              <a:noFill/>
              <a:miter lim="800000"/>
              <a:headEnd/>
              <a:tailEnd/>
            </a:ln>
          </p:spPr>
          <p:txBody>
            <a:bodyPr wrap="square">
              <a:spAutoFit/>
            </a:bodyPr>
            <a:lstStyle/>
            <a:p>
              <a:pPr>
                <a:spcBef>
                  <a:spcPct val="50000"/>
                </a:spcBef>
              </a:pPr>
              <a:r>
                <a:rPr lang="en-US" sz="2800" b="1" dirty="0">
                  <a:effectLst>
                    <a:innerShdw blurRad="114300">
                      <a:prstClr val="black"/>
                    </a:innerShdw>
                  </a:effectLst>
                </a:rPr>
                <a:t>+</a:t>
              </a:r>
            </a:p>
          </p:txBody>
        </p:sp>
        <p:sp>
          <p:nvSpPr>
            <p:cNvPr id="38" name="Line 24"/>
            <p:cNvSpPr>
              <a:spLocks noChangeShapeType="1"/>
            </p:cNvSpPr>
            <p:nvPr/>
          </p:nvSpPr>
          <p:spPr bwMode="auto">
            <a:xfrm>
              <a:off x="4222805" y="3912113"/>
              <a:ext cx="520286" cy="0"/>
            </a:xfrm>
            <a:prstGeom prst="line">
              <a:avLst/>
            </a:prstGeom>
            <a:noFill/>
            <a:ln w="57150">
              <a:solidFill>
                <a:srgbClr val="FF4343"/>
              </a:solidFill>
              <a:round/>
              <a:headEnd/>
              <a:tailEnd type="stealth" w="med" len="med"/>
            </a:ln>
            <a:scene3d>
              <a:camera prst="orthographicFront"/>
              <a:lightRig rig="threePt" dir="t"/>
            </a:scene3d>
            <a:sp3d>
              <a:bevelT/>
            </a:sp3d>
          </p:spPr>
          <p:txBody>
            <a:bodyPr lIns="0" tIns="0" rIns="0" bIns="0"/>
            <a:lstStyle/>
            <a:p>
              <a:endParaRPr lang="en-US" dirty="0"/>
            </a:p>
          </p:txBody>
        </p:sp>
      </p:grpSp>
      <p:grpSp>
        <p:nvGrpSpPr>
          <p:cNvPr id="39" name="Group 125"/>
          <p:cNvGrpSpPr/>
          <p:nvPr/>
        </p:nvGrpSpPr>
        <p:grpSpPr>
          <a:xfrm>
            <a:off x="2533355" y="3756817"/>
            <a:ext cx="3289123" cy="644971"/>
            <a:chOff x="830285" y="4222446"/>
            <a:chExt cx="3289123" cy="644971"/>
          </a:xfrm>
        </p:grpSpPr>
        <p:grpSp>
          <p:nvGrpSpPr>
            <p:cNvPr id="40" name="Group 29"/>
            <p:cNvGrpSpPr>
              <a:grpSpLocks noChangeAspect="1"/>
            </p:cNvGrpSpPr>
            <p:nvPr/>
          </p:nvGrpSpPr>
          <p:grpSpPr bwMode="auto">
            <a:xfrm>
              <a:off x="2641584" y="4584738"/>
              <a:ext cx="975360" cy="238930"/>
              <a:chOff x="4833937" y="3200400"/>
              <a:chExt cx="4081463" cy="979488"/>
            </a:xfrm>
          </p:grpSpPr>
          <p:sp>
            <p:nvSpPr>
              <p:cNvPr id="44" name="Freeform 76"/>
              <p:cNvSpPr>
                <a:spLocks/>
              </p:cNvSpPr>
              <p:nvPr/>
            </p:nvSpPr>
            <p:spPr bwMode="auto">
              <a:xfrm>
                <a:off x="4833937" y="3200400"/>
                <a:ext cx="1117600" cy="979488"/>
              </a:xfrm>
              <a:custGeom>
                <a:avLst/>
                <a:gdLst>
                  <a:gd name="T0" fmla="*/ 22682198 w 704"/>
                  <a:gd name="T1" fmla="*/ 1544857149 h 617"/>
                  <a:gd name="T2" fmla="*/ 55443443 w 704"/>
                  <a:gd name="T3" fmla="*/ 1499494331 h 617"/>
                  <a:gd name="T4" fmla="*/ 98286878 w 704"/>
                  <a:gd name="T5" fmla="*/ 1416328372 h 617"/>
                  <a:gd name="T6" fmla="*/ 141128751 w 704"/>
                  <a:gd name="T7" fmla="*/ 1300401171 h 617"/>
                  <a:gd name="T8" fmla="*/ 173891564 w 704"/>
                  <a:gd name="T9" fmla="*/ 1159272405 h 617"/>
                  <a:gd name="T10" fmla="*/ 216733462 w 704"/>
                  <a:gd name="T11" fmla="*/ 997982386 h 617"/>
                  <a:gd name="T12" fmla="*/ 249494688 w 704"/>
                  <a:gd name="T13" fmla="*/ 824092181 h 617"/>
                  <a:gd name="T14" fmla="*/ 315018727 w 704"/>
                  <a:gd name="T15" fmla="*/ 536794335 h 617"/>
                  <a:gd name="T16" fmla="*/ 360383112 w 704"/>
                  <a:gd name="T17" fmla="*/ 378023580 h 617"/>
                  <a:gd name="T18" fmla="*/ 393144338 w 704"/>
                  <a:gd name="T19" fmla="*/ 236894814 h 617"/>
                  <a:gd name="T20" fmla="*/ 435987872 w 704"/>
                  <a:gd name="T21" fmla="*/ 126007877 h 617"/>
                  <a:gd name="T22" fmla="*/ 478829720 w 704"/>
                  <a:gd name="T23" fmla="*/ 47883780 h 617"/>
                  <a:gd name="T24" fmla="*/ 511590946 w 704"/>
                  <a:gd name="T25" fmla="*/ 5040315 h 617"/>
                  <a:gd name="T26" fmla="*/ 554434381 w 704"/>
                  <a:gd name="T27" fmla="*/ 5040315 h 617"/>
                  <a:gd name="T28" fmla="*/ 587195607 w 704"/>
                  <a:gd name="T29" fmla="*/ 40322517 h 617"/>
                  <a:gd name="T30" fmla="*/ 632558404 w 704"/>
                  <a:gd name="T31" fmla="*/ 115927250 h 617"/>
                  <a:gd name="T32" fmla="*/ 665321218 w 704"/>
                  <a:gd name="T33" fmla="*/ 221773875 h 617"/>
                  <a:gd name="T34" fmla="*/ 708164653 w 704"/>
                  <a:gd name="T35" fmla="*/ 362902641 h 617"/>
                  <a:gd name="T36" fmla="*/ 751006500 w 704"/>
                  <a:gd name="T37" fmla="*/ 516633083 h 617"/>
                  <a:gd name="T38" fmla="*/ 793849936 w 704"/>
                  <a:gd name="T39" fmla="*/ 748487484 h 617"/>
                  <a:gd name="T40" fmla="*/ 871974157 w 704"/>
                  <a:gd name="T41" fmla="*/ 1088708022 h 617"/>
                  <a:gd name="T42" fmla="*/ 914816005 w 704"/>
                  <a:gd name="T43" fmla="*/ 1242438364 h 617"/>
                  <a:gd name="T44" fmla="*/ 957659440 w 704"/>
                  <a:gd name="T45" fmla="*/ 1370965554 h 617"/>
                  <a:gd name="T46" fmla="*/ 990420666 w 704"/>
                  <a:gd name="T47" fmla="*/ 1466731503 h 617"/>
                  <a:gd name="T48" fmla="*/ 1033264101 w 704"/>
                  <a:gd name="T49" fmla="*/ 1529736210 h 617"/>
                  <a:gd name="T50" fmla="*/ 1066025327 w 704"/>
                  <a:gd name="T51" fmla="*/ 1552416825 h 617"/>
                  <a:gd name="T52" fmla="*/ 1111388124 w 704"/>
                  <a:gd name="T53" fmla="*/ 1539816836 h 617"/>
                  <a:gd name="T54" fmla="*/ 1144150938 w 704"/>
                  <a:gd name="T55" fmla="*/ 1481852442 h 617"/>
                  <a:gd name="T56" fmla="*/ 1186992785 w 704"/>
                  <a:gd name="T57" fmla="*/ 1393647757 h 617"/>
                  <a:gd name="T58" fmla="*/ 1229836220 w 704"/>
                  <a:gd name="T59" fmla="*/ 1270159293 h 617"/>
                  <a:gd name="T60" fmla="*/ 1262597447 w 704"/>
                  <a:gd name="T61" fmla="*/ 1126511164 h 617"/>
                  <a:gd name="T62" fmla="*/ 1305440882 w 704"/>
                  <a:gd name="T63" fmla="*/ 960180832 h 617"/>
                  <a:gd name="T64" fmla="*/ 1393647114 w 704"/>
                  <a:gd name="T65" fmla="*/ 556955587 h 617"/>
                  <a:gd name="T66" fmla="*/ 1436488961 w 704"/>
                  <a:gd name="T67" fmla="*/ 395665470 h 617"/>
                  <a:gd name="T68" fmla="*/ 1469251775 w 704"/>
                  <a:gd name="T69" fmla="*/ 252015753 h 617"/>
                  <a:gd name="T70" fmla="*/ 1514614572 w 704"/>
                  <a:gd name="T71" fmla="*/ 136088503 h 617"/>
                  <a:gd name="T72" fmla="*/ 1547375798 w 704"/>
                  <a:gd name="T73" fmla="*/ 52924106 h 617"/>
                  <a:gd name="T74" fmla="*/ 1590219233 w 704"/>
                  <a:gd name="T75" fmla="*/ 7561266 h 617"/>
                  <a:gd name="T76" fmla="*/ 1622980459 w 704"/>
                  <a:gd name="T77" fmla="*/ 0 h 617"/>
                  <a:gd name="T78" fmla="*/ 1665824291 w 704"/>
                  <a:gd name="T79" fmla="*/ 35282204 h 617"/>
                  <a:gd name="T80" fmla="*/ 1708666139 w 704"/>
                  <a:gd name="T81" fmla="*/ 103327237 h 617"/>
                  <a:gd name="T82" fmla="*/ 1741428952 w 704"/>
                  <a:gd name="T83" fmla="*/ 209173886 h 61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04"/>
                  <a:gd name="T127" fmla="*/ 0 h 617"/>
                  <a:gd name="T128" fmla="*/ 704 w 704"/>
                  <a:gd name="T129" fmla="*/ 617 h 61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04" h="617">
                    <a:moveTo>
                      <a:pt x="0" y="617"/>
                    </a:moveTo>
                    <a:lnTo>
                      <a:pt x="4" y="616"/>
                    </a:lnTo>
                    <a:lnTo>
                      <a:pt x="9" y="613"/>
                    </a:lnTo>
                    <a:lnTo>
                      <a:pt x="13" y="609"/>
                    </a:lnTo>
                    <a:lnTo>
                      <a:pt x="17" y="603"/>
                    </a:lnTo>
                    <a:lnTo>
                      <a:pt x="22" y="595"/>
                    </a:lnTo>
                    <a:lnTo>
                      <a:pt x="30" y="586"/>
                    </a:lnTo>
                    <a:lnTo>
                      <a:pt x="35" y="575"/>
                    </a:lnTo>
                    <a:lnTo>
                      <a:pt x="39" y="562"/>
                    </a:lnTo>
                    <a:lnTo>
                      <a:pt x="43" y="548"/>
                    </a:lnTo>
                    <a:lnTo>
                      <a:pt x="48" y="533"/>
                    </a:lnTo>
                    <a:lnTo>
                      <a:pt x="56" y="516"/>
                    </a:lnTo>
                    <a:lnTo>
                      <a:pt x="61" y="499"/>
                    </a:lnTo>
                    <a:lnTo>
                      <a:pt x="65" y="480"/>
                    </a:lnTo>
                    <a:lnTo>
                      <a:pt x="69" y="460"/>
                    </a:lnTo>
                    <a:lnTo>
                      <a:pt x="73" y="440"/>
                    </a:lnTo>
                    <a:lnTo>
                      <a:pt x="82" y="418"/>
                    </a:lnTo>
                    <a:lnTo>
                      <a:pt x="86" y="396"/>
                    </a:lnTo>
                    <a:lnTo>
                      <a:pt x="91" y="373"/>
                    </a:lnTo>
                    <a:lnTo>
                      <a:pt x="95" y="351"/>
                    </a:lnTo>
                    <a:lnTo>
                      <a:pt x="99" y="327"/>
                    </a:lnTo>
                    <a:lnTo>
                      <a:pt x="112" y="281"/>
                    </a:lnTo>
                    <a:lnTo>
                      <a:pt x="121" y="235"/>
                    </a:lnTo>
                    <a:lnTo>
                      <a:pt x="125" y="213"/>
                    </a:lnTo>
                    <a:lnTo>
                      <a:pt x="130" y="191"/>
                    </a:lnTo>
                    <a:lnTo>
                      <a:pt x="138" y="170"/>
                    </a:lnTo>
                    <a:lnTo>
                      <a:pt x="143" y="150"/>
                    </a:lnTo>
                    <a:lnTo>
                      <a:pt x="147" y="130"/>
                    </a:lnTo>
                    <a:lnTo>
                      <a:pt x="151" y="112"/>
                    </a:lnTo>
                    <a:lnTo>
                      <a:pt x="156" y="94"/>
                    </a:lnTo>
                    <a:lnTo>
                      <a:pt x="164" y="78"/>
                    </a:lnTo>
                    <a:lnTo>
                      <a:pt x="169" y="63"/>
                    </a:lnTo>
                    <a:lnTo>
                      <a:pt x="173" y="50"/>
                    </a:lnTo>
                    <a:lnTo>
                      <a:pt x="177" y="39"/>
                    </a:lnTo>
                    <a:lnTo>
                      <a:pt x="181" y="28"/>
                    </a:lnTo>
                    <a:lnTo>
                      <a:pt x="190" y="19"/>
                    </a:lnTo>
                    <a:lnTo>
                      <a:pt x="194" y="11"/>
                    </a:lnTo>
                    <a:lnTo>
                      <a:pt x="199" y="6"/>
                    </a:lnTo>
                    <a:lnTo>
                      <a:pt x="203" y="2"/>
                    </a:lnTo>
                    <a:lnTo>
                      <a:pt x="207" y="0"/>
                    </a:lnTo>
                    <a:lnTo>
                      <a:pt x="212" y="0"/>
                    </a:lnTo>
                    <a:lnTo>
                      <a:pt x="220" y="2"/>
                    </a:lnTo>
                    <a:lnTo>
                      <a:pt x="225" y="4"/>
                    </a:lnTo>
                    <a:lnTo>
                      <a:pt x="229" y="10"/>
                    </a:lnTo>
                    <a:lnTo>
                      <a:pt x="233" y="16"/>
                    </a:lnTo>
                    <a:lnTo>
                      <a:pt x="238" y="24"/>
                    </a:lnTo>
                    <a:lnTo>
                      <a:pt x="246" y="35"/>
                    </a:lnTo>
                    <a:lnTo>
                      <a:pt x="251" y="46"/>
                    </a:lnTo>
                    <a:lnTo>
                      <a:pt x="255" y="58"/>
                    </a:lnTo>
                    <a:lnTo>
                      <a:pt x="259" y="73"/>
                    </a:lnTo>
                    <a:lnTo>
                      <a:pt x="264" y="88"/>
                    </a:lnTo>
                    <a:lnTo>
                      <a:pt x="272" y="105"/>
                    </a:lnTo>
                    <a:lnTo>
                      <a:pt x="277" y="124"/>
                    </a:lnTo>
                    <a:lnTo>
                      <a:pt x="281" y="144"/>
                    </a:lnTo>
                    <a:lnTo>
                      <a:pt x="285" y="163"/>
                    </a:lnTo>
                    <a:lnTo>
                      <a:pt x="289" y="184"/>
                    </a:lnTo>
                    <a:lnTo>
                      <a:pt x="298" y="205"/>
                    </a:lnTo>
                    <a:lnTo>
                      <a:pt x="302" y="228"/>
                    </a:lnTo>
                    <a:lnTo>
                      <a:pt x="307" y="250"/>
                    </a:lnTo>
                    <a:lnTo>
                      <a:pt x="315" y="297"/>
                    </a:lnTo>
                    <a:lnTo>
                      <a:pt x="337" y="389"/>
                    </a:lnTo>
                    <a:lnTo>
                      <a:pt x="341" y="411"/>
                    </a:lnTo>
                    <a:lnTo>
                      <a:pt x="346" y="432"/>
                    </a:lnTo>
                    <a:lnTo>
                      <a:pt x="354" y="453"/>
                    </a:lnTo>
                    <a:lnTo>
                      <a:pt x="359" y="473"/>
                    </a:lnTo>
                    <a:lnTo>
                      <a:pt x="363" y="493"/>
                    </a:lnTo>
                    <a:lnTo>
                      <a:pt x="367" y="511"/>
                    </a:lnTo>
                    <a:lnTo>
                      <a:pt x="372" y="528"/>
                    </a:lnTo>
                    <a:lnTo>
                      <a:pt x="380" y="544"/>
                    </a:lnTo>
                    <a:lnTo>
                      <a:pt x="385" y="558"/>
                    </a:lnTo>
                    <a:lnTo>
                      <a:pt x="389" y="570"/>
                    </a:lnTo>
                    <a:lnTo>
                      <a:pt x="393" y="582"/>
                    </a:lnTo>
                    <a:lnTo>
                      <a:pt x="398" y="592"/>
                    </a:lnTo>
                    <a:lnTo>
                      <a:pt x="406" y="600"/>
                    </a:lnTo>
                    <a:lnTo>
                      <a:pt x="410" y="607"/>
                    </a:lnTo>
                    <a:lnTo>
                      <a:pt x="415" y="612"/>
                    </a:lnTo>
                    <a:lnTo>
                      <a:pt x="419" y="615"/>
                    </a:lnTo>
                    <a:lnTo>
                      <a:pt x="423" y="616"/>
                    </a:lnTo>
                    <a:lnTo>
                      <a:pt x="428" y="616"/>
                    </a:lnTo>
                    <a:lnTo>
                      <a:pt x="436" y="615"/>
                    </a:lnTo>
                    <a:lnTo>
                      <a:pt x="441" y="611"/>
                    </a:lnTo>
                    <a:lnTo>
                      <a:pt x="445" y="606"/>
                    </a:lnTo>
                    <a:lnTo>
                      <a:pt x="449" y="598"/>
                    </a:lnTo>
                    <a:lnTo>
                      <a:pt x="454" y="588"/>
                    </a:lnTo>
                    <a:lnTo>
                      <a:pt x="462" y="578"/>
                    </a:lnTo>
                    <a:lnTo>
                      <a:pt x="467" y="566"/>
                    </a:lnTo>
                    <a:lnTo>
                      <a:pt x="471" y="553"/>
                    </a:lnTo>
                    <a:lnTo>
                      <a:pt x="475" y="539"/>
                    </a:lnTo>
                    <a:lnTo>
                      <a:pt x="480" y="523"/>
                    </a:lnTo>
                    <a:lnTo>
                      <a:pt x="488" y="504"/>
                    </a:lnTo>
                    <a:lnTo>
                      <a:pt x="493" y="486"/>
                    </a:lnTo>
                    <a:lnTo>
                      <a:pt x="497" y="466"/>
                    </a:lnTo>
                    <a:lnTo>
                      <a:pt x="501" y="447"/>
                    </a:lnTo>
                    <a:lnTo>
                      <a:pt x="506" y="426"/>
                    </a:lnTo>
                    <a:lnTo>
                      <a:pt x="510" y="403"/>
                    </a:lnTo>
                    <a:lnTo>
                      <a:pt x="518" y="381"/>
                    </a:lnTo>
                    <a:lnTo>
                      <a:pt x="527" y="335"/>
                    </a:lnTo>
                    <a:lnTo>
                      <a:pt x="549" y="243"/>
                    </a:lnTo>
                    <a:lnTo>
                      <a:pt x="553" y="221"/>
                    </a:lnTo>
                    <a:lnTo>
                      <a:pt x="557" y="199"/>
                    </a:lnTo>
                    <a:lnTo>
                      <a:pt x="562" y="176"/>
                    </a:lnTo>
                    <a:lnTo>
                      <a:pt x="570" y="157"/>
                    </a:lnTo>
                    <a:lnTo>
                      <a:pt x="575" y="137"/>
                    </a:lnTo>
                    <a:lnTo>
                      <a:pt x="579" y="117"/>
                    </a:lnTo>
                    <a:lnTo>
                      <a:pt x="583" y="100"/>
                    </a:lnTo>
                    <a:lnTo>
                      <a:pt x="588" y="83"/>
                    </a:lnTo>
                    <a:lnTo>
                      <a:pt x="596" y="69"/>
                    </a:lnTo>
                    <a:lnTo>
                      <a:pt x="601" y="54"/>
                    </a:lnTo>
                    <a:lnTo>
                      <a:pt x="605" y="41"/>
                    </a:lnTo>
                    <a:lnTo>
                      <a:pt x="609" y="31"/>
                    </a:lnTo>
                    <a:lnTo>
                      <a:pt x="614" y="21"/>
                    </a:lnTo>
                    <a:lnTo>
                      <a:pt x="618" y="14"/>
                    </a:lnTo>
                    <a:lnTo>
                      <a:pt x="626" y="7"/>
                    </a:lnTo>
                    <a:lnTo>
                      <a:pt x="631" y="3"/>
                    </a:lnTo>
                    <a:lnTo>
                      <a:pt x="635" y="0"/>
                    </a:lnTo>
                    <a:lnTo>
                      <a:pt x="639" y="0"/>
                    </a:lnTo>
                    <a:lnTo>
                      <a:pt x="644" y="0"/>
                    </a:lnTo>
                    <a:lnTo>
                      <a:pt x="652" y="3"/>
                    </a:lnTo>
                    <a:lnTo>
                      <a:pt x="657" y="7"/>
                    </a:lnTo>
                    <a:lnTo>
                      <a:pt x="661" y="14"/>
                    </a:lnTo>
                    <a:lnTo>
                      <a:pt x="665" y="21"/>
                    </a:lnTo>
                    <a:lnTo>
                      <a:pt x="670" y="31"/>
                    </a:lnTo>
                    <a:lnTo>
                      <a:pt x="678" y="41"/>
                    </a:lnTo>
                    <a:lnTo>
                      <a:pt x="683" y="54"/>
                    </a:lnTo>
                    <a:lnTo>
                      <a:pt x="687" y="69"/>
                    </a:lnTo>
                    <a:lnTo>
                      <a:pt x="691" y="83"/>
                    </a:lnTo>
                    <a:lnTo>
                      <a:pt x="696" y="100"/>
                    </a:lnTo>
                    <a:lnTo>
                      <a:pt x="704" y="117"/>
                    </a:lnTo>
                  </a:path>
                </a:pathLst>
              </a:custGeom>
              <a:noFill/>
              <a:ln w="38100" cap="flat">
                <a:solidFill>
                  <a:srgbClr val="FF4343"/>
                </a:solidFill>
                <a:prstDash val="solid"/>
                <a:round/>
                <a:headEnd/>
                <a:tailEnd/>
              </a:ln>
            </p:spPr>
            <p:txBody>
              <a:bodyPr/>
              <a:lstStyle/>
              <a:p>
                <a:endParaRPr lang="en-US" dirty="0"/>
              </a:p>
            </p:txBody>
          </p:sp>
          <p:sp>
            <p:nvSpPr>
              <p:cNvPr id="45" name="Freeform 77"/>
              <p:cNvSpPr>
                <a:spLocks/>
              </p:cNvSpPr>
              <p:nvPr/>
            </p:nvSpPr>
            <p:spPr bwMode="auto">
              <a:xfrm>
                <a:off x="5951537" y="3200400"/>
                <a:ext cx="1166813" cy="979488"/>
              </a:xfrm>
              <a:custGeom>
                <a:avLst/>
                <a:gdLst>
                  <a:gd name="T0" fmla="*/ 22682208 w 735"/>
                  <a:gd name="T1" fmla="*/ 395665470 h 617"/>
                  <a:gd name="T2" fmla="*/ 55443468 w 735"/>
                  <a:gd name="T3" fmla="*/ 556955587 h 617"/>
                  <a:gd name="T4" fmla="*/ 153730389 w 735"/>
                  <a:gd name="T5" fmla="*/ 960180832 h 617"/>
                  <a:gd name="T6" fmla="*/ 186491630 w 735"/>
                  <a:gd name="T7" fmla="*/ 1126511164 h 617"/>
                  <a:gd name="T8" fmla="*/ 229335134 w 735"/>
                  <a:gd name="T9" fmla="*/ 1270159293 h 617"/>
                  <a:gd name="T10" fmla="*/ 272177000 w 735"/>
                  <a:gd name="T11" fmla="*/ 1393647757 h 617"/>
                  <a:gd name="T12" fmla="*/ 304939829 w 735"/>
                  <a:gd name="T13" fmla="*/ 1481852442 h 617"/>
                  <a:gd name="T14" fmla="*/ 347781695 w 735"/>
                  <a:gd name="T15" fmla="*/ 1539816836 h 617"/>
                  <a:gd name="T16" fmla="*/ 380544523 w 735"/>
                  <a:gd name="T17" fmla="*/ 1552416825 h 617"/>
                  <a:gd name="T18" fmla="*/ 425907439 w 735"/>
                  <a:gd name="T19" fmla="*/ 1529736210 h 617"/>
                  <a:gd name="T20" fmla="*/ 458668680 w 735"/>
                  <a:gd name="T21" fmla="*/ 1466731503 h 617"/>
                  <a:gd name="T22" fmla="*/ 501512134 w 735"/>
                  <a:gd name="T23" fmla="*/ 1370965554 h 617"/>
                  <a:gd name="T24" fmla="*/ 544354001 w 735"/>
                  <a:gd name="T25" fmla="*/ 1242438364 h 617"/>
                  <a:gd name="T26" fmla="*/ 577116829 w 735"/>
                  <a:gd name="T27" fmla="*/ 1088708022 h 617"/>
                  <a:gd name="T28" fmla="*/ 622479646 w 735"/>
                  <a:gd name="T29" fmla="*/ 924898641 h 617"/>
                  <a:gd name="T30" fmla="*/ 708164967 w 735"/>
                  <a:gd name="T31" fmla="*/ 516633083 h 617"/>
                  <a:gd name="T32" fmla="*/ 751006833 w 735"/>
                  <a:gd name="T33" fmla="*/ 362902641 h 617"/>
                  <a:gd name="T34" fmla="*/ 783769661 w 735"/>
                  <a:gd name="T35" fmla="*/ 221773875 h 617"/>
                  <a:gd name="T36" fmla="*/ 829132478 w 735"/>
                  <a:gd name="T37" fmla="*/ 115927250 h 617"/>
                  <a:gd name="T38" fmla="*/ 861893917 w 735"/>
                  <a:gd name="T39" fmla="*/ 40322517 h 617"/>
                  <a:gd name="T40" fmla="*/ 904737372 w 735"/>
                  <a:gd name="T41" fmla="*/ 5040315 h 617"/>
                  <a:gd name="T42" fmla="*/ 937498612 w 735"/>
                  <a:gd name="T43" fmla="*/ 5040315 h 617"/>
                  <a:gd name="T44" fmla="*/ 980342066 w 735"/>
                  <a:gd name="T45" fmla="*/ 47883780 h 617"/>
                  <a:gd name="T46" fmla="*/ 1023183933 w 735"/>
                  <a:gd name="T47" fmla="*/ 126007877 h 617"/>
                  <a:gd name="T48" fmla="*/ 1055946761 w 735"/>
                  <a:gd name="T49" fmla="*/ 236894814 h 617"/>
                  <a:gd name="T50" fmla="*/ 1101309578 w 735"/>
                  <a:gd name="T51" fmla="*/ 378023580 h 617"/>
                  <a:gd name="T52" fmla="*/ 1134070819 w 735"/>
                  <a:gd name="T53" fmla="*/ 536794335 h 617"/>
                  <a:gd name="T54" fmla="*/ 1229836765 w 735"/>
                  <a:gd name="T55" fmla="*/ 940019580 h 617"/>
                  <a:gd name="T56" fmla="*/ 1262599594 w 735"/>
                  <a:gd name="T57" fmla="*/ 1108869274 h 617"/>
                  <a:gd name="T58" fmla="*/ 1307962410 w 735"/>
                  <a:gd name="T59" fmla="*/ 1257559304 h 617"/>
                  <a:gd name="T60" fmla="*/ 1340723651 w 735"/>
                  <a:gd name="T61" fmla="*/ 1381046180 h 617"/>
                  <a:gd name="T62" fmla="*/ 1383567105 w 735"/>
                  <a:gd name="T63" fmla="*/ 1476812129 h 617"/>
                  <a:gd name="T64" fmla="*/ 1416328346 w 735"/>
                  <a:gd name="T65" fmla="*/ 1534776523 h 617"/>
                  <a:gd name="T66" fmla="*/ 1459171800 w 735"/>
                  <a:gd name="T67" fmla="*/ 1554937775 h 617"/>
                  <a:gd name="T68" fmla="*/ 1502013667 w 735"/>
                  <a:gd name="T69" fmla="*/ 1534776523 h 617"/>
                  <a:gd name="T70" fmla="*/ 1534776495 w 735"/>
                  <a:gd name="T71" fmla="*/ 1476812129 h 617"/>
                  <a:gd name="T72" fmla="*/ 1580139312 w 735"/>
                  <a:gd name="T73" fmla="*/ 1381046180 h 617"/>
                  <a:gd name="T74" fmla="*/ 1612900552 w 735"/>
                  <a:gd name="T75" fmla="*/ 1257559304 h 617"/>
                  <a:gd name="T76" fmla="*/ 1655744006 w 735"/>
                  <a:gd name="T77" fmla="*/ 1108869274 h 617"/>
                  <a:gd name="T78" fmla="*/ 1688505644 w 735"/>
                  <a:gd name="T79" fmla="*/ 940019580 h 617"/>
                  <a:gd name="T80" fmla="*/ 1786792541 w 735"/>
                  <a:gd name="T81" fmla="*/ 536794335 h 617"/>
                  <a:gd name="T82" fmla="*/ 1819553782 w 735"/>
                  <a:gd name="T83" fmla="*/ 378023580 h 61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35"/>
                  <a:gd name="T127" fmla="*/ 0 h 617"/>
                  <a:gd name="T128" fmla="*/ 735 w 735"/>
                  <a:gd name="T129" fmla="*/ 617 h 61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35" h="617">
                    <a:moveTo>
                      <a:pt x="0" y="117"/>
                    </a:moveTo>
                    <a:lnTo>
                      <a:pt x="5" y="137"/>
                    </a:lnTo>
                    <a:lnTo>
                      <a:pt x="9" y="157"/>
                    </a:lnTo>
                    <a:lnTo>
                      <a:pt x="13" y="176"/>
                    </a:lnTo>
                    <a:lnTo>
                      <a:pt x="18" y="199"/>
                    </a:lnTo>
                    <a:lnTo>
                      <a:pt x="22" y="221"/>
                    </a:lnTo>
                    <a:lnTo>
                      <a:pt x="30" y="243"/>
                    </a:lnTo>
                    <a:lnTo>
                      <a:pt x="39" y="289"/>
                    </a:lnTo>
                    <a:lnTo>
                      <a:pt x="61" y="381"/>
                    </a:lnTo>
                    <a:lnTo>
                      <a:pt x="65" y="403"/>
                    </a:lnTo>
                    <a:lnTo>
                      <a:pt x="69" y="426"/>
                    </a:lnTo>
                    <a:lnTo>
                      <a:pt x="74" y="447"/>
                    </a:lnTo>
                    <a:lnTo>
                      <a:pt x="82" y="466"/>
                    </a:lnTo>
                    <a:lnTo>
                      <a:pt x="87" y="486"/>
                    </a:lnTo>
                    <a:lnTo>
                      <a:pt x="91" y="504"/>
                    </a:lnTo>
                    <a:lnTo>
                      <a:pt x="95" y="523"/>
                    </a:lnTo>
                    <a:lnTo>
                      <a:pt x="100" y="539"/>
                    </a:lnTo>
                    <a:lnTo>
                      <a:pt x="108" y="553"/>
                    </a:lnTo>
                    <a:lnTo>
                      <a:pt x="113" y="566"/>
                    </a:lnTo>
                    <a:lnTo>
                      <a:pt x="117" y="578"/>
                    </a:lnTo>
                    <a:lnTo>
                      <a:pt x="121" y="588"/>
                    </a:lnTo>
                    <a:lnTo>
                      <a:pt x="126" y="598"/>
                    </a:lnTo>
                    <a:lnTo>
                      <a:pt x="130" y="606"/>
                    </a:lnTo>
                    <a:lnTo>
                      <a:pt x="138" y="611"/>
                    </a:lnTo>
                    <a:lnTo>
                      <a:pt x="143" y="615"/>
                    </a:lnTo>
                    <a:lnTo>
                      <a:pt x="147" y="616"/>
                    </a:lnTo>
                    <a:lnTo>
                      <a:pt x="151" y="616"/>
                    </a:lnTo>
                    <a:lnTo>
                      <a:pt x="156" y="615"/>
                    </a:lnTo>
                    <a:lnTo>
                      <a:pt x="164" y="612"/>
                    </a:lnTo>
                    <a:lnTo>
                      <a:pt x="169" y="607"/>
                    </a:lnTo>
                    <a:lnTo>
                      <a:pt x="173" y="600"/>
                    </a:lnTo>
                    <a:lnTo>
                      <a:pt x="177" y="592"/>
                    </a:lnTo>
                    <a:lnTo>
                      <a:pt x="182" y="582"/>
                    </a:lnTo>
                    <a:lnTo>
                      <a:pt x="190" y="570"/>
                    </a:lnTo>
                    <a:lnTo>
                      <a:pt x="195" y="558"/>
                    </a:lnTo>
                    <a:lnTo>
                      <a:pt x="199" y="544"/>
                    </a:lnTo>
                    <a:lnTo>
                      <a:pt x="203" y="528"/>
                    </a:lnTo>
                    <a:lnTo>
                      <a:pt x="208" y="511"/>
                    </a:lnTo>
                    <a:lnTo>
                      <a:pt x="216" y="493"/>
                    </a:lnTo>
                    <a:lnTo>
                      <a:pt x="221" y="473"/>
                    </a:lnTo>
                    <a:lnTo>
                      <a:pt x="225" y="453"/>
                    </a:lnTo>
                    <a:lnTo>
                      <a:pt x="229" y="432"/>
                    </a:lnTo>
                    <a:lnTo>
                      <a:pt x="234" y="411"/>
                    </a:lnTo>
                    <a:lnTo>
                      <a:pt x="238" y="389"/>
                    </a:lnTo>
                    <a:lnTo>
                      <a:pt x="247" y="367"/>
                    </a:lnTo>
                    <a:lnTo>
                      <a:pt x="255" y="319"/>
                    </a:lnTo>
                    <a:lnTo>
                      <a:pt x="277" y="228"/>
                    </a:lnTo>
                    <a:lnTo>
                      <a:pt x="281" y="205"/>
                    </a:lnTo>
                    <a:lnTo>
                      <a:pt x="285" y="184"/>
                    </a:lnTo>
                    <a:lnTo>
                      <a:pt x="290" y="163"/>
                    </a:lnTo>
                    <a:lnTo>
                      <a:pt x="298" y="144"/>
                    </a:lnTo>
                    <a:lnTo>
                      <a:pt x="303" y="124"/>
                    </a:lnTo>
                    <a:lnTo>
                      <a:pt x="307" y="105"/>
                    </a:lnTo>
                    <a:lnTo>
                      <a:pt x="311" y="88"/>
                    </a:lnTo>
                    <a:lnTo>
                      <a:pt x="316" y="73"/>
                    </a:lnTo>
                    <a:lnTo>
                      <a:pt x="324" y="58"/>
                    </a:lnTo>
                    <a:lnTo>
                      <a:pt x="329" y="46"/>
                    </a:lnTo>
                    <a:lnTo>
                      <a:pt x="333" y="35"/>
                    </a:lnTo>
                    <a:lnTo>
                      <a:pt x="337" y="24"/>
                    </a:lnTo>
                    <a:lnTo>
                      <a:pt x="342" y="16"/>
                    </a:lnTo>
                    <a:lnTo>
                      <a:pt x="346" y="10"/>
                    </a:lnTo>
                    <a:lnTo>
                      <a:pt x="355" y="4"/>
                    </a:lnTo>
                    <a:lnTo>
                      <a:pt x="359" y="2"/>
                    </a:lnTo>
                    <a:lnTo>
                      <a:pt x="363" y="0"/>
                    </a:lnTo>
                    <a:lnTo>
                      <a:pt x="367" y="0"/>
                    </a:lnTo>
                    <a:lnTo>
                      <a:pt x="372" y="2"/>
                    </a:lnTo>
                    <a:lnTo>
                      <a:pt x="380" y="6"/>
                    </a:lnTo>
                    <a:lnTo>
                      <a:pt x="385" y="11"/>
                    </a:lnTo>
                    <a:lnTo>
                      <a:pt x="389" y="19"/>
                    </a:lnTo>
                    <a:lnTo>
                      <a:pt x="393" y="28"/>
                    </a:lnTo>
                    <a:lnTo>
                      <a:pt x="398" y="39"/>
                    </a:lnTo>
                    <a:lnTo>
                      <a:pt x="406" y="50"/>
                    </a:lnTo>
                    <a:lnTo>
                      <a:pt x="411" y="63"/>
                    </a:lnTo>
                    <a:lnTo>
                      <a:pt x="415" y="78"/>
                    </a:lnTo>
                    <a:lnTo>
                      <a:pt x="419" y="94"/>
                    </a:lnTo>
                    <a:lnTo>
                      <a:pt x="424" y="112"/>
                    </a:lnTo>
                    <a:lnTo>
                      <a:pt x="428" y="130"/>
                    </a:lnTo>
                    <a:lnTo>
                      <a:pt x="437" y="150"/>
                    </a:lnTo>
                    <a:lnTo>
                      <a:pt x="441" y="170"/>
                    </a:lnTo>
                    <a:lnTo>
                      <a:pt x="445" y="191"/>
                    </a:lnTo>
                    <a:lnTo>
                      <a:pt x="450" y="213"/>
                    </a:lnTo>
                    <a:lnTo>
                      <a:pt x="454" y="235"/>
                    </a:lnTo>
                    <a:lnTo>
                      <a:pt x="467" y="281"/>
                    </a:lnTo>
                    <a:lnTo>
                      <a:pt x="488" y="373"/>
                    </a:lnTo>
                    <a:lnTo>
                      <a:pt x="493" y="396"/>
                    </a:lnTo>
                    <a:lnTo>
                      <a:pt x="497" y="418"/>
                    </a:lnTo>
                    <a:lnTo>
                      <a:pt x="501" y="440"/>
                    </a:lnTo>
                    <a:lnTo>
                      <a:pt x="506" y="460"/>
                    </a:lnTo>
                    <a:lnTo>
                      <a:pt x="514" y="480"/>
                    </a:lnTo>
                    <a:lnTo>
                      <a:pt x="519" y="499"/>
                    </a:lnTo>
                    <a:lnTo>
                      <a:pt x="523" y="516"/>
                    </a:lnTo>
                    <a:lnTo>
                      <a:pt x="527" y="533"/>
                    </a:lnTo>
                    <a:lnTo>
                      <a:pt x="532" y="548"/>
                    </a:lnTo>
                    <a:lnTo>
                      <a:pt x="536" y="562"/>
                    </a:lnTo>
                    <a:lnTo>
                      <a:pt x="545" y="575"/>
                    </a:lnTo>
                    <a:lnTo>
                      <a:pt x="549" y="586"/>
                    </a:lnTo>
                    <a:lnTo>
                      <a:pt x="553" y="595"/>
                    </a:lnTo>
                    <a:lnTo>
                      <a:pt x="558" y="603"/>
                    </a:lnTo>
                    <a:lnTo>
                      <a:pt x="562" y="609"/>
                    </a:lnTo>
                    <a:lnTo>
                      <a:pt x="571" y="613"/>
                    </a:lnTo>
                    <a:lnTo>
                      <a:pt x="575" y="616"/>
                    </a:lnTo>
                    <a:lnTo>
                      <a:pt x="579" y="617"/>
                    </a:lnTo>
                    <a:lnTo>
                      <a:pt x="583" y="616"/>
                    </a:lnTo>
                    <a:lnTo>
                      <a:pt x="588" y="613"/>
                    </a:lnTo>
                    <a:lnTo>
                      <a:pt x="596" y="609"/>
                    </a:lnTo>
                    <a:lnTo>
                      <a:pt x="601" y="603"/>
                    </a:lnTo>
                    <a:lnTo>
                      <a:pt x="605" y="595"/>
                    </a:lnTo>
                    <a:lnTo>
                      <a:pt x="609" y="586"/>
                    </a:lnTo>
                    <a:lnTo>
                      <a:pt x="614" y="575"/>
                    </a:lnTo>
                    <a:lnTo>
                      <a:pt x="622" y="562"/>
                    </a:lnTo>
                    <a:lnTo>
                      <a:pt x="627" y="548"/>
                    </a:lnTo>
                    <a:lnTo>
                      <a:pt x="631" y="533"/>
                    </a:lnTo>
                    <a:lnTo>
                      <a:pt x="635" y="516"/>
                    </a:lnTo>
                    <a:lnTo>
                      <a:pt x="640" y="499"/>
                    </a:lnTo>
                    <a:lnTo>
                      <a:pt x="644" y="480"/>
                    </a:lnTo>
                    <a:lnTo>
                      <a:pt x="653" y="460"/>
                    </a:lnTo>
                    <a:lnTo>
                      <a:pt x="657" y="440"/>
                    </a:lnTo>
                    <a:lnTo>
                      <a:pt x="661" y="418"/>
                    </a:lnTo>
                    <a:lnTo>
                      <a:pt x="666" y="396"/>
                    </a:lnTo>
                    <a:lnTo>
                      <a:pt x="670" y="373"/>
                    </a:lnTo>
                    <a:lnTo>
                      <a:pt x="683" y="327"/>
                    </a:lnTo>
                    <a:lnTo>
                      <a:pt x="704" y="235"/>
                    </a:lnTo>
                    <a:lnTo>
                      <a:pt x="709" y="213"/>
                    </a:lnTo>
                    <a:lnTo>
                      <a:pt x="713" y="191"/>
                    </a:lnTo>
                    <a:lnTo>
                      <a:pt x="717" y="170"/>
                    </a:lnTo>
                    <a:lnTo>
                      <a:pt x="722" y="150"/>
                    </a:lnTo>
                    <a:lnTo>
                      <a:pt x="730" y="130"/>
                    </a:lnTo>
                    <a:lnTo>
                      <a:pt x="735" y="112"/>
                    </a:lnTo>
                  </a:path>
                </a:pathLst>
              </a:custGeom>
              <a:noFill/>
              <a:ln w="38100" cap="flat">
                <a:solidFill>
                  <a:srgbClr val="FF4343"/>
                </a:solidFill>
                <a:prstDash val="solid"/>
                <a:round/>
                <a:headEnd/>
                <a:tailEnd/>
              </a:ln>
            </p:spPr>
            <p:txBody>
              <a:bodyPr/>
              <a:lstStyle/>
              <a:p>
                <a:endParaRPr lang="en-US" dirty="0"/>
              </a:p>
            </p:txBody>
          </p:sp>
          <p:sp>
            <p:nvSpPr>
              <p:cNvPr id="46" name="Freeform 78"/>
              <p:cNvSpPr>
                <a:spLocks/>
              </p:cNvSpPr>
              <p:nvPr/>
            </p:nvSpPr>
            <p:spPr bwMode="auto">
              <a:xfrm>
                <a:off x="7118350" y="3200400"/>
                <a:ext cx="1131888" cy="977900"/>
              </a:xfrm>
              <a:custGeom>
                <a:avLst/>
                <a:gdLst>
                  <a:gd name="T0" fmla="*/ 20161258 w 713"/>
                  <a:gd name="T1" fmla="*/ 196572159 h 616"/>
                  <a:gd name="T2" fmla="*/ 65524094 w 713"/>
                  <a:gd name="T3" fmla="*/ 98285286 h 616"/>
                  <a:gd name="T4" fmla="*/ 98286922 w 713"/>
                  <a:gd name="T5" fmla="*/ 27720926 h 616"/>
                  <a:gd name="T6" fmla="*/ 141128814 w 713"/>
                  <a:gd name="T7" fmla="*/ 0 h 616"/>
                  <a:gd name="T8" fmla="*/ 173891642 w 713"/>
                  <a:gd name="T9" fmla="*/ 10080624 h 616"/>
                  <a:gd name="T10" fmla="*/ 216733558 w 713"/>
                  <a:gd name="T11" fmla="*/ 60483751 h 616"/>
                  <a:gd name="T12" fmla="*/ 249496387 w 713"/>
                  <a:gd name="T13" fmla="*/ 146169054 h 616"/>
                  <a:gd name="T14" fmla="*/ 292338253 w 713"/>
                  <a:gd name="T15" fmla="*/ 264615607 h 616"/>
                  <a:gd name="T16" fmla="*/ 337701070 w 713"/>
                  <a:gd name="T17" fmla="*/ 410784611 h 616"/>
                  <a:gd name="T18" fmla="*/ 370463899 w 713"/>
                  <a:gd name="T19" fmla="*/ 574595596 h 616"/>
                  <a:gd name="T20" fmla="*/ 466229945 w 713"/>
                  <a:gd name="T21" fmla="*/ 980339996 h 616"/>
                  <a:gd name="T22" fmla="*/ 498991186 w 713"/>
                  <a:gd name="T23" fmla="*/ 1141629932 h 616"/>
                  <a:gd name="T24" fmla="*/ 544354003 w 713"/>
                  <a:gd name="T25" fmla="*/ 1287798936 h 616"/>
                  <a:gd name="T26" fmla="*/ 577116831 w 713"/>
                  <a:gd name="T27" fmla="*/ 1406247027 h 616"/>
                  <a:gd name="T28" fmla="*/ 619958698 w 713"/>
                  <a:gd name="T29" fmla="*/ 1491932306 h 616"/>
                  <a:gd name="T30" fmla="*/ 652721526 w 713"/>
                  <a:gd name="T31" fmla="*/ 1542335411 h 616"/>
                  <a:gd name="T32" fmla="*/ 695563393 w 713"/>
                  <a:gd name="T33" fmla="*/ 1552416032 h 616"/>
                  <a:gd name="T34" fmla="*/ 738406847 w 713"/>
                  <a:gd name="T35" fmla="*/ 1527214479 h 616"/>
                  <a:gd name="T36" fmla="*/ 771168088 w 713"/>
                  <a:gd name="T37" fmla="*/ 1456650132 h 616"/>
                  <a:gd name="T38" fmla="*/ 816530905 w 713"/>
                  <a:gd name="T39" fmla="*/ 1358364871 h 616"/>
                  <a:gd name="T40" fmla="*/ 849293931 w 713"/>
                  <a:gd name="T41" fmla="*/ 1224795849 h 616"/>
                  <a:gd name="T42" fmla="*/ 892135798 w 713"/>
                  <a:gd name="T43" fmla="*/ 1073586534 h 616"/>
                  <a:gd name="T44" fmla="*/ 947579241 w 713"/>
                  <a:gd name="T45" fmla="*/ 844251612 h 616"/>
                  <a:gd name="T46" fmla="*/ 1023183936 w 713"/>
                  <a:gd name="T47" fmla="*/ 501510300 h 616"/>
                  <a:gd name="T48" fmla="*/ 1055946764 w 713"/>
                  <a:gd name="T49" fmla="*/ 345262162 h 616"/>
                  <a:gd name="T50" fmla="*/ 1098788631 w 713"/>
                  <a:gd name="T51" fmla="*/ 209172191 h 616"/>
                  <a:gd name="T52" fmla="*/ 1131551459 w 713"/>
                  <a:gd name="T53" fmla="*/ 103325596 h 616"/>
                  <a:gd name="T54" fmla="*/ 1174393326 w 713"/>
                  <a:gd name="T55" fmla="*/ 35282186 h 616"/>
                  <a:gd name="T56" fmla="*/ 1219756143 w 713"/>
                  <a:gd name="T57" fmla="*/ 0 h 616"/>
                  <a:gd name="T58" fmla="*/ 1252518971 w 713"/>
                  <a:gd name="T59" fmla="*/ 7559675 h 616"/>
                  <a:gd name="T60" fmla="*/ 1295360838 w 713"/>
                  <a:gd name="T61" fmla="*/ 52922491 h 616"/>
                  <a:gd name="T62" fmla="*/ 1328123666 w 713"/>
                  <a:gd name="T63" fmla="*/ 136088433 h 616"/>
                  <a:gd name="T64" fmla="*/ 1370965533 w 713"/>
                  <a:gd name="T65" fmla="*/ 252015624 h 616"/>
                  <a:gd name="T66" fmla="*/ 1403728361 w 713"/>
                  <a:gd name="T67" fmla="*/ 395663680 h 616"/>
                  <a:gd name="T68" fmla="*/ 1446570228 w 713"/>
                  <a:gd name="T69" fmla="*/ 556953715 h 616"/>
                  <a:gd name="T70" fmla="*/ 1534776499 w 713"/>
                  <a:gd name="T71" fmla="*/ 960178754 h 616"/>
                  <a:gd name="T72" fmla="*/ 1577618366 w 713"/>
                  <a:gd name="T73" fmla="*/ 1126509000 h 616"/>
                  <a:gd name="T74" fmla="*/ 1610381194 w 713"/>
                  <a:gd name="T75" fmla="*/ 1270158643 h 616"/>
                  <a:gd name="T76" fmla="*/ 1653223061 w 713"/>
                  <a:gd name="T77" fmla="*/ 1393647045 h 616"/>
                  <a:gd name="T78" fmla="*/ 1698586275 w 713"/>
                  <a:gd name="T79" fmla="*/ 1481851685 h 616"/>
                  <a:gd name="T80" fmla="*/ 1731349103 w 713"/>
                  <a:gd name="T81" fmla="*/ 1539816049 h 616"/>
                  <a:gd name="T82" fmla="*/ 1774190970 w 713"/>
                  <a:gd name="T83" fmla="*/ 1552416032 h 61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13"/>
                  <a:gd name="T127" fmla="*/ 0 h 616"/>
                  <a:gd name="T128" fmla="*/ 713 w 713"/>
                  <a:gd name="T129" fmla="*/ 616 h 61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13" h="616">
                    <a:moveTo>
                      <a:pt x="0" y="112"/>
                    </a:moveTo>
                    <a:lnTo>
                      <a:pt x="4" y="94"/>
                    </a:lnTo>
                    <a:lnTo>
                      <a:pt x="8" y="78"/>
                    </a:lnTo>
                    <a:lnTo>
                      <a:pt x="13" y="63"/>
                    </a:lnTo>
                    <a:lnTo>
                      <a:pt x="17" y="50"/>
                    </a:lnTo>
                    <a:lnTo>
                      <a:pt x="26" y="39"/>
                    </a:lnTo>
                    <a:lnTo>
                      <a:pt x="30" y="28"/>
                    </a:lnTo>
                    <a:lnTo>
                      <a:pt x="34" y="19"/>
                    </a:lnTo>
                    <a:lnTo>
                      <a:pt x="39" y="11"/>
                    </a:lnTo>
                    <a:lnTo>
                      <a:pt x="43" y="6"/>
                    </a:lnTo>
                    <a:lnTo>
                      <a:pt x="52" y="2"/>
                    </a:lnTo>
                    <a:lnTo>
                      <a:pt x="56" y="0"/>
                    </a:lnTo>
                    <a:lnTo>
                      <a:pt x="60" y="0"/>
                    </a:lnTo>
                    <a:lnTo>
                      <a:pt x="65" y="2"/>
                    </a:lnTo>
                    <a:lnTo>
                      <a:pt x="69" y="4"/>
                    </a:lnTo>
                    <a:lnTo>
                      <a:pt x="77" y="10"/>
                    </a:lnTo>
                    <a:lnTo>
                      <a:pt x="82" y="16"/>
                    </a:lnTo>
                    <a:lnTo>
                      <a:pt x="86" y="24"/>
                    </a:lnTo>
                    <a:lnTo>
                      <a:pt x="90" y="35"/>
                    </a:lnTo>
                    <a:lnTo>
                      <a:pt x="95" y="46"/>
                    </a:lnTo>
                    <a:lnTo>
                      <a:pt x="99" y="58"/>
                    </a:lnTo>
                    <a:lnTo>
                      <a:pt x="108" y="73"/>
                    </a:lnTo>
                    <a:lnTo>
                      <a:pt x="112" y="88"/>
                    </a:lnTo>
                    <a:lnTo>
                      <a:pt x="116" y="105"/>
                    </a:lnTo>
                    <a:lnTo>
                      <a:pt x="121" y="124"/>
                    </a:lnTo>
                    <a:lnTo>
                      <a:pt x="125" y="144"/>
                    </a:lnTo>
                    <a:lnTo>
                      <a:pt x="134" y="163"/>
                    </a:lnTo>
                    <a:lnTo>
                      <a:pt x="138" y="184"/>
                    </a:lnTo>
                    <a:lnTo>
                      <a:pt x="142" y="205"/>
                    </a:lnTo>
                    <a:lnTo>
                      <a:pt x="147" y="228"/>
                    </a:lnTo>
                    <a:lnTo>
                      <a:pt x="151" y="250"/>
                    </a:lnTo>
                    <a:lnTo>
                      <a:pt x="164" y="297"/>
                    </a:lnTo>
                    <a:lnTo>
                      <a:pt x="185" y="389"/>
                    </a:lnTo>
                    <a:lnTo>
                      <a:pt x="190" y="411"/>
                    </a:lnTo>
                    <a:lnTo>
                      <a:pt x="194" y="432"/>
                    </a:lnTo>
                    <a:lnTo>
                      <a:pt x="198" y="453"/>
                    </a:lnTo>
                    <a:lnTo>
                      <a:pt x="203" y="473"/>
                    </a:lnTo>
                    <a:lnTo>
                      <a:pt x="207" y="493"/>
                    </a:lnTo>
                    <a:lnTo>
                      <a:pt x="216" y="511"/>
                    </a:lnTo>
                    <a:lnTo>
                      <a:pt x="220" y="528"/>
                    </a:lnTo>
                    <a:lnTo>
                      <a:pt x="224" y="544"/>
                    </a:lnTo>
                    <a:lnTo>
                      <a:pt x="229" y="558"/>
                    </a:lnTo>
                    <a:lnTo>
                      <a:pt x="233" y="570"/>
                    </a:lnTo>
                    <a:lnTo>
                      <a:pt x="242" y="582"/>
                    </a:lnTo>
                    <a:lnTo>
                      <a:pt x="246" y="592"/>
                    </a:lnTo>
                    <a:lnTo>
                      <a:pt x="250" y="600"/>
                    </a:lnTo>
                    <a:lnTo>
                      <a:pt x="255" y="607"/>
                    </a:lnTo>
                    <a:lnTo>
                      <a:pt x="259" y="612"/>
                    </a:lnTo>
                    <a:lnTo>
                      <a:pt x="268" y="615"/>
                    </a:lnTo>
                    <a:lnTo>
                      <a:pt x="272" y="616"/>
                    </a:lnTo>
                    <a:lnTo>
                      <a:pt x="276" y="616"/>
                    </a:lnTo>
                    <a:lnTo>
                      <a:pt x="281" y="615"/>
                    </a:lnTo>
                    <a:lnTo>
                      <a:pt x="285" y="611"/>
                    </a:lnTo>
                    <a:lnTo>
                      <a:pt x="293" y="606"/>
                    </a:lnTo>
                    <a:lnTo>
                      <a:pt x="298" y="598"/>
                    </a:lnTo>
                    <a:lnTo>
                      <a:pt x="302" y="588"/>
                    </a:lnTo>
                    <a:lnTo>
                      <a:pt x="306" y="578"/>
                    </a:lnTo>
                    <a:lnTo>
                      <a:pt x="311" y="566"/>
                    </a:lnTo>
                    <a:lnTo>
                      <a:pt x="315" y="553"/>
                    </a:lnTo>
                    <a:lnTo>
                      <a:pt x="324" y="539"/>
                    </a:lnTo>
                    <a:lnTo>
                      <a:pt x="328" y="523"/>
                    </a:lnTo>
                    <a:lnTo>
                      <a:pt x="332" y="504"/>
                    </a:lnTo>
                    <a:lnTo>
                      <a:pt x="337" y="486"/>
                    </a:lnTo>
                    <a:lnTo>
                      <a:pt x="341" y="466"/>
                    </a:lnTo>
                    <a:lnTo>
                      <a:pt x="350" y="447"/>
                    </a:lnTo>
                    <a:lnTo>
                      <a:pt x="354" y="426"/>
                    </a:lnTo>
                    <a:lnTo>
                      <a:pt x="358" y="403"/>
                    </a:lnTo>
                    <a:lnTo>
                      <a:pt x="363" y="381"/>
                    </a:lnTo>
                    <a:lnTo>
                      <a:pt x="376" y="335"/>
                    </a:lnTo>
                    <a:lnTo>
                      <a:pt x="393" y="243"/>
                    </a:lnTo>
                    <a:lnTo>
                      <a:pt x="401" y="221"/>
                    </a:lnTo>
                    <a:lnTo>
                      <a:pt x="406" y="199"/>
                    </a:lnTo>
                    <a:lnTo>
                      <a:pt x="410" y="176"/>
                    </a:lnTo>
                    <a:lnTo>
                      <a:pt x="414" y="157"/>
                    </a:lnTo>
                    <a:lnTo>
                      <a:pt x="419" y="137"/>
                    </a:lnTo>
                    <a:lnTo>
                      <a:pt x="423" y="117"/>
                    </a:lnTo>
                    <a:lnTo>
                      <a:pt x="432" y="100"/>
                    </a:lnTo>
                    <a:lnTo>
                      <a:pt x="436" y="83"/>
                    </a:lnTo>
                    <a:lnTo>
                      <a:pt x="440" y="69"/>
                    </a:lnTo>
                    <a:lnTo>
                      <a:pt x="445" y="54"/>
                    </a:lnTo>
                    <a:lnTo>
                      <a:pt x="449" y="41"/>
                    </a:lnTo>
                    <a:lnTo>
                      <a:pt x="458" y="31"/>
                    </a:lnTo>
                    <a:lnTo>
                      <a:pt x="462" y="21"/>
                    </a:lnTo>
                    <a:lnTo>
                      <a:pt x="466" y="14"/>
                    </a:lnTo>
                    <a:lnTo>
                      <a:pt x="471" y="7"/>
                    </a:lnTo>
                    <a:lnTo>
                      <a:pt x="475" y="3"/>
                    </a:lnTo>
                    <a:lnTo>
                      <a:pt x="484" y="0"/>
                    </a:lnTo>
                    <a:lnTo>
                      <a:pt x="488" y="0"/>
                    </a:lnTo>
                    <a:lnTo>
                      <a:pt x="492" y="0"/>
                    </a:lnTo>
                    <a:lnTo>
                      <a:pt x="497" y="3"/>
                    </a:lnTo>
                    <a:lnTo>
                      <a:pt x="501" y="7"/>
                    </a:lnTo>
                    <a:lnTo>
                      <a:pt x="509" y="14"/>
                    </a:lnTo>
                    <a:lnTo>
                      <a:pt x="514" y="21"/>
                    </a:lnTo>
                    <a:lnTo>
                      <a:pt x="518" y="31"/>
                    </a:lnTo>
                    <a:lnTo>
                      <a:pt x="522" y="41"/>
                    </a:lnTo>
                    <a:lnTo>
                      <a:pt x="527" y="54"/>
                    </a:lnTo>
                    <a:lnTo>
                      <a:pt x="531" y="69"/>
                    </a:lnTo>
                    <a:lnTo>
                      <a:pt x="540" y="83"/>
                    </a:lnTo>
                    <a:lnTo>
                      <a:pt x="544" y="100"/>
                    </a:lnTo>
                    <a:lnTo>
                      <a:pt x="548" y="117"/>
                    </a:lnTo>
                    <a:lnTo>
                      <a:pt x="553" y="137"/>
                    </a:lnTo>
                    <a:lnTo>
                      <a:pt x="557" y="157"/>
                    </a:lnTo>
                    <a:lnTo>
                      <a:pt x="566" y="176"/>
                    </a:lnTo>
                    <a:lnTo>
                      <a:pt x="570" y="199"/>
                    </a:lnTo>
                    <a:lnTo>
                      <a:pt x="574" y="221"/>
                    </a:lnTo>
                    <a:lnTo>
                      <a:pt x="579" y="243"/>
                    </a:lnTo>
                    <a:lnTo>
                      <a:pt x="592" y="289"/>
                    </a:lnTo>
                    <a:lnTo>
                      <a:pt x="609" y="381"/>
                    </a:lnTo>
                    <a:lnTo>
                      <a:pt x="613" y="403"/>
                    </a:lnTo>
                    <a:lnTo>
                      <a:pt x="622" y="426"/>
                    </a:lnTo>
                    <a:lnTo>
                      <a:pt x="626" y="447"/>
                    </a:lnTo>
                    <a:lnTo>
                      <a:pt x="630" y="466"/>
                    </a:lnTo>
                    <a:lnTo>
                      <a:pt x="635" y="486"/>
                    </a:lnTo>
                    <a:lnTo>
                      <a:pt x="639" y="504"/>
                    </a:lnTo>
                    <a:lnTo>
                      <a:pt x="648" y="523"/>
                    </a:lnTo>
                    <a:lnTo>
                      <a:pt x="652" y="539"/>
                    </a:lnTo>
                    <a:lnTo>
                      <a:pt x="656" y="553"/>
                    </a:lnTo>
                    <a:lnTo>
                      <a:pt x="661" y="566"/>
                    </a:lnTo>
                    <a:lnTo>
                      <a:pt x="665" y="578"/>
                    </a:lnTo>
                    <a:lnTo>
                      <a:pt x="674" y="588"/>
                    </a:lnTo>
                    <a:lnTo>
                      <a:pt x="678" y="598"/>
                    </a:lnTo>
                    <a:lnTo>
                      <a:pt x="682" y="606"/>
                    </a:lnTo>
                    <a:lnTo>
                      <a:pt x="687" y="611"/>
                    </a:lnTo>
                    <a:lnTo>
                      <a:pt x="691" y="615"/>
                    </a:lnTo>
                    <a:lnTo>
                      <a:pt x="700" y="616"/>
                    </a:lnTo>
                    <a:lnTo>
                      <a:pt x="704" y="616"/>
                    </a:lnTo>
                    <a:lnTo>
                      <a:pt x="708" y="615"/>
                    </a:lnTo>
                    <a:lnTo>
                      <a:pt x="713" y="612"/>
                    </a:lnTo>
                  </a:path>
                </a:pathLst>
              </a:custGeom>
              <a:noFill/>
              <a:ln w="38100" cap="flat">
                <a:solidFill>
                  <a:srgbClr val="FF4343"/>
                </a:solidFill>
                <a:prstDash val="solid"/>
                <a:round/>
                <a:headEnd/>
                <a:tailEnd/>
              </a:ln>
            </p:spPr>
            <p:txBody>
              <a:bodyPr/>
              <a:lstStyle/>
              <a:p>
                <a:endParaRPr lang="en-US" dirty="0"/>
              </a:p>
            </p:txBody>
          </p:sp>
          <p:sp>
            <p:nvSpPr>
              <p:cNvPr id="47" name="Freeform 79"/>
              <p:cNvSpPr>
                <a:spLocks/>
              </p:cNvSpPr>
              <p:nvPr/>
            </p:nvSpPr>
            <p:spPr bwMode="auto">
              <a:xfrm>
                <a:off x="8250237" y="3200400"/>
                <a:ext cx="665163" cy="979488"/>
              </a:xfrm>
              <a:custGeom>
                <a:avLst/>
                <a:gdLst>
                  <a:gd name="T0" fmla="*/ 10080633 w 419"/>
                  <a:gd name="T1" fmla="*/ 1529736210 h 617"/>
                  <a:gd name="T2" fmla="*/ 42843482 w 419"/>
                  <a:gd name="T3" fmla="*/ 1491933068 h 617"/>
                  <a:gd name="T4" fmla="*/ 63004754 w 419"/>
                  <a:gd name="T5" fmla="*/ 1436489624 h 617"/>
                  <a:gd name="T6" fmla="*/ 85685377 w 419"/>
                  <a:gd name="T7" fmla="*/ 1370965554 h 617"/>
                  <a:gd name="T8" fmla="*/ 118448242 w 419"/>
                  <a:gd name="T9" fmla="*/ 1287801182 h 617"/>
                  <a:gd name="T10" fmla="*/ 141128865 w 419"/>
                  <a:gd name="T11" fmla="*/ 1192035234 h 617"/>
                  <a:gd name="T12" fmla="*/ 173891705 w 419"/>
                  <a:gd name="T13" fmla="*/ 1088708022 h 617"/>
                  <a:gd name="T14" fmla="*/ 194052964 w 419"/>
                  <a:gd name="T15" fmla="*/ 980342084 h 617"/>
                  <a:gd name="T16" fmla="*/ 239415847 w 419"/>
                  <a:gd name="T17" fmla="*/ 803930928 h 617"/>
                  <a:gd name="T18" fmla="*/ 292338359 w 419"/>
                  <a:gd name="T19" fmla="*/ 516633083 h 617"/>
                  <a:gd name="T20" fmla="*/ 325101199 w 419"/>
                  <a:gd name="T21" fmla="*/ 410786409 h 617"/>
                  <a:gd name="T22" fmla="*/ 347781822 w 419"/>
                  <a:gd name="T23" fmla="*/ 312499510 h 617"/>
                  <a:gd name="T24" fmla="*/ 380544662 w 419"/>
                  <a:gd name="T25" fmla="*/ 221773875 h 617"/>
                  <a:gd name="T26" fmla="*/ 400705921 w 419"/>
                  <a:gd name="T27" fmla="*/ 146169129 h 617"/>
                  <a:gd name="T28" fmla="*/ 423386643 w 419"/>
                  <a:gd name="T29" fmla="*/ 88206297 h 617"/>
                  <a:gd name="T30" fmla="*/ 456149483 w 419"/>
                  <a:gd name="T31" fmla="*/ 40322517 h 617"/>
                  <a:gd name="T32" fmla="*/ 478830106 w 419"/>
                  <a:gd name="T33" fmla="*/ 10080629 h 617"/>
                  <a:gd name="T34" fmla="*/ 511592946 w 419"/>
                  <a:gd name="T35" fmla="*/ 0 h 617"/>
                  <a:gd name="T36" fmla="*/ 531754206 w 419"/>
                  <a:gd name="T37" fmla="*/ 5040315 h 617"/>
                  <a:gd name="T38" fmla="*/ 554434829 w 419"/>
                  <a:gd name="T39" fmla="*/ 27722528 h 617"/>
                  <a:gd name="T40" fmla="*/ 587197669 w 419"/>
                  <a:gd name="T41" fmla="*/ 70564408 h 617"/>
                  <a:gd name="T42" fmla="*/ 607358928 w 419"/>
                  <a:gd name="T43" fmla="*/ 126007877 h 617"/>
                  <a:gd name="T44" fmla="*/ 630039551 w 419"/>
                  <a:gd name="T45" fmla="*/ 196572260 h 617"/>
                  <a:gd name="T46" fmla="*/ 662802391 w 419"/>
                  <a:gd name="T47" fmla="*/ 282257632 h 617"/>
                  <a:gd name="T48" fmla="*/ 685483014 w 419"/>
                  <a:gd name="T49" fmla="*/ 378023580 h 617"/>
                  <a:gd name="T50" fmla="*/ 718245854 w 419"/>
                  <a:gd name="T51" fmla="*/ 481350891 h 617"/>
                  <a:gd name="T52" fmla="*/ 738407113 w 419"/>
                  <a:gd name="T53" fmla="*/ 592237779 h 617"/>
                  <a:gd name="T54" fmla="*/ 816531199 w 419"/>
                  <a:gd name="T55" fmla="*/ 940019580 h 617"/>
                  <a:gd name="T56" fmla="*/ 836692657 w 419"/>
                  <a:gd name="T57" fmla="*/ 1053425830 h 617"/>
                  <a:gd name="T58" fmla="*/ 869455497 w 419"/>
                  <a:gd name="T59" fmla="*/ 1159272405 h 617"/>
                  <a:gd name="T60" fmla="*/ 892136120 w 419"/>
                  <a:gd name="T61" fmla="*/ 1257559304 h 617"/>
                  <a:gd name="T62" fmla="*/ 924898960 w 419"/>
                  <a:gd name="T63" fmla="*/ 1343244626 h 617"/>
                  <a:gd name="T64" fmla="*/ 945060219 w 419"/>
                  <a:gd name="T65" fmla="*/ 1416328372 h 617"/>
                  <a:gd name="T66" fmla="*/ 967740842 w 419"/>
                  <a:gd name="T67" fmla="*/ 1476812129 h 617"/>
                  <a:gd name="T68" fmla="*/ 1000503682 w 419"/>
                  <a:gd name="T69" fmla="*/ 1519655584 h 617"/>
                  <a:gd name="T70" fmla="*/ 1023184305 w 419"/>
                  <a:gd name="T71" fmla="*/ 1544857149 h 617"/>
                  <a:gd name="T72" fmla="*/ 1055947145 w 419"/>
                  <a:gd name="T73" fmla="*/ 1554937775 h 61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19"/>
                  <a:gd name="T112" fmla="*/ 0 h 617"/>
                  <a:gd name="T113" fmla="*/ 419 w 419"/>
                  <a:gd name="T114" fmla="*/ 617 h 61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19" h="617">
                    <a:moveTo>
                      <a:pt x="0" y="612"/>
                    </a:moveTo>
                    <a:lnTo>
                      <a:pt x="4" y="607"/>
                    </a:lnTo>
                    <a:lnTo>
                      <a:pt x="8" y="600"/>
                    </a:lnTo>
                    <a:lnTo>
                      <a:pt x="17" y="592"/>
                    </a:lnTo>
                    <a:lnTo>
                      <a:pt x="21" y="582"/>
                    </a:lnTo>
                    <a:lnTo>
                      <a:pt x="25" y="570"/>
                    </a:lnTo>
                    <a:lnTo>
                      <a:pt x="30" y="558"/>
                    </a:lnTo>
                    <a:lnTo>
                      <a:pt x="34" y="544"/>
                    </a:lnTo>
                    <a:lnTo>
                      <a:pt x="43" y="528"/>
                    </a:lnTo>
                    <a:lnTo>
                      <a:pt x="47" y="511"/>
                    </a:lnTo>
                    <a:lnTo>
                      <a:pt x="51" y="493"/>
                    </a:lnTo>
                    <a:lnTo>
                      <a:pt x="56" y="473"/>
                    </a:lnTo>
                    <a:lnTo>
                      <a:pt x="60" y="453"/>
                    </a:lnTo>
                    <a:lnTo>
                      <a:pt x="69" y="432"/>
                    </a:lnTo>
                    <a:lnTo>
                      <a:pt x="73" y="411"/>
                    </a:lnTo>
                    <a:lnTo>
                      <a:pt x="77" y="389"/>
                    </a:lnTo>
                    <a:lnTo>
                      <a:pt x="82" y="367"/>
                    </a:lnTo>
                    <a:lnTo>
                      <a:pt x="95" y="319"/>
                    </a:lnTo>
                    <a:lnTo>
                      <a:pt x="112" y="228"/>
                    </a:lnTo>
                    <a:lnTo>
                      <a:pt x="116" y="205"/>
                    </a:lnTo>
                    <a:lnTo>
                      <a:pt x="125" y="184"/>
                    </a:lnTo>
                    <a:lnTo>
                      <a:pt x="129" y="163"/>
                    </a:lnTo>
                    <a:lnTo>
                      <a:pt x="133" y="144"/>
                    </a:lnTo>
                    <a:lnTo>
                      <a:pt x="138" y="124"/>
                    </a:lnTo>
                    <a:lnTo>
                      <a:pt x="142" y="105"/>
                    </a:lnTo>
                    <a:lnTo>
                      <a:pt x="151" y="88"/>
                    </a:lnTo>
                    <a:lnTo>
                      <a:pt x="155" y="73"/>
                    </a:lnTo>
                    <a:lnTo>
                      <a:pt x="159" y="58"/>
                    </a:lnTo>
                    <a:lnTo>
                      <a:pt x="164" y="46"/>
                    </a:lnTo>
                    <a:lnTo>
                      <a:pt x="168" y="35"/>
                    </a:lnTo>
                    <a:lnTo>
                      <a:pt x="177" y="24"/>
                    </a:lnTo>
                    <a:lnTo>
                      <a:pt x="181" y="16"/>
                    </a:lnTo>
                    <a:lnTo>
                      <a:pt x="185" y="10"/>
                    </a:lnTo>
                    <a:lnTo>
                      <a:pt x="190" y="4"/>
                    </a:lnTo>
                    <a:lnTo>
                      <a:pt x="194" y="2"/>
                    </a:lnTo>
                    <a:lnTo>
                      <a:pt x="203" y="0"/>
                    </a:lnTo>
                    <a:lnTo>
                      <a:pt x="207" y="0"/>
                    </a:lnTo>
                    <a:lnTo>
                      <a:pt x="211" y="2"/>
                    </a:lnTo>
                    <a:lnTo>
                      <a:pt x="216" y="6"/>
                    </a:lnTo>
                    <a:lnTo>
                      <a:pt x="220" y="11"/>
                    </a:lnTo>
                    <a:lnTo>
                      <a:pt x="224" y="19"/>
                    </a:lnTo>
                    <a:lnTo>
                      <a:pt x="233" y="28"/>
                    </a:lnTo>
                    <a:lnTo>
                      <a:pt x="237" y="39"/>
                    </a:lnTo>
                    <a:lnTo>
                      <a:pt x="241" y="50"/>
                    </a:lnTo>
                    <a:lnTo>
                      <a:pt x="246" y="63"/>
                    </a:lnTo>
                    <a:lnTo>
                      <a:pt x="250" y="78"/>
                    </a:lnTo>
                    <a:lnTo>
                      <a:pt x="259" y="94"/>
                    </a:lnTo>
                    <a:lnTo>
                      <a:pt x="263" y="112"/>
                    </a:lnTo>
                    <a:lnTo>
                      <a:pt x="267" y="130"/>
                    </a:lnTo>
                    <a:lnTo>
                      <a:pt x="272" y="150"/>
                    </a:lnTo>
                    <a:lnTo>
                      <a:pt x="276" y="170"/>
                    </a:lnTo>
                    <a:lnTo>
                      <a:pt x="285" y="191"/>
                    </a:lnTo>
                    <a:lnTo>
                      <a:pt x="289" y="213"/>
                    </a:lnTo>
                    <a:lnTo>
                      <a:pt x="293" y="235"/>
                    </a:lnTo>
                    <a:lnTo>
                      <a:pt x="302" y="281"/>
                    </a:lnTo>
                    <a:lnTo>
                      <a:pt x="324" y="373"/>
                    </a:lnTo>
                    <a:lnTo>
                      <a:pt x="328" y="396"/>
                    </a:lnTo>
                    <a:lnTo>
                      <a:pt x="332" y="418"/>
                    </a:lnTo>
                    <a:lnTo>
                      <a:pt x="341" y="440"/>
                    </a:lnTo>
                    <a:lnTo>
                      <a:pt x="345" y="460"/>
                    </a:lnTo>
                    <a:lnTo>
                      <a:pt x="349" y="480"/>
                    </a:lnTo>
                    <a:lnTo>
                      <a:pt x="354" y="499"/>
                    </a:lnTo>
                    <a:lnTo>
                      <a:pt x="358" y="516"/>
                    </a:lnTo>
                    <a:lnTo>
                      <a:pt x="367" y="533"/>
                    </a:lnTo>
                    <a:lnTo>
                      <a:pt x="371" y="548"/>
                    </a:lnTo>
                    <a:lnTo>
                      <a:pt x="375" y="562"/>
                    </a:lnTo>
                    <a:lnTo>
                      <a:pt x="380" y="575"/>
                    </a:lnTo>
                    <a:lnTo>
                      <a:pt x="384" y="586"/>
                    </a:lnTo>
                    <a:lnTo>
                      <a:pt x="393" y="595"/>
                    </a:lnTo>
                    <a:lnTo>
                      <a:pt x="397" y="603"/>
                    </a:lnTo>
                    <a:lnTo>
                      <a:pt x="401" y="609"/>
                    </a:lnTo>
                    <a:lnTo>
                      <a:pt x="406" y="613"/>
                    </a:lnTo>
                    <a:lnTo>
                      <a:pt x="410" y="616"/>
                    </a:lnTo>
                    <a:lnTo>
                      <a:pt x="419" y="617"/>
                    </a:lnTo>
                  </a:path>
                </a:pathLst>
              </a:custGeom>
              <a:noFill/>
              <a:ln w="38100" cap="flat">
                <a:solidFill>
                  <a:srgbClr val="FF4343"/>
                </a:solidFill>
                <a:prstDash val="solid"/>
                <a:round/>
                <a:headEnd/>
                <a:tailEnd/>
              </a:ln>
            </p:spPr>
            <p:txBody>
              <a:bodyPr/>
              <a:lstStyle/>
              <a:p>
                <a:endParaRPr lang="en-US" dirty="0"/>
              </a:p>
            </p:txBody>
          </p:sp>
        </p:grpSp>
        <p:sp>
          <p:nvSpPr>
            <p:cNvPr id="41" name="TextBox 33"/>
            <p:cNvSpPr txBox="1">
              <a:spLocks noChangeArrowheads="1"/>
            </p:cNvSpPr>
            <p:nvPr/>
          </p:nvSpPr>
          <p:spPr bwMode="auto">
            <a:xfrm>
              <a:off x="3663834" y="4222446"/>
              <a:ext cx="433132" cy="307777"/>
            </a:xfrm>
            <a:prstGeom prst="rect">
              <a:avLst/>
            </a:prstGeom>
            <a:noFill/>
            <a:ln w="9525">
              <a:noFill/>
              <a:miter lim="800000"/>
              <a:headEnd/>
              <a:tailEnd/>
            </a:ln>
          </p:spPr>
          <p:txBody>
            <a:bodyPr wrap="none">
              <a:spAutoFit/>
            </a:bodyPr>
            <a:lstStyle/>
            <a:p>
              <a:pPr algn="ctr"/>
              <a:r>
                <a:rPr lang="en-US" sz="1400" b="1" dirty="0">
                  <a:effectLst>
                    <a:innerShdw blurRad="114300">
                      <a:prstClr val="black"/>
                    </a:innerShdw>
                  </a:effectLst>
                  <a:cs typeface="Times New Roman" pitchFamily="18" charset="0"/>
                </a:rPr>
                <a:t>- Q</a:t>
              </a:r>
            </a:p>
          </p:txBody>
        </p:sp>
        <p:sp>
          <p:nvSpPr>
            <p:cNvPr id="42" name="TextBox 34"/>
            <p:cNvSpPr txBox="1">
              <a:spLocks noChangeArrowheads="1"/>
            </p:cNvSpPr>
            <p:nvPr/>
          </p:nvSpPr>
          <p:spPr bwMode="auto">
            <a:xfrm>
              <a:off x="3641392" y="4559640"/>
              <a:ext cx="478016" cy="307777"/>
            </a:xfrm>
            <a:prstGeom prst="rect">
              <a:avLst/>
            </a:prstGeom>
            <a:noFill/>
            <a:ln w="9525">
              <a:noFill/>
              <a:miter lim="800000"/>
              <a:headEnd/>
              <a:tailEnd/>
            </a:ln>
          </p:spPr>
          <p:txBody>
            <a:bodyPr wrap="none">
              <a:spAutoFit/>
            </a:bodyPr>
            <a:lstStyle/>
            <a:p>
              <a:pPr algn="ctr"/>
              <a:r>
                <a:rPr lang="en-US" sz="1400" b="1" dirty="0" smtClean="0">
                  <a:effectLst>
                    <a:innerShdw blurRad="114300">
                      <a:prstClr val="black"/>
                    </a:innerShdw>
                  </a:effectLst>
                  <a:cs typeface="Times New Roman" pitchFamily="18" charset="0"/>
                </a:rPr>
                <a:t>+ Q</a:t>
              </a:r>
              <a:endParaRPr lang="en-US" sz="1400" b="1" dirty="0">
                <a:effectLst>
                  <a:innerShdw blurRad="114300">
                    <a:prstClr val="black"/>
                  </a:innerShdw>
                </a:effectLst>
                <a:cs typeface="Times New Roman" pitchFamily="18" charset="0"/>
              </a:endParaRPr>
            </a:p>
          </p:txBody>
        </p:sp>
        <p:sp>
          <p:nvSpPr>
            <p:cNvPr id="43" name="Rectangle 42"/>
            <p:cNvSpPr/>
            <p:nvPr/>
          </p:nvSpPr>
          <p:spPr>
            <a:xfrm>
              <a:off x="830285" y="4370491"/>
              <a:ext cx="1686359" cy="338554"/>
            </a:xfrm>
            <a:prstGeom prst="rect">
              <a:avLst/>
            </a:prstGeom>
          </p:spPr>
          <p:txBody>
            <a:bodyPr wrap="none">
              <a:spAutoFit/>
            </a:bodyPr>
            <a:lstStyle/>
            <a:p>
              <a:r>
                <a:rPr lang="en-US" sz="1600" dirty="0" smtClean="0">
                  <a:solidFill>
                    <a:schemeClr val="bg1"/>
                  </a:solidFill>
                </a:rPr>
                <a:t>Phase modulation</a:t>
              </a:r>
              <a:endParaRPr lang="en-US" sz="1600" dirty="0">
                <a:solidFill>
                  <a:schemeClr val="bg1"/>
                </a:solidFill>
              </a:endParaRPr>
            </a:p>
          </p:txBody>
        </p:sp>
      </p:grpSp>
      <p:grpSp>
        <p:nvGrpSpPr>
          <p:cNvPr id="48" name="Group 123"/>
          <p:cNvGrpSpPr/>
          <p:nvPr/>
        </p:nvGrpSpPr>
        <p:grpSpPr>
          <a:xfrm>
            <a:off x="4284079" y="2537285"/>
            <a:ext cx="1450298" cy="764627"/>
            <a:chOff x="2581009" y="2977050"/>
            <a:chExt cx="1450298" cy="764627"/>
          </a:xfrm>
        </p:grpSpPr>
        <p:sp>
          <p:nvSpPr>
            <p:cNvPr id="49" name="Line 26"/>
            <p:cNvSpPr>
              <a:spLocks noChangeShapeType="1"/>
            </p:cNvSpPr>
            <p:nvPr/>
          </p:nvSpPr>
          <p:spPr bwMode="auto">
            <a:xfrm>
              <a:off x="2701159" y="2977050"/>
              <a:ext cx="1271752" cy="764627"/>
            </a:xfrm>
            <a:prstGeom prst="line">
              <a:avLst/>
            </a:prstGeom>
            <a:noFill/>
            <a:ln w="38100">
              <a:solidFill>
                <a:srgbClr val="FF4343"/>
              </a:solidFill>
              <a:round/>
              <a:headEnd/>
              <a:tailEnd type="stealth" w="med" len="med"/>
            </a:ln>
            <a:scene3d>
              <a:camera prst="orthographicFront"/>
              <a:lightRig rig="threePt" dir="t"/>
            </a:scene3d>
            <a:sp3d>
              <a:bevelT/>
            </a:sp3d>
          </p:spPr>
          <p:txBody>
            <a:bodyPr lIns="0" tIns="0" rIns="0" bIns="0"/>
            <a:lstStyle/>
            <a:p>
              <a:endParaRPr lang="en-US" dirty="0"/>
            </a:p>
          </p:txBody>
        </p:sp>
        <p:grpSp>
          <p:nvGrpSpPr>
            <p:cNvPr id="50" name="Group 50"/>
            <p:cNvGrpSpPr>
              <a:grpSpLocks noChangeAspect="1"/>
            </p:cNvGrpSpPr>
            <p:nvPr/>
          </p:nvGrpSpPr>
          <p:grpSpPr bwMode="auto">
            <a:xfrm rot="1852069">
              <a:off x="2812006" y="3082029"/>
              <a:ext cx="1098550" cy="182584"/>
              <a:chOff x="1584" y="1920"/>
              <a:chExt cx="1439" cy="617"/>
            </a:xfrm>
          </p:grpSpPr>
          <p:sp>
            <p:nvSpPr>
              <p:cNvPr id="52" name="Freeform 76"/>
              <p:cNvSpPr>
                <a:spLocks/>
              </p:cNvSpPr>
              <p:nvPr/>
            </p:nvSpPr>
            <p:spPr bwMode="auto">
              <a:xfrm>
                <a:off x="1584" y="1920"/>
                <a:ext cx="704" cy="617"/>
              </a:xfrm>
              <a:custGeom>
                <a:avLst/>
                <a:gdLst>
                  <a:gd name="T0" fmla="*/ 14288 w 704"/>
                  <a:gd name="T1" fmla="*/ 973138 h 617"/>
                  <a:gd name="T2" fmla="*/ 34925 w 704"/>
                  <a:gd name="T3" fmla="*/ 944563 h 617"/>
                  <a:gd name="T4" fmla="*/ 61913 w 704"/>
                  <a:gd name="T5" fmla="*/ 892175 h 617"/>
                  <a:gd name="T6" fmla="*/ 88900 w 704"/>
                  <a:gd name="T7" fmla="*/ 819150 h 617"/>
                  <a:gd name="T8" fmla="*/ 109538 w 704"/>
                  <a:gd name="T9" fmla="*/ 730250 h 617"/>
                  <a:gd name="T10" fmla="*/ 136525 w 704"/>
                  <a:gd name="T11" fmla="*/ 628650 h 617"/>
                  <a:gd name="T12" fmla="*/ 157162 w 704"/>
                  <a:gd name="T13" fmla="*/ 519113 h 617"/>
                  <a:gd name="T14" fmla="*/ 198437 w 704"/>
                  <a:gd name="T15" fmla="*/ 338138 h 617"/>
                  <a:gd name="T16" fmla="*/ 227013 w 704"/>
                  <a:gd name="T17" fmla="*/ 238125 h 617"/>
                  <a:gd name="T18" fmla="*/ 247650 w 704"/>
                  <a:gd name="T19" fmla="*/ 149225 h 617"/>
                  <a:gd name="T20" fmla="*/ 274638 w 704"/>
                  <a:gd name="T21" fmla="*/ 79375 h 617"/>
                  <a:gd name="T22" fmla="*/ 301625 w 704"/>
                  <a:gd name="T23" fmla="*/ 30163 h 617"/>
                  <a:gd name="T24" fmla="*/ 322262 w 704"/>
                  <a:gd name="T25" fmla="*/ 3175 h 617"/>
                  <a:gd name="T26" fmla="*/ 349250 w 704"/>
                  <a:gd name="T27" fmla="*/ 3175 h 617"/>
                  <a:gd name="T28" fmla="*/ 369887 w 704"/>
                  <a:gd name="T29" fmla="*/ 25400 h 617"/>
                  <a:gd name="T30" fmla="*/ 398462 w 704"/>
                  <a:gd name="T31" fmla="*/ 73025 h 617"/>
                  <a:gd name="T32" fmla="*/ 419100 w 704"/>
                  <a:gd name="T33" fmla="*/ 139700 h 617"/>
                  <a:gd name="T34" fmla="*/ 446088 w 704"/>
                  <a:gd name="T35" fmla="*/ 228600 h 617"/>
                  <a:gd name="T36" fmla="*/ 473075 w 704"/>
                  <a:gd name="T37" fmla="*/ 325438 h 617"/>
                  <a:gd name="T38" fmla="*/ 500063 w 704"/>
                  <a:gd name="T39" fmla="*/ 471488 h 617"/>
                  <a:gd name="T40" fmla="*/ 549275 w 704"/>
                  <a:gd name="T41" fmla="*/ 685800 h 617"/>
                  <a:gd name="T42" fmla="*/ 576262 w 704"/>
                  <a:gd name="T43" fmla="*/ 782638 h 617"/>
                  <a:gd name="T44" fmla="*/ 603250 w 704"/>
                  <a:gd name="T45" fmla="*/ 863600 h 617"/>
                  <a:gd name="T46" fmla="*/ 623887 w 704"/>
                  <a:gd name="T47" fmla="*/ 923925 h 617"/>
                  <a:gd name="T48" fmla="*/ 650875 w 704"/>
                  <a:gd name="T49" fmla="*/ 963613 h 617"/>
                  <a:gd name="T50" fmla="*/ 671512 w 704"/>
                  <a:gd name="T51" fmla="*/ 977900 h 617"/>
                  <a:gd name="T52" fmla="*/ 700087 w 704"/>
                  <a:gd name="T53" fmla="*/ 969963 h 617"/>
                  <a:gd name="T54" fmla="*/ 720725 w 704"/>
                  <a:gd name="T55" fmla="*/ 933450 h 617"/>
                  <a:gd name="T56" fmla="*/ 747712 w 704"/>
                  <a:gd name="T57" fmla="*/ 877888 h 617"/>
                  <a:gd name="T58" fmla="*/ 774700 w 704"/>
                  <a:gd name="T59" fmla="*/ 800100 h 617"/>
                  <a:gd name="T60" fmla="*/ 795337 w 704"/>
                  <a:gd name="T61" fmla="*/ 709613 h 617"/>
                  <a:gd name="T62" fmla="*/ 822325 w 704"/>
                  <a:gd name="T63" fmla="*/ 604838 h 617"/>
                  <a:gd name="T64" fmla="*/ 877888 w 704"/>
                  <a:gd name="T65" fmla="*/ 350838 h 617"/>
                  <a:gd name="T66" fmla="*/ 904875 w 704"/>
                  <a:gd name="T67" fmla="*/ 249238 h 617"/>
                  <a:gd name="T68" fmla="*/ 925513 w 704"/>
                  <a:gd name="T69" fmla="*/ 158750 h 617"/>
                  <a:gd name="T70" fmla="*/ 954088 w 704"/>
                  <a:gd name="T71" fmla="*/ 85725 h 617"/>
                  <a:gd name="T72" fmla="*/ 974725 w 704"/>
                  <a:gd name="T73" fmla="*/ 33338 h 617"/>
                  <a:gd name="T74" fmla="*/ 1001713 w 704"/>
                  <a:gd name="T75" fmla="*/ 4763 h 617"/>
                  <a:gd name="T76" fmla="*/ 1022350 w 704"/>
                  <a:gd name="T77" fmla="*/ 0 h 617"/>
                  <a:gd name="T78" fmla="*/ 1049338 w 704"/>
                  <a:gd name="T79" fmla="*/ 22225 h 617"/>
                  <a:gd name="T80" fmla="*/ 1076325 w 704"/>
                  <a:gd name="T81" fmla="*/ 65088 h 617"/>
                  <a:gd name="T82" fmla="*/ 1096963 w 704"/>
                  <a:gd name="T83" fmla="*/ 131763 h 61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04"/>
                  <a:gd name="T127" fmla="*/ 0 h 617"/>
                  <a:gd name="T128" fmla="*/ 704 w 704"/>
                  <a:gd name="T129" fmla="*/ 617 h 61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04" h="617">
                    <a:moveTo>
                      <a:pt x="0" y="617"/>
                    </a:moveTo>
                    <a:lnTo>
                      <a:pt x="4" y="616"/>
                    </a:lnTo>
                    <a:lnTo>
                      <a:pt x="9" y="613"/>
                    </a:lnTo>
                    <a:lnTo>
                      <a:pt x="13" y="609"/>
                    </a:lnTo>
                    <a:lnTo>
                      <a:pt x="17" y="603"/>
                    </a:lnTo>
                    <a:lnTo>
                      <a:pt x="22" y="595"/>
                    </a:lnTo>
                    <a:lnTo>
                      <a:pt x="30" y="586"/>
                    </a:lnTo>
                    <a:lnTo>
                      <a:pt x="35" y="575"/>
                    </a:lnTo>
                    <a:lnTo>
                      <a:pt x="39" y="562"/>
                    </a:lnTo>
                    <a:lnTo>
                      <a:pt x="43" y="548"/>
                    </a:lnTo>
                    <a:lnTo>
                      <a:pt x="48" y="533"/>
                    </a:lnTo>
                    <a:lnTo>
                      <a:pt x="56" y="516"/>
                    </a:lnTo>
                    <a:lnTo>
                      <a:pt x="61" y="499"/>
                    </a:lnTo>
                    <a:lnTo>
                      <a:pt x="65" y="480"/>
                    </a:lnTo>
                    <a:lnTo>
                      <a:pt x="69" y="460"/>
                    </a:lnTo>
                    <a:lnTo>
                      <a:pt x="73" y="440"/>
                    </a:lnTo>
                    <a:lnTo>
                      <a:pt x="82" y="418"/>
                    </a:lnTo>
                    <a:lnTo>
                      <a:pt x="86" y="396"/>
                    </a:lnTo>
                    <a:lnTo>
                      <a:pt x="91" y="373"/>
                    </a:lnTo>
                    <a:lnTo>
                      <a:pt x="95" y="351"/>
                    </a:lnTo>
                    <a:lnTo>
                      <a:pt x="99" y="327"/>
                    </a:lnTo>
                    <a:lnTo>
                      <a:pt x="112" y="281"/>
                    </a:lnTo>
                    <a:lnTo>
                      <a:pt x="121" y="235"/>
                    </a:lnTo>
                    <a:lnTo>
                      <a:pt x="125" y="213"/>
                    </a:lnTo>
                    <a:lnTo>
                      <a:pt x="130" y="191"/>
                    </a:lnTo>
                    <a:lnTo>
                      <a:pt x="138" y="170"/>
                    </a:lnTo>
                    <a:lnTo>
                      <a:pt x="143" y="150"/>
                    </a:lnTo>
                    <a:lnTo>
                      <a:pt x="147" y="130"/>
                    </a:lnTo>
                    <a:lnTo>
                      <a:pt x="151" y="112"/>
                    </a:lnTo>
                    <a:lnTo>
                      <a:pt x="156" y="94"/>
                    </a:lnTo>
                    <a:lnTo>
                      <a:pt x="164" y="78"/>
                    </a:lnTo>
                    <a:lnTo>
                      <a:pt x="169" y="63"/>
                    </a:lnTo>
                    <a:lnTo>
                      <a:pt x="173" y="50"/>
                    </a:lnTo>
                    <a:lnTo>
                      <a:pt x="177" y="39"/>
                    </a:lnTo>
                    <a:lnTo>
                      <a:pt x="181" y="28"/>
                    </a:lnTo>
                    <a:lnTo>
                      <a:pt x="190" y="19"/>
                    </a:lnTo>
                    <a:lnTo>
                      <a:pt x="194" y="11"/>
                    </a:lnTo>
                    <a:lnTo>
                      <a:pt x="199" y="6"/>
                    </a:lnTo>
                    <a:lnTo>
                      <a:pt x="203" y="2"/>
                    </a:lnTo>
                    <a:lnTo>
                      <a:pt x="207" y="0"/>
                    </a:lnTo>
                    <a:lnTo>
                      <a:pt x="212" y="0"/>
                    </a:lnTo>
                    <a:lnTo>
                      <a:pt x="220" y="2"/>
                    </a:lnTo>
                    <a:lnTo>
                      <a:pt x="225" y="4"/>
                    </a:lnTo>
                    <a:lnTo>
                      <a:pt x="229" y="10"/>
                    </a:lnTo>
                    <a:lnTo>
                      <a:pt x="233" y="16"/>
                    </a:lnTo>
                    <a:lnTo>
                      <a:pt x="238" y="24"/>
                    </a:lnTo>
                    <a:lnTo>
                      <a:pt x="246" y="35"/>
                    </a:lnTo>
                    <a:lnTo>
                      <a:pt x="251" y="46"/>
                    </a:lnTo>
                    <a:lnTo>
                      <a:pt x="255" y="58"/>
                    </a:lnTo>
                    <a:lnTo>
                      <a:pt x="259" y="73"/>
                    </a:lnTo>
                    <a:lnTo>
                      <a:pt x="264" y="88"/>
                    </a:lnTo>
                    <a:lnTo>
                      <a:pt x="272" y="105"/>
                    </a:lnTo>
                    <a:lnTo>
                      <a:pt x="277" y="124"/>
                    </a:lnTo>
                    <a:lnTo>
                      <a:pt x="281" y="144"/>
                    </a:lnTo>
                    <a:lnTo>
                      <a:pt x="285" y="163"/>
                    </a:lnTo>
                    <a:lnTo>
                      <a:pt x="289" y="184"/>
                    </a:lnTo>
                    <a:lnTo>
                      <a:pt x="298" y="205"/>
                    </a:lnTo>
                    <a:lnTo>
                      <a:pt x="302" y="228"/>
                    </a:lnTo>
                    <a:lnTo>
                      <a:pt x="307" y="250"/>
                    </a:lnTo>
                    <a:lnTo>
                      <a:pt x="315" y="297"/>
                    </a:lnTo>
                    <a:lnTo>
                      <a:pt x="337" y="389"/>
                    </a:lnTo>
                    <a:lnTo>
                      <a:pt x="341" y="411"/>
                    </a:lnTo>
                    <a:lnTo>
                      <a:pt x="346" y="432"/>
                    </a:lnTo>
                    <a:lnTo>
                      <a:pt x="354" y="453"/>
                    </a:lnTo>
                    <a:lnTo>
                      <a:pt x="359" y="473"/>
                    </a:lnTo>
                    <a:lnTo>
                      <a:pt x="363" y="493"/>
                    </a:lnTo>
                    <a:lnTo>
                      <a:pt x="367" y="511"/>
                    </a:lnTo>
                    <a:lnTo>
                      <a:pt x="372" y="528"/>
                    </a:lnTo>
                    <a:lnTo>
                      <a:pt x="380" y="544"/>
                    </a:lnTo>
                    <a:lnTo>
                      <a:pt x="385" y="558"/>
                    </a:lnTo>
                    <a:lnTo>
                      <a:pt x="389" y="570"/>
                    </a:lnTo>
                    <a:lnTo>
                      <a:pt x="393" y="582"/>
                    </a:lnTo>
                    <a:lnTo>
                      <a:pt x="398" y="592"/>
                    </a:lnTo>
                    <a:lnTo>
                      <a:pt x="406" y="600"/>
                    </a:lnTo>
                    <a:lnTo>
                      <a:pt x="410" y="607"/>
                    </a:lnTo>
                    <a:lnTo>
                      <a:pt x="415" y="612"/>
                    </a:lnTo>
                    <a:lnTo>
                      <a:pt x="419" y="615"/>
                    </a:lnTo>
                    <a:lnTo>
                      <a:pt x="423" y="616"/>
                    </a:lnTo>
                    <a:lnTo>
                      <a:pt x="428" y="616"/>
                    </a:lnTo>
                    <a:lnTo>
                      <a:pt x="436" y="615"/>
                    </a:lnTo>
                    <a:lnTo>
                      <a:pt x="441" y="611"/>
                    </a:lnTo>
                    <a:lnTo>
                      <a:pt x="445" y="606"/>
                    </a:lnTo>
                    <a:lnTo>
                      <a:pt x="449" y="598"/>
                    </a:lnTo>
                    <a:lnTo>
                      <a:pt x="454" y="588"/>
                    </a:lnTo>
                    <a:lnTo>
                      <a:pt x="462" y="578"/>
                    </a:lnTo>
                    <a:lnTo>
                      <a:pt x="467" y="566"/>
                    </a:lnTo>
                    <a:lnTo>
                      <a:pt x="471" y="553"/>
                    </a:lnTo>
                    <a:lnTo>
                      <a:pt x="475" y="539"/>
                    </a:lnTo>
                    <a:lnTo>
                      <a:pt x="480" y="523"/>
                    </a:lnTo>
                    <a:lnTo>
                      <a:pt x="488" y="504"/>
                    </a:lnTo>
                    <a:lnTo>
                      <a:pt x="493" y="486"/>
                    </a:lnTo>
                    <a:lnTo>
                      <a:pt x="497" y="466"/>
                    </a:lnTo>
                    <a:lnTo>
                      <a:pt x="501" y="447"/>
                    </a:lnTo>
                    <a:lnTo>
                      <a:pt x="506" y="426"/>
                    </a:lnTo>
                    <a:lnTo>
                      <a:pt x="510" y="403"/>
                    </a:lnTo>
                    <a:lnTo>
                      <a:pt x="518" y="381"/>
                    </a:lnTo>
                    <a:lnTo>
                      <a:pt x="527" y="335"/>
                    </a:lnTo>
                    <a:lnTo>
                      <a:pt x="549" y="243"/>
                    </a:lnTo>
                    <a:lnTo>
                      <a:pt x="553" y="221"/>
                    </a:lnTo>
                    <a:lnTo>
                      <a:pt x="557" y="199"/>
                    </a:lnTo>
                    <a:lnTo>
                      <a:pt x="562" y="176"/>
                    </a:lnTo>
                    <a:lnTo>
                      <a:pt x="570" y="157"/>
                    </a:lnTo>
                    <a:lnTo>
                      <a:pt x="575" y="137"/>
                    </a:lnTo>
                    <a:lnTo>
                      <a:pt x="579" y="117"/>
                    </a:lnTo>
                    <a:lnTo>
                      <a:pt x="583" y="100"/>
                    </a:lnTo>
                    <a:lnTo>
                      <a:pt x="588" y="83"/>
                    </a:lnTo>
                    <a:lnTo>
                      <a:pt x="596" y="69"/>
                    </a:lnTo>
                    <a:lnTo>
                      <a:pt x="601" y="54"/>
                    </a:lnTo>
                    <a:lnTo>
                      <a:pt x="605" y="41"/>
                    </a:lnTo>
                    <a:lnTo>
                      <a:pt x="609" y="31"/>
                    </a:lnTo>
                    <a:lnTo>
                      <a:pt x="614" y="21"/>
                    </a:lnTo>
                    <a:lnTo>
                      <a:pt x="618" y="14"/>
                    </a:lnTo>
                    <a:lnTo>
                      <a:pt x="626" y="7"/>
                    </a:lnTo>
                    <a:lnTo>
                      <a:pt x="631" y="3"/>
                    </a:lnTo>
                    <a:lnTo>
                      <a:pt x="635" y="0"/>
                    </a:lnTo>
                    <a:lnTo>
                      <a:pt x="639" y="0"/>
                    </a:lnTo>
                    <a:lnTo>
                      <a:pt x="644" y="0"/>
                    </a:lnTo>
                    <a:lnTo>
                      <a:pt x="652" y="3"/>
                    </a:lnTo>
                    <a:lnTo>
                      <a:pt x="657" y="7"/>
                    </a:lnTo>
                    <a:lnTo>
                      <a:pt x="661" y="14"/>
                    </a:lnTo>
                    <a:lnTo>
                      <a:pt x="665" y="21"/>
                    </a:lnTo>
                    <a:lnTo>
                      <a:pt x="670" y="31"/>
                    </a:lnTo>
                    <a:lnTo>
                      <a:pt x="678" y="41"/>
                    </a:lnTo>
                    <a:lnTo>
                      <a:pt x="683" y="54"/>
                    </a:lnTo>
                    <a:lnTo>
                      <a:pt x="687" y="69"/>
                    </a:lnTo>
                    <a:lnTo>
                      <a:pt x="691" y="83"/>
                    </a:lnTo>
                    <a:lnTo>
                      <a:pt x="696" y="100"/>
                    </a:lnTo>
                    <a:lnTo>
                      <a:pt x="704" y="117"/>
                    </a:lnTo>
                  </a:path>
                </a:pathLst>
              </a:custGeom>
              <a:noFill/>
              <a:ln w="38100" cap="flat">
                <a:solidFill>
                  <a:srgbClr val="FF4343"/>
                </a:solidFill>
                <a:prstDash val="solid"/>
                <a:round/>
                <a:headEnd/>
                <a:tailEnd/>
              </a:ln>
            </p:spPr>
            <p:txBody>
              <a:bodyPr/>
              <a:lstStyle/>
              <a:p>
                <a:endParaRPr lang="en-US" dirty="0"/>
              </a:p>
            </p:txBody>
          </p:sp>
          <p:sp>
            <p:nvSpPr>
              <p:cNvPr id="53" name="Freeform 77"/>
              <p:cNvSpPr>
                <a:spLocks/>
              </p:cNvSpPr>
              <p:nvPr/>
            </p:nvSpPr>
            <p:spPr bwMode="auto">
              <a:xfrm>
                <a:off x="2288" y="1920"/>
                <a:ext cx="735" cy="617"/>
              </a:xfrm>
              <a:custGeom>
                <a:avLst/>
                <a:gdLst>
                  <a:gd name="T0" fmla="*/ 14288 w 735"/>
                  <a:gd name="T1" fmla="*/ 249238 h 617"/>
                  <a:gd name="T2" fmla="*/ 34925 w 735"/>
                  <a:gd name="T3" fmla="*/ 350838 h 617"/>
                  <a:gd name="T4" fmla="*/ 96838 w 735"/>
                  <a:gd name="T5" fmla="*/ 604838 h 617"/>
                  <a:gd name="T6" fmla="*/ 117475 w 735"/>
                  <a:gd name="T7" fmla="*/ 709613 h 617"/>
                  <a:gd name="T8" fmla="*/ 144463 w 735"/>
                  <a:gd name="T9" fmla="*/ 800100 h 617"/>
                  <a:gd name="T10" fmla="*/ 171450 w 735"/>
                  <a:gd name="T11" fmla="*/ 877888 h 617"/>
                  <a:gd name="T12" fmla="*/ 192088 w 735"/>
                  <a:gd name="T13" fmla="*/ 933450 h 617"/>
                  <a:gd name="T14" fmla="*/ 219075 w 735"/>
                  <a:gd name="T15" fmla="*/ 969963 h 617"/>
                  <a:gd name="T16" fmla="*/ 239713 w 735"/>
                  <a:gd name="T17" fmla="*/ 977900 h 617"/>
                  <a:gd name="T18" fmla="*/ 268288 w 735"/>
                  <a:gd name="T19" fmla="*/ 963613 h 617"/>
                  <a:gd name="T20" fmla="*/ 288925 w 735"/>
                  <a:gd name="T21" fmla="*/ 923925 h 617"/>
                  <a:gd name="T22" fmla="*/ 315913 w 735"/>
                  <a:gd name="T23" fmla="*/ 863600 h 617"/>
                  <a:gd name="T24" fmla="*/ 342900 w 735"/>
                  <a:gd name="T25" fmla="*/ 782638 h 617"/>
                  <a:gd name="T26" fmla="*/ 363538 w 735"/>
                  <a:gd name="T27" fmla="*/ 685800 h 617"/>
                  <a:gd name="T28" fmla="*/ 392113 w 735"/>
                  <a:gd name="T29" fmla="*/ 582613 h 617"/>
                  <a:gd name="T30" fmla="*/ 446088 w 735"/>
                  <a:gd name="T31" fmla="*/ 325438 h 617"/>
                  <a:gd name="T32" fmla="*/ 473075 w 735"/>
                  <a:gd name="T33" fmla="*/ 228600 h 617"/>
                  <a:gd name="T34" fmla="*/ 493713 w 735"/>
                  <a:gd name="T35" fmla="*/ 139700 h 617"/>
                  <a:gd name="T36" fmla="*/ 522288 w 735"/>
                  <a:gd name="T37" fmla="*/ 73025 h 617"/>
                  <a:gd name="T38" fmla="*/ 542925 w 735"/>
                  <a:gd name="T39" fmla="*/ 25400 h 617"/>
                  <a:gd name="T40" fmla="*/ 569913 w 735"/>
                  <a:gd name="T41" fmla="*/ 3175 h 617"/>
                  <a:gd name="T42" fmla="*/ 590550 w 735"/>
                  <a:gd name="T43" fmla="*/ 3175 h 617"/>
                  <a:gd name="T44" fmla="*/ 617538 w 735"/>
                  <a:gd name="T45" fmla="*/ 30163 h 617"/>
                  <a:gd name="T46" fmla="*/ 644525 w 735"/>
                  <a:gd name="T47" fmla="*/ 79375 h 617"/>
                  <a:gd name="T48" fmla="*/ 665163 w 735"/>
                  <a:gd name="T49" fmla="*/ 149225 h 617"/>
                  <a:gd name="T50" fmla="*/ 693738 w 735"/>
                  <a:gd name="T51" fmla="*/ 238125 h 617"/>
                  <a:gd name="T52" fmla="*/ 714375 w 735"/>
                  <a:gd name="T53" fmla="*/ 338138 h 617"/>
                  <a:gd name="T54" fmla="*/ 774700 w 735"/>
                  <a:gd name="T55" fmla="*/ 592138 h 617"/>
                  <a:gd name="T56" fmla="*/ 795338 w 735"/>
                  <a:gd name="T57" fmla="*/ 698500 h 617"/>
                  <a:gd name="T58" fmla="*/ 823913 w 735"/>
                  <a:gd name="T59" fmla="*/ 792163 h 617"/>
                  <a:gd name="T60" fmla="*/ 844550 w 735"/>
                  <a:gd name="T61" fmla="*/ 869950 h 617"/>
                  <a:gd name="T62" fmla="*/ 871538 w 735"/>
                  <a:gd name="T63" fmla="*/ 930275 h 617"/>
                  <a:gd name="T64" fmla="*/ 892175 w 735"/>
                  <a:gd name="T65" fmla="*/ 966788 h 617"/>
                  <a:gd name="T66" fmla="*/ 919163 w 735"/>
                  <a:gd name="T67" fmla="*/ 979488 h 617"/>
                  <a:gd name="T68" fmla="*/ 946150 w 735"/>
                  <a:gd name="T69" fmla="*/ 966788 h 617"/>
                  <a:gd name="T70" fmla="*/ 966788 w 735"/>
                  <a:gd name="T71" fmla="*/ 930275 h 617"/>
                  <a:gd name="T72" fmla="*/ 995363 w 735"/>
                  <a:gd name="T73" fmla="*/ 869950 h 617"/>
                  <a:gd name="T74" fmla="*/ 1016000 w 735"/>
                  <a:gd name="T75" fmla="*/ 792163 h 617"/>
                  <a:gd name="T76" fmla="*/ 1042988 w 735"/>
                  <a:gd name="T77" fmla="*/ 698500 h 617"/>
                  <a:gd name="T78" fmla="*/ 1063625 w 735"/>
                  <a:gd name="T79" fmla="*/ 592138 h 617"/>
                  <a:gd name="T80" fmla="*/ 1125538 w 735"/>
                  <a:gd name="T81" fmla="*/ 338138 h 617"/>
                  <a:gd name="T82" fmla="*/ 1146175 w 735"/>
                  <a:gd name="T83" fmla="*/ 238125 h 61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35"/>
                  <a:gd name="T127" fmla="*/ 0 h 617"/>
                  <a:gd name="T128" fmla="*/ 735 w 735"/>
                  <a:gd name="T129" fmla="*/ 617 h 61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35" h="617">
                    <a:moveTo>
                      <a:pt x="0" y="117"/>
                    </a:moveTo>
                    <a:lnTo>
                      <a:pt x="5" y="137"/>
                    </a:lnTo>
                    <a:lnTo>
                      <a:pt x="9" y="157"/>
                    </a:lnTo>
                    <a:lnTo>
                      <a:pt x="13" y="176"/>
                    </a:lnTo>
                    <a:lnTo>
                      <a:pt x="18" y="199"/>
                    </a:lnTo>
                    <a:lnTo>
                      <a:pt x="22" y="221"/>
                    </a:lnTo>
                    <a:lnTo>
                      <a:pt x="30" y="243"/>
                    </a:lnTo>
                    <a:lnTo>
                      <a:pt x="39" y="289"/>
                    </a:lnTo>
                    <a:lnTo>
                      <a:pt x="61" y="381"/>
                    </a:lnTo>
                    <a:lnTo>
                      <a:pt x="65" y="403"/>
                    </a:lnTo>
                    <a:lnTo>
                      <a:pt x="69" y="426"/>
                    </a:lnTo>
                    <a:lnTo>
                      <a:pt x="74" y="447"/>
                    </a:lnTo>
                    <a:lnTo>
                      <a:pt x="82" y="466"/>
                    </a:lnTo>
                    <a:lnTo>
                      <a:pt x="87" y="486"/>
                    </a:lnTo>
                    <a:lnTo>
                      <a:pt x="91" y="504"/>
                    </a:lnTo>
                    <a:lnTo>
                      <a:pt x="95" y="523"/>
                    </a:lnTo>
                    <a:lnTo>
                      <a:pt x="100" y="539"/>
                    </a:lnTo>
                    <a:lnTo>
                      <a:pt x="108" y="553"/>
                    </a:lnTo>
                    <a:lnTo>
                      <a:pt x="113" y="566"/>
                    </a:lnTo>
                    <a:lnTo>
                      <a:pt x="117" y="578"/>
                    </a:lnTo>
                    <a:lnTo>
                      <a:pt x="121" y="588"/>
                    </a:lnTo>
                    <a:lnTo>
                      <a:pt x="126" y="598"/>
                    </a:lnTo>
                    <a:lnTo>
                      <a:pt x="130" y="606"/>
                    </a:lnTo>
                    <a:lnTo>
                      <a:pt x="138" y="611"/>
                    </a:lnTo>
                    <a:lnTo>
                      <a:pt x="143" y="615"/>
                    </a:lnTo>
                    <a:lnTo>
                      <a:pt x="147" y="616"/>
                    </a:lnTo>
                    <a:lnTo>
                      <a:pt x="151" y="616"/>
                    </a:lnTo>
                    <a:lnTo>
                      <a:pt x="156" y="615"/>
                    </a:lnTo>
                    <a:lnTo>
                      <a:pt x="164" y="612"/>
                    </a:lnTo>
                    <a:lnTo>
                      <a:pt x="169" y="607"/>
                    </a:lnTo>
                    <a:lnTo>
                      <a:pt x="173" y="600"/>
                    </a:lnTo>
                    <a:lnTo>
                      <a:pt x="177" y="592"/>
                    </a:lnTo>
                    <a:lnTo>
                      <a:pt x="182" y="582"/>
                    </a:lnTo>
                    <a:lnTo>
                      <a:pt x="190" y="570"/>
                    </a:lnTo>
                    <a:lnTo>
                      <a:pt x="195" y="558"/>
                    </a:lnTo>
                    <a:lnTo>
                      <a:pt x="199" y="544"/>
                    </a:lnTo>
                    <a:lnTo>
                      <a:pt x="203" y="528"/>
                    </a:lnTo>
                    <a:lnTo>
                      <a:pt x="208" y="511"/>
                    </a:lnTo>
                    <a:lnTo>
                      <a:pt x="216" y="493"/>
                    </a:lnTo>
                    <a:lnTo>
                      <a:pt x="221" y="473"/>
                    </a:lnTo>
                    <a:lnTo>
                      <a:pt x="225" y="453"/>
                    </a:lnTo>
                    <a:lnTo>
                      <a:pt x="229" y="432"/>
                    </a:lnTo>
                    <a:lnTo>
                      <a:pt x="234" y="411"/>
                    </a:lnTo>
                    <a:lnTo>
                      <a:pt x="238" y="389"/>
                    </a:lnTo>
                    <a:lnTo>
                      <a:pt x="247" y="367"/>
                    </a:lnTo>
                    <a:lnTo>
                      <a:pt x="255" y="319"/>
                    </a:lnTo>
                    <a:lnTo>
                      <a:pt x="277" y="228"/>
                    </a:lnTo>
                    <a:lnTo>
                      <a:pt x="281" y="205"/>
                    </a:lnTo>
                    <a:lnTo>
                      <a:pt x="285" y="184"/>
                    </a:lnTo>
                    <a:lnTo>
                      <a:pt x="290" y="163"/>
                    </a:lnTo>
                    <a:lnTo>
                      <a:pt x="298" y="144"/>
                    </a:lnTo>
                    <a:lnTo>
                      <a:pt x="303" y="124"/>
                    </a:lnTo>
                    <a:lnTo>
                      <a:pt x="307" y="105"/>
                    </a:lnTo>
                    <a:lnTo>
                      <a:pt x="311" y="88"/>
                    </a:lnTo>
                    <a:lnTo>
                      <a:pt x="316" y="73"/>
                    </a:lnTo>
                    <a:lnTo>
                      <a:pt x="324" y="58"/>
                    </a:lnTo>
                    <a:lnTo>
                      <a:pt x="329" y="46"/>
                    </a:lnTo>
                    <a:lnTo>
                      <a:pt x="333" y="35"/>
                    </a:lnTo>
                    <a:lnTo>
                      <a:pt x="337" y="24"/>
                    </a:lnTo>
                    <a:lnTo>
                      <a:pt x="342" y="16"/>
                    </a:lnTo>
                    <a:lnTo>
                      <a:pt x="346" y="10"/>
                    </a:lnTo>
                    <a:lnTo>
                      <a:pt x="355" y="4"/>
                    </a:lnTo>
                    <a:lnTo>
                      <a:pt x="359" y="2"/>
                    </a:lnTo>
                    <a:lnTo>
                      <a:pt x="363" y="0"/>
                    </a:lnTo>
                    <a:lnTo>
                      <a:pt x="367" y="0"/>
                    </a:lnTo>
                    <a:lnTo>
                      <a:pt x="372" y="2"/>
                    </a:lnTo>
                    <a:lnTo>
                      <a:pt x="380" y="6"/>
                    </a:lnTo>
                    <a:lnTo>
                      <a:pt x="385" y="11"/>
                    </a:lnTo>
                    <a:lnTo>
                      <a:pt x="389" y="19"/>
                    </a:lnTo>
                    <a:lnTo>
                      <a:pt x="393" y="28"/>
                    </a:lnTo>
                    <a:lnTo>
                      <a:pt x="398" y="39"/>
                    </a:lnTo>
                    <a:lnTo>
                      <a:pt x="406" y="50"/>
                    </a:lnTo>
                    <a:lnTo>
                      <a:pt x="411" y="63"/>
                    </a:lnTo>
                    <a:lnTo>
                      <a:pt x="415" y="78"/>
                    </a:lnTo>
                    <a:lnTo>
                      <a:pt x="419" y="94"/>
                    </a:lnTo>
                    <a:lnTo>
                      <a:pt x="424" y="112"/>
                    </a:lnTo>
                    <a:lnTo>
                      <a:pt x="428" y="130"/>
                    </a:lnTo>
                    <a:lnTo>
                      <a:pt x="437" y="150"/>
                    </a:lnTo>
                    <a:lnTo>
                      <a:pt x="441" y="170"/>
                    </a:lnTo>
                    <a:lnTo>
                      <a:pt x="445" y="191"/>
                    </a:lnTo>
                    <a:lnTo>
                      <a:pt x="450" y="213"/>
                    </a:lnTo>
                    <a:lnTo>
                      <a:pt x="454" y="235"/>
                    </a:lnTo>
                    <a:lnTo>
                      <a:pt x="467" y="281"/>
                    </a:lnTo>
                    <a:lnTo>
                      <a:pt x="488" y="373"/>
                    </a:lnTo>
                    <a:lnTo>
                      <a:pt x="493" y="396"/>
                    </a:lnTo>
                    <a:lnTo>
                      <a:pt x="497" y="418"/>
                    </a:lnTo>
                    <a:lnTo>
                      <a:pt x="501" y="440"/>
                    </a:lnTo>
                    <a:lnTo>
                      <a:pt x="506" y="460"/>
                    </a:lnTo>
                    <a:lnTo>
                      <a:pt x="514" y="480"/>
                    </a:lnTo>
                    <a:lnTo>
                      <a:pt x="519" y="499"/>
                    </a:lnTo>
                    <a:lnTo>
                      <a:pt x="523" y="516"/>
                    </a:lnTo>
                    <a:lnTo>
                      <a:pt x="527" y="533"/>
                    </a:lnTo>
                    <a:lnTo>
                      <a:pt x="532" y="548"/>
                    </a:lnTo>
                    <a:lnTo>
                      <a:pt x="536" y="562"/>
                    </a:lnTo>
                    <a:lnTo>
                      <a:pt x="545" y="575"/>
                    </a:lnTo>
                    <a:lnTo>
                      <a:pt x="549" y="586"/>
                    </a:lnTo>
                    <a:lnTo>
                      <a:pt x="553" y="595"/>
                    </a:lnTo>
                    <a:lnTo>
                      <a:pt x="558" y="603"/>
                    </a:lnTo>
                    <a:lnTo>
                      <a:pt x="562" y="609"/>
                    </a:lnTo>
                    <a:lnTo>
                      <a:pt x="571" y="613"/>
                    </a:lnTo>
                    <a:lnTo>
                      <a:pt x="575" y="616"/>
                    </a:lnTo>
                    <a:lnTo>
                      <a:pt x="579" y="617"/>
                    </a:lnTo>
                    <a:lnTo>
                      <a:pt x="583" y="616"/>
                    </a:lnTo>
                    <a:lnTo>
                      <a:pt x="588" y="613"/>
                    </a:lnTo>
                    <a:lnTo>
                      <a:pt x="596" y="609"/>
                    </a:lnTo>
                    <a:lnTo>
                      <a:pt x="601" y="603"/>
                    </a:lnTo>
                    <a:lnTo>
                      <a:pt x="605" y="595"/>
                    </a:lnTo>
                    <a:lnTo>
                      <a:pt x="609" y="586"/>
                    </a:lnTo>
                    <a:lnTo>
                      <a:pt x="614" y="575"/>
                    </a:lnTo>
                    <a:lnTo>
                      <a:pt x="622" y="562"/>
                    </a:lnTo>
                    <a:lnTo>
                      <a:pt x="627" y="548"/>
                    </a:lnTo>
                    <a:lnTo>
                      <a:pt x="631" y="533"/>
                    </a:lnTo>
                    <a:lnTo>
                      <a:pt x="635" y="516"/>
                    </a:lnTo>
                    <a:lnTo>
                      <a:pt x="640" y="499"/>
                    </a:lnTo>
                    <a:lnTo>
                      <a:pt x="644" y="480"/>
                    </a:lnTo>
                    <a:lnTo>
                      <a:pt x="653" y="460"/>
                    </a:lnTo>
                    <a:lnTo>
                      <a:pt x="657" y="440"/>
                    </a:lnTo>
                    <a:lnTo>
                      <a:pt x="661" y="418"/>
                    </a:lnTo>
                    <a:lnTo>
                      <a:pt x="666" y="396"/>
                    </a:lnTo>
                    <a:lnTo>
                      <a:pt x="670" y="373"/>
                    </a:lnTo>
                    <a:lnTo>
                      <a:pt x="683" y="327"/>
                    </a:lnTo>
                    <a:lnTo>
                      <a:pt x="704" y="235"/>
                    </a:lnTo>
                    <a:lnTo>
                      <a:pt x="709" y="213"/>
                    </a:lnTo>
                    <a:lnTo>
                      <a:pt x="713" y="191"/>
                    </a:lnTo>
                    <a:lnTo>
                      <a:pt x="717" y="170"/>
                    </a:lnTo>
                    <a:lnTo>
                      <a:pt x="722" y="150"/>
                    </a:lnTo>
                    <a:lnTo>
                      <a:pt x="730" y="130"/>
                    </a:lnTo>
                    <a:lnTo>
                      <a:pt x="735" y="112"/>
                    </a:lnTo>
                  </a:path>
                </a:pathLst>
              </a:custGeom>
              <a:noFill/>
              <a:ln w="38100" cap="flat">
                <a:solidFill>
                  <a:srgbClr val="FF4343"/>
                </a:solidFill>
                <a:prstDash val="solid"/>
                <a:round/>
                <a:headEnd/>
                <a:tailEnd/>
              </a:ln>
            </p:spPr>
            <p:txBody>
              <a:bodyPr/>
              <a:lstStyle/>
              <a:p>
                <a:endParaRPr lang="en-US" dirty="0"/>
              </a:p>
            </p:txBody>
          </p:sp>
        </p:grpSp>
        <p:sp>
          <p:nvSpPr>
            <p:cNvPr id="51" name="Rectangle 50"/>
            <p:cNvSpPr/>
            <p:nvPr/>
          </p:nvSpPr>
          <p:spPr>
            <a:xfrm rot="1850517">
              <a:off x="2581009" y="3355053"/>
              <a:ext cx="1450298" cy="246221"/>
            </a:xfrm>
            <a:prstGeom prst="rect">
              <a:avLst/>
            </a:prstGeom>
          </p:spPr>
          <p:txBody>
            <a:bodyPr wrap="square" lIns="0" tIns="0" rIns="0" bIns="0">
              <a:spAutoFit/>
            </a:bodyPr>
            <a:lstStyle/>
            <a:p>
              <a:r>
                <a:rPr lang="en-US" sz="1600" dirty="0" smtClean="0">
                  <a:solidFill>
                    <a:schemeClr val="bg1"/>
                  </a:solidFill>
                </a:rPr>
                <a:t>Scattered Light</a:t>
              </a:r>
              <a:endParaRPr lang="en-US" sz="1600" dirty="0">
                <a:solidFill>
                  <a:schemeClr val="bg1"/>
                </a:solidFill>
              </a:endParaRPr>
            </a:p>
          </p:txBody>
        </p:sp>
      </p:grpSp>
      <p:grpSp>
        <p:nvGrpSpPr>
          <p:cNvPr id="54" name="Group 129"/>
          <p:cNvGrpSpPr/>
          <p:nvPr/>
        </p:nvGrpSpPr>
        <p:grpSpPr>
          <a:xfrm>
            <a:off x="6353867" y="3092622"/>
            <a:ext cx="916789" cy="396239"/>
            <a:chOff x="4388414" y="3548289"/>
            <a:chExt cx="916789" cy="396239"/>
          </a:xfrm>
        </p:grpSpPr>
        <p:sp>
          <p:nvSpPr>
            <p:cNvPr id="55" name="Rounded Rectangle 54"/>
            <p:cNvSpPr/>
            <p:nvPr/>
          </p:nvSpPr>
          <p:spPr bwMode="auto">
            <a:xfrm>
              <a:off x="4743127" y="3873291"/>
              <a:ext cx="196685" cy="71237"/>
            </a:xfrm>
            <a:prstGeom prst="roundRect">
              <a:avLst/>
            </a:prstGeom>
            <a:solidFill>
              <a:srgbClr val="66FFFF"/>
            </a:solidFill>
            <a:ln>
              <a:solidFill>
                <a:srgbClr val="0066FF"/>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6" name="TextBox 55"/>
            <p:cNvSpPr txBox="1"/>
            <p:nvPr/>
          </p:nvSpPr>
          <p:spPr>
            <a:xfrm>
              <a:off x="4388414" y="3548289"/>
              <a:ext cx="916789" cy="338554"/>
            </a:xfrm>
            <a:prstGeom prst="rect">
              <a:avLst/>
            </a:prstGeom>
            <a:noFill/>
          </p:spPr>
          <p:txBody>
            <a:bodyPr wrap="none" rtlCol="0">
              <a:spAutoFit/>
            </a:bodyPr>
            <a:lstStyle/>
            <a:p>
              <a:r>
                <a:rPr lang="en-US" sz="1600" dirty="0" smtClean="0">
                  <a:solidFill>
                    <a:schemeClr val="bg1"/>
                  </a:solidFill>
                </a:rPr>
                <a:t>Detector</a:t>
              </a:r>
              <a:endParaRPr lang="en-US" sz="1600" dirty="0">
                <a:solidFill>
                  <a:schemeClr val="bg1"/>
                </a:solidFill>
              </a:endParaRPr>
            </a:p>
          </p:txBody>
        </p:sp>
      </p:grpSp>
      <p:grpSp>
        <p:nvGrpSpPr>
          <p:cNvPr id="57" name="Group 131"/>
          <p:cNvGrpSpPr/>
          <p:nvPr/>
        </p:nvGrpSpPr>
        <p:grpSpPr>
          <a:xfrm>
            <a:off x="6074990" y="2461229"/>
            <a:ext cx="1497398" cy="1619243"/>
            <a:chOff x="4607040" y="2938765"/>
            <a:chExt cx="1497398" cy="1619243"/>
          </a:xfrm>
        </p:grpSpPr>
        <p:grpSp>
          <p:nvGrpSpPr>
            <p:cNvPr id="58" name="Group 116"/>
            <p:cNvGrpSpPr/>
            <p:nvPr/>
          </p:nvGrpSpPr>
          <p:grpSpPr>
            <a:xfrm>
              <a:off x="5244450" y="3275745"/>
              <a:ext cx="222579" cy="1282263"/>
              <a:chOff x="4718038" y="3270982"/>
              <a:chExt cx="196685" cy="1282263"/>
            </a:xfrm>
          </p:grpSpPr>
          <p:sp>
            <p:nvSpPr>
              <p:cNvPr id="60" name="Rounded Rectangle 59"/>
              <p:cNvSpPr/>
              <p:nvPr/>
            </p:nvSpPr>
            <p:spPr bwMode="auto">
              <a:xfrm>
                <a:off x="4718038" y="3270982"/>
                <a:ext cx="196685" cy="71237"/>
              </a:xfrm>
              <a:prstGeom prst="roundRect">
                <a:avLst/>
              </a:prstGeom>
              <a:solidFill>
                <a:srgbClr val="66FFFF"/>
              </a:solidFill>
              <a:ln>
                <a:solidFill>
                  <a:srgbClr val="0066FF"/>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1" name="Rounded Rectangle 60"/>
              <p:cNvSpPr/>
              <p:nvPr/>
            </p:nvSpPr>
            <p:spPr bwMode="auto">
              <a:xfrm>
                <a:off x="4718038" y="3342219"/>
                <a:ext cx="196685" cy="71237"/>
              </a:xfrm>
              <a:prstGeom prst="roundRect">
                <a:avLst/>
              </a:prstGeom>
              <a:solidFill>
                <a:srgbClr val="66FFFF"/>
              </a:solidFill>
              <a:ln>
                <a:solidFill>
                  <a:srgbClr val="0066FF"/>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2" name="Rounded Rectangle 61"/>
              <p:cNvSpPr/>
              <p:nvPr/>
            </p:nvSpPr>
            <p:spPr bwMode="auto">
              <a:xfrm>
                <a:off x="4718038" y="3413456"/>
                <a:ext cx="196685" cy="71237"/>
              </a:xfrm>
              <a:prstGeom prst="roundRect">
                <a:avLst/>
              </a:prstGeom>
              <a:solidFill>
                <a:srgbClr val="66FFFF"/>
              </a:solidFill>
              <a:ln>
                <a:solidFill>
                  <a:srgbClr val="0066FF"/>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3" name="Rounded Rectangle 62"/>
              <p:cNvSpPr/>
              <p:nvPr/>
            </p:nvSpPr>
            <p:spPr bwMode="auto">
              <a:xfrm>
                <a:off x="4718038" y="3484693"/>
                <a:ext cx="196685" cy="71237"/>
              </a:xfrm>
              <a:prstGeom prst="roundRect">
                <a:avLst/>
              </a:prstGeom>
              <a:solidFill>
                <a:srgbClr val="66FFFF"/>
              </a:solidFill>
              <a:ln>
                <a:solidFill>
                  <a:srgbClr val="0066FF"/>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4" name="Rounded Rectangle 63"/>
              <p:cNvSpPr/>
              <p:nvPr/>
            </p:nvSpPr>
            <p:spPr bwMode="auto">
              <a:xfrm>
                <a:off x="4718038" y="3555929"/>
                <a:ext cx="196685" cy="71237"/>
              </a:xfrm>
              <a:prstGeom prst="roundRect">
                <a:avLst/>
              </a:prstGeom>
              <a:solidFill>
                <a:srgbClr val="66FFFF"/>
              </a:solidFill>
              <a:ln>
                <a:solidFill>
                  <a:srgbClr val="0066FF"/>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5" name="Rounded Rectangle 64"/>
              <p:cNvSpPr/>
              <p:nvPr/>
            </p:nvSpPr>
            <p:spPr bwMode="auto">
              <a:xfrm>
                <a:off x="4718038" y="3627166"/>
                <a:ext cx="196685" cy="71237"/>
              </a:xfrm>
              <a:prstGeom prst="roundRect">
                <a:avLst/>
              </a:prstGeom>
              <a:solidFill>
                <a:srgbClr val="66FFFF"/>
              </a:solidFill>
              <a:ln>
                <a:solidFill>
                  <a:srgbClr val="0066FF"/>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6" name="Rounded Rectangle 65"/>
              <p:cNvSpPr/>
              <p:nvPr/>
            </p:nvSpPr>
            <p:spPr bwMode="auto">
              <a:xfrm>
                <a:off x="4718038" y="3698403"/>
                <a:ext cx="196685" cy="71237"/>
              </a:xfrm>
              <a:prstGeom prst="roundRect">
                <a:avLst/>
              </a:prstGeom>
              <a:solidFill>
                <a:srgbClr val="66FFFF"/>
              </a:solidFill>
              <a:ln>
                <a:solidFill>
                  <a:srgbClr val="0066FF"/>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7" name="Rounded Rectangle 66"/>
              <p:cNvSpPr/>
              <p:nvPr/>
            </p:nvSpPr>
            <p:spPr bwMode="auto">
              <a:xfrm>
                <a:off x="4718038" y="3769640"/>
                <a:ext cx="196685" cy="71237"/>
              </a:xfrm>
              <a:prstGeom prst="roundRect">
                <a:avLst/>
              </a:prstGeom>
              <a:solidFill>
                <a:srgbClr val="66FFFF"/>
              </a:solidFill>
              <a:ln>
                <a:solidFill>
                  <a:srgbClr val="0066FF"/>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8" name="Rounded Rectangle 67"/>
              <p:cNvSpPr/>
              <p:nvPr/>
            </p:nvSpPr>
            <p:spPr bwMode="auto">
              <a:xfrm>
                <a:off x="4718038" y="3840877"/>
                <a:ext cx="196685" cy="71237"/>
              </a:xfrm>
              <a:prstGeom prst="roundRect">
                <a:avLst/>
              </a:prstGeom>
              <a:solidFill>
                <a:srgbClr val="66FFFF"/>
              </a:solidFill>
              <a:ln>
                <a:solidFill>
                  <a:srgbClr val="0066FF"/>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9" name="Rounded Rectangle 68"/>
              <p:cNvSpPr/>
              <p:nvPr/>
            </p:nvSpPr>
            <p:spPr bwMode="auto">
              <a:xfrm>
                <a:off x="4718038" y="3912114"/>
                <a:ext cx="196685" cy="71237"/>
              </a:xfrm>
              <a:prstGeom prst="roundRect">
                <a:avLst/>
              </a:prstGeom>
              <a:solidFill>
                <a:srgbClr val="66FFFF"/>
              </a:solidFill>
              <a:ln>
                <a:solidFill>
                  <a:srgbClr val="0066FF"/>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0" name="Rounded Rectangle 69"/>
              <p:cNvSpPr/>
              <p:nvPr/>
            </p:nvSpPr>
            <p:spPr bwMode="auto">
              <a:xfrm>
                <a:off x="4718038" y="3983350"/>
                <a:ext cx="196685" cy="71237"/>
              </a:xfrm>
              <a:prstGeom prst="roundRect">
                <a:avLst/>
              </a:prstGeom>
              <a:solidFill>
                <a:srgbClr val="66FFFF"/>
              </a:solidFill>
              <a:ln>
                <a:solidFill>
                  <a:srgbClr val="0066FF"/>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1" name="Rounded Rectangle 70"/>
              <p:cNvSpPr/>
              <p:nvPr/>
            </p:nvSpPr>
            <p:spPr bwMode="auto">
              <a:xfrm>
                <a:off x="4718038" y="4054587"/>
                <a:ext cx="196685" cy="71237"/>
              </a:xfrm>
              <a:prstGeom prst="roundRect">
                <a:avLst/>
              </a:prstGeom>
              <a:solidFill>
                <a:srgbClr val="66FFFF"/>
              </a:solidFill>
              <a:ln>
                <a:solidFill>
                  <a:srgbClr val="0066FF"/>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2" name="Rounded Rectangle 71"/>
              <p:cNvSpPr/>
              <p:nvPr/>
            </p:nvSpPr>
            <p:spPr bwMode="auto">
              <a:xfrm>
                <a:off x="4718038" y="4125824"/>
                <a:ext cx="196685" cy="71237"/>
              </a:xfrm>
              <a:prstGeom prst="roundRect">
                <a:avLst/>
              </a:prstGeom>
              <a:solidFill>
                <a:srgbClr val="66FFFF"/>
              </a:solidFill>
              <a:ln>
                <a:solidFill>
                  <a:srgbClr val="0066FF"/>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3" name="Rounded Rectangle 72"/>
              <p:cNvSpPr/>
              <p:nvPr/>
            </p:nvSpPr>
            <p:spPr bwMode="auto">
              <a:xfrm>
                <a:off x="4718038" y="4197061"/>
                <a:ext cx="196685" cy="71237"/>
              </a:xfrm>
              <a:prstGeom prst="roundRect">
                <a:avLst/>
              </a:prstGeom>
              <a:solidFill>
                <a:srgbClr val="66FFFF"/>
              </a:solidFill>
              <a:ln>
                <a:solidFill>
                  <a:srgbClr val="0066FF"/>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4" name="Rounded Rectangle 73"/>
              <p:cNvSpPr/>
              <p:nvPr/>
            </p:nvSpPr>
            <p:spPr bwMode="auto">
              <a:xfrm>
                <a:off x="4718038" y="4268298"/>
                <a:ext cx="196685" cy="71237"/>
              </a:xfrm>
              <a:prstGeom prst="roundRect">
                <a:avLst/>
              </a:prstGeom>
              <a:solidFill>
                <a:srgbClr val="66FFFF"/>
              </a:solidFill>
              <a:ln>
                <a:solidFill>
                  <a:srgbClr val="0066FF"/>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5" name="Rounded Rectangle 74"/>
              <p:cNvSpPr/>
              <p:nvPr/>
            </p:nvSpPr>
            <p:spPr bwMode="auto">
              <a:xfrm>
                <a:off x="4718038" y="4339535"/>
                <a:ext cx="196685" cy="71237"/>
              </a:xfrm>
              <a:prstGeom prst="roundRect">
                <a:avLst/>
              </a:prstGeom>
              <a:solidFill>
                <a:srgbClr val="66FFFF"/>
              </a:solidFill>
              <a:ln>
                <a:solidFill>
                  <a:srgbClr val="0066FF"/>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6" name="Rounded Rectangle 75"/>
              <p:cNvSpPr/>
              <p:nvPr/>
            </p:nvSpPr>
            <p:spPr bwMode="auto">
              <a:xfrm>
                <a:off x="4718038" y="4410771"/>
                <a:ext cx="196685" cy="71237"/>
              </a:xfrm>
              <a:prstGeom prst="roundRect">
                <a:avLst/>
              </a:prstGeom>
              <a:solidFill>
                <a:srgbClr val="66FFFF"/>
              </a:solidFill>
              <a:ln>
                <a:solidFill>
                  <a:srgbClr val="0066FF"/>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7" name="Rounded Rectangle 76"/>
              <p:cNvSpPr/>
              <p:nvPr/>
            </p:nvSpPr>
            <p:spPr bwMode="auto">
              <a:xfrm>
                <a:off x="4718038" y="4482008"/>
                <a:ext cx="196685" cy="71237"/>
              </a:xfrm>
              <a:prstGeom prst="roundRect">
                <a:avLst/>
              </a:prstGeom>
              <a:solidFill>
                <a:srgbClr val="66FFFF"/>
              </a:solidFill>
              <a:ln>
                <a:solidFill>
                  <a:srgbClr val="0066FF"/>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pSp>
        <p:sp>
          <p:nvSpPr>
            <p:cNvPr id="59" name="TextBox 58"/>
            <p:cNvSpPr txBox="1"/>
            <p:nvPr/>
          </p:nvSpPr>
          <p:spPr>
            <a:xfrm>
              <a:off x="4607040" y="2938765"/>
              <a:ext cx="1497398" cy="338554"/>
            </a:xfrm>
            <a:prstGeom prst="rect">
              <a:avLst/>
            </a:prstGeom>
            <a:noFill/>
          </p:spPr>
          <p:txBody>
            <a:bodyPr wrap="none" rtlCol="0">
              <a:spAutoFit/>
            </a:bodyPr>
            <a:lstStyle/>
            <a:p>
              <a:r>
                <a:rPr lang="en-US" sz="1600" dirty="0" smtClean="0"/>
                <a:t>Detector Array</a:t>
              </a:r>
              <a:endParaRPr lang="en-US" sz="1600" dirty="0"/>
            </a:p>
          </p:txBody>
        </p:sp>
      </p:grpSp>
      <p:graphicFrame>
        <p:nvGraphicFramePr>
          <p:cNvPr id="78" name="Table 77"/>
          <p:cNvGraphicFramePr>
            <a:graphicFrameLocks noGrp="1"/>
          </p:cNvGraphicFramePr>
          <p:nvPr/>
        </p:nvGraphicFramePr>
        <p:xfrm>
          <a:off x="380382" y="5116558"/>
          <a:ext cx="8324849" cy="701040"/>
        </p:xfrm>
        <a:graphic>
          <a:graphicData uri="http://schemas.openxmlformats.org/drawingml/2006/table">
            <a:tbl>
              <a:tblPr firstRow="1" bandRow="1">
                <a:tableStyleId>{2D5ABB26-0587-4C30-8999-92F81FD0307C}</a:tableStyleId>
              </a:tblPr>
              <a:tblGrid>
                <a:gridCol w="2412860"/>
                <a:gridCol w="2140278"/>
                <a:gridCol w="3771711"/>
              </a:tblGrid>
              <a:tr h="48544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bg1"/>
                          </a:solidFill>
                        </a:rPr>
                        <a:t>Dynamic Light Scattering (DLS)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solidFill>
                      <a:schemeClr val="tx1">
                        <a:lumMod val="85000"/>
                        <a:lumOff val="15000"/>
                      </a:schemeClr>
                    </a:solidFill>
                  </a:tcPr>
                </a:tc>
                <a:tc>
                  <a:txBody>
                    <a:bodyPr/>
                    <a:lstStyle/>
                    <a:p>
                      <a:r>
                        <a:rPr lang="en-US" sz="2000" dirty="0" smtClean="0">
                          <a:solidFill>
                            <a:schemeClr val="bg1"/>
                          </a:solidFill>
                        </a:rPr>
                        <a:t>Brownian Motion</a:t>
                      </a:r>
                      <a:endParaRPr lang="en-US" sz="20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solidFill>
                      <a:schemeClr val="tx1">
                        <a:lumMod val="85000"/>
                        <a:lumOff val="15000"/>
                      </a:schemeClr>
                    </a:solidFill>
                  </a:tcPr>
                </a:tc>
                <a:tc>
                  <a:txBody>
                    <a:bodyPr/>
                    <a:lstStyle/>
                    <a:p>
                      <a:r>
                        <a:rPr lang="en-US" sz="2000" dirty="0" smtClean="0">
                          <a:solidFill>
                            <a:schemeClr val="bg1"/>
                          </a:solidFill>
                        </a:rPr>
                        <a:t>Insensitive to electrophoretic</a:t>
                      </a:r>
                      <a:r>
                        <a:rPr lang="en-US" sz="2000" baseline="0" dirty="0" smtClean="0">
                          <a:solidFill>
                            <a:schemeClr val="bg1"/>
                          </a:solidFill>
                        </a:rPr>
                        <a:t> mobility</a:t>
                      </a:r>
                      <a:endParaRPr lang="en-US" sz="20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solidFill>
                      <a:schemeClr val="tx1">
                        <a:lumMod val="85000"/>
                        <a:lumOff val="15000"/>
                      </a:schemeClr>
                    </a:solidFill>
                  </a:tcPr>
                </a:tc>
              </a:tr>
            </a:tbl>
          </a:graphicData>
        </a:graphic>
      </p:graphicFrame>
      <p:graphicFrame>
        <p:nvGraphicFramePr>
          <p:cNvPr id="79" name="Table 78"/>
          <p:cNvGraphicFramePr>
            <a:graphicFrameLocks noGrp="1"/>
          </p:cNvGraphicFramePr>
          <p:nvPr/>
        </p:nvGraphicFramePr>
        <p:xfrm>
          <a:off x="380382" y="5116558"/>
          <a:ext cx="8324849" cy="701040"/>
        </p:xfrm>
        <a:graphic>
          <a:graphicData uri="http://schemas.openxmlformats.org/drawingml/2006/table">
            <a:tbl>
              <a:tblPr firstRow="1" bandRow="1">
                <a:tableStyleId>{2D5ABB26-0587-4C30-8999-92F81FD0307C}</a:tableStyleId>
              </a:tblPr>
              <a:tblGrid>
                <a:gridCol w="2412860"/>
                <a:gridCol w="2140278"/>
                <a:gridCol w="3771711"/>
              </a:tblGrid>
              <a:tr h="48544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bg1"/>
                          </a:solidFill>
                        </a:rPr>
                        <a:t>Laser Doppler Velocimetry (LDV)</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solidFill>
                      <a:schemeClr val="tx1">
                        <a:lumMod val="85000"/>
                        <a:lumOff val="15000"/>
                      </a:schemeClr>
                    </a:solidFill>
                  </a:tcPr>
                </a:tc>
                <a:tc>
                  <a:txBody>
                    <a:bodyPr/>
                    <a:lstStyle/>
                    <a:p>
                      <a:r>
                        <a:rPr lang="en-US" sz="2000" dirty="0" smtClean="0">
                          <a:solidFill>
                            <a:schemeClr val="bg1"/>
                          </a:solidFill>
                        </a:rPr>
                        <a:t>Electrophoretic mobility</a:t>
                      </a:r>
                      <a:endParaRPr lang="en-US" sz="20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solidFill>
                      <a:schemeClr val="tx1">
                        <a:lumMod val="85000"/>
                        <a:lumOff val="15000"/>
                      </a:schemeClr>
                    </a:solidFill>
                  </a:tcPr>
                </a:tc>
                <a:tc>
                  <a:txBody>
                    <a:bodyPr/>
                    <a:lstStyle/>
                    <a:p>
                      <a:r>
                        <a:rPr lang="en-US" sz="2000" dirty="0" smtClean="0">
                          <a:solidFill>
                            <a:schemeClr val="bg1"/>
                          </a:solidFill>
                        </a:rPr>
                        <a:t>Cannot distinguish between positive and negative charge</a:t>
                      </a:r>
                      <a:endParaRPr lang="en-US" sz="20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solidFill>
                      <a:schemeClr val="tx1">
                        <a:lumMod val="85000"/>
                        <a:lumOff val="15000"/>
                      </a:schemeClr>
                    </a:solidFill>
                  </a:tcPr>
                </a:tc>
              </a:tr>
            </a:tbl>
          </a:graphicData>
        </a:graphic>
      </p:graphicFrame>
      <p:graphicFrame>
        <p:nvGraphicFramePr>
          <p:cNvPr id="80" name="Table 79"/>
          <p:cNvGraphicFramePr>
            <a:graphicFrameLocks noGrp="1"/>
          </p:cNvGraphicFramePr>
          <p:nvPr/>
        </p:nvGraphicFramePr>
        <p:xfrm>
          <a:off x="380382" y="4964158"/>
          <a:ext cx="8324849" cy="1005840"/>
        </p:xfrm>
        <a:graphic>
          <a:graphicData uri="http://schemas.openxmlformats.org/drawingml/2006/table">
            <a:tbl>
              <a:tblPr firstRow="1" bandRow="1">
                <a:tableStyleId>{2D5ABB26-0587-4C30-8999-92F81FD0307C}</a:tableStyleId>
              </a:tblPr>
              <a:tblGrid>
                <a:gridCol w="2412860"/>
                <a:gridCol w="2140278"/>
                <a:gridCol w="3771711"/>
              </a:tblGrid>
              <a:tr h="48544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bg1"/>
                          </a:solidFill>
                        </a:rPr>
                        <a:t>Phase Analysis Light Scattering (PALS)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solidFill>
                      <a:schemeClr val="tx1">
                        <a:lumMod val="85000"/>
                        <a:lumOff val="1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bg1"/>
                          </a:solidFill>
                        </a:rPr>
                        <a:t>Electrophoretic mobility +</a:t>
                      </a:r>
                      <a:r>
                        <a:rPr lang="en-US" sz="2000" baseline="0" dirty="0" smtClean="0">
                          <a:solidFill>
                            <a:schemeClr val="bg1"/>
                          </a:solidFill>
                        </a:rPr>
                        <a:t> charge</a:t>
                      </a:r>
                      <a:endParaRPr lang="en-US" sz="2000" dirty="0" smtClean="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solidFill>
                      <a:schemeClr val="tx1">
                        <a:lumMod val="85000"/>
                        <a:lumOff val="15000"/>
                      </a:schemeClr>
                    </a:solidFill>
                  </a:tcPr>
                </a:tc>
                <a:tc>
                  <a:txBody>
                    <a:bodyPr/>
                    <a:lstStyle/>
                    <a:p>
                      <a:r>
                        <a:rPr lang="en-US" sz="2000" dirty="0" smtClean="0">
                          <a:solidFill>
                            <a:schemeClr val="bg1"/>
                          </a:solidFill>
                        </a:rPr>
                        <a:t>High</a:t>
                      </a:r>
                      <a:r>
                        <a:rPr lang="en-US" sz="2000" baseline="0" dirty="0" smtClean="0">
                          <a:solidFill>
                            <a:schemeClr val="bg1"/>
                          </a:solidFill>
                        </a:rPr>
                        <a:t> electric field and long measurements may destruct sample</a:t>
                      </a:r>
                      <a:endParaRPr lang="en-US" sz="20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solidFill>
                      <a:schemeClr val="tx1">
                        <a:lumMod val="85000"/>
                        <a:lumOff val="15000"/>
                      </a:schemeClr>
                    </a:solidFill>
                  </a:tcPr>
                </a:tc>
              </a:tr>
            </a:tbl>
          </a:graphicData>
        </a:graphic>
      </p:graphicFrame>
      <p:graphicFrame>
        <p:nvGraphicFramePr>
          <p:cNvPr id="81" name="Table 80"/>
          <p:cNvGraphicFramePr>
            <a:graphicFrameLocks noGrp="1"/>
          </p:cNvGraphicFramePr>
          <p:nvPr/>
        </p:nvGraphicFramePr>
        <p:xfrm>
          <a:off x="380382" y="4811758"/>
          <a:ext cx="8324849" cy="1310640"/>
        </p:xfrm>
        <a:graphic>
          <a:graphicData uri="http://schemas.openxmlformats.org/drawingml/2006/table">
            <a:tbl>
              <a:tblPr firstRow="1" bandRow="1">
                <a:tableStyleId>{2D5ABB26-0587-4C30-8999-92F81FD0307C}</a:tableStyleId>
              </a:tblPr>
              <a:tblGrid>
                <a:gridCol w="2412860"/>
                <a:gridCol w="2140278"/>
                <a:gridCol w="3771711"/>
              </a:tblGrid>
              <a:tr h="61631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bg1"/>
                          </a:solidFill>
                        </a:rPr>
                        <a:t>Massively-Parallel Phase Analysis Light Scattering (MP-PALS)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solidFill>
                      <a:schemeClr val="tx1">
                        <a:lumMod val="85000"/>
                        <a:lumOff val="1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bg1"/>
                          </a:solidFill>
                        </a:rPr>
                        <a:t>Electrophoretic mobility +</a:t>
                      </a:r>
                      <a:r>
                        <a:rPr lang="en-US" sz="2000" baseline="0" dirty="0" smtClean="0">
                          <a:solidFill>
                            <a:schemeClr val="bg1"/>
                          </a:solidFill>
                        </a:rPr>
                        <a:t> charge + parallel detection</a:t>
                      </a:r>
                      <a:endParaRPr lang="en-US" sz="2000" dirty="0" smtClean="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solidFill>
                      <a:schemeClr val="tx1">
                        <a:lumMod val="85000"/>
                        <a:lumOff val="15000"/>
                      </a:schemeClr>
                    </a:solidFill>
                  </a:tcPr>
                </a:tc>
                <a:tc>
                  <a:txBody>
                    <a:bodyPr/>
                    <a:lstStyle/>
                    <a:p>
                      <a:r>
                        <a:rPr lang="en-US" sz="2000" dirty="0" smtClean="0">
                          <a:solidFill>
                            <a:schemeClr val="bg1"/>
                          </a:solidFill>
                        </a:rPr>
                        <a:t>High  sensitivity and low electric fields enable measurements of sensitive samples:</a:t>
                      </a:r>
                      <a:r>
                        <a:rPr lang="en-US" sz="2000" baseline="0" dirty="0" smtClean="0">
                          <a:solidFill>
                            <a:schemeClr val="bg1"/>
                          </a:solidFill>
                        </a:rPr>
                        <a:t> </a:t>
                      </a:r>
                      <a:br>
                        <a:rPr lang="en-US" sz="2000" baseline="0" dirty="0" smtClean="0">
                          <a:solidFill>
                            <a:schemeClr val="bg1"/>
                          </a:solidFill>
                        </a:rPr>
                      </a:br>
                      <a:r>
                        <a:rPr lang="en-US" sz="2000" baseline="0" dirty="0" smtClean="0">
                          <a:solidFill>
                            <a:schemeClr val="bg1"/>
                          </a:solidFill>
                        </a:rPr>
                        <a:t>Lysozyme at 1 mg/mL!</a:t>
                      </a:r>
                      <a:endParaRPr lang="en-US" sz="20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solidFill>
                      <a:schemeClr val="tx1">
                        <a:lumMod val="85000"/>
                        <a:lumOff val="15000"/>
                      </a:schemeClr>
                    </a:solidFill>
                  </a:tcPr>
                </a:tc>
              </a:tr>
            </a:tbl>
          </a:graphicData>
        </a:graphic>
      </p:graphicFrame>
      <p:sp>
        <p:nvSpPr>
          <p:cNvPr id="82" name="TextBox 81"/>
          <p:cNvSpPr txBox="1"/>
          <p:nvPr/>
        </p:nvSpPr>
        <p:spPr>
          <a:xfrm>
            <a:off x="6893959" y="1808252"/>
            <a:ext cx="1342034" cy="523220"/>
          </a:xfrm>
          <a:prstGeom prst="rect">
            <a:avLst/>
          </a:prstGeom>
          <a:noFill/>
        </p:spPr>
        <p:txBody>
          <a:bodyPr wrap="none" rtlCol="0">
            <a:spAutoFit/>
          </a:bodyPr>
          <a:lstStyle/>
          <a:p>
            <a:r>
              <a:rPr lang="en-US" sz="2800" i="1" dirty="0" smtClean="0">
                <a:solidFill>
                  <a:srgbClr val="0000CC"/>
                </a:solidFill>
              </a:rPr>
              <a:t>Möbiu</a:t>
            </a:r>
            <a:r>
              <a:rPr lang="en-US" sz="2800" i="1" dirty="0" smtClean="0">
                <a:solidFill>
                  <a:srgbClr val="0000CC"/>
                </a:solidFill>
                <a:sym typeface="Symbol"/>
              </a:rPr>
              <a:t></a:t>
            </a:r>
            <a:endParaRPr lang="en-US" sz="2800" i="1" dirty="0">
              <a:solidFill>
                <a:srgbClr val="0000C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par>
                                <p:cTn id="21" presetID="42" presetClass="path" presetSubtype="0" accel="50000" decel="50000" fill="hold" nodeType="withEffect">
                                  <p:stCondLst>
                                    <p:cond delay="0"/>
                                  </p:stCondLst>
                                  <p:childTnLst>
                                    <p:animMotion origin="layout" path="M 4.44444E-6 -2.96322E-6 L -0.00174 0.02152 " pathEditMode="relative" rAng="0" ptsTypes="AA">
                                      <p:cBhvr>
                                        <p:cTn id="22" dur="2000" fill="hold"/>
                                        <p:tgtEl>
                                          <p:spTgt spid="5"/>
                                        </p:tgtEl>
                                        <p:attrNameLst>
                                          <p:attrName>ppt_x</p:attrName>
                                          <p:attrName>ppt_y</p:attrName>
                                        </p:attrNameLst>
                                      </p:cBhvr>
                                      <p:rCtr x="-1" y="11"/>
                                    </p:animMotion>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1" nodeType="clickEffect">
                                  <p:stCondLst>
                                    <p:cond delay="0"/>
                                  </p:stCondLst>
                                  <p:childTnLst>
                                    <p:set>
                                      <p:cBhvr>
                                        <p:cTn id="26" dur="1" fill="hold">
                                          <p:stCondLst>
                                            <p:cond delay="0"/>
                                          </p:stCondLst>
                                        </p:cTn>
                                        <p:tgtEl>
                                          <p:spTgt spid="24"/>
                                        </p:tgtEl>
                                        <p:attrNameLst>
                                          <p:attrName>style.visibility</p:attrName>
                                        </p:attrNameLst>
                                      </p:cBhvr>
                                      <p:to>
                                        <p:strVal val="hidden"/>
                                      </p:to>
                                    </p:set>
                                  </p:childTnLst>
                                </p:cTn>
                              </p:par>
                              <p:par>
                                <p:cTn id="27" presetID="1" presetClass="entr" presetSubtype="0" fill="hold" grpId="0" nodeType="withEffect">
                                  <p:stCondLst>
                                    <p:cond delay="0"/>
                                  </p:stCondLst>
                                  <p:childTnLst>
                                    <p:set>
                                      <p:cBhvr>
                                        <p:cTn id="28" dur="1" fill="hold">
                                          <p:stCondLst>
                                            <p:cond delay="0"/>
                                          </p:stCondLst>
                                        </p:cTn>
                                        <p:tgtEl>
                                          <p:spTgt spid="3"/>
                                        </p:tgtEl>
                                        <p:attrNameLst>
                                          <p:attrName>style.visibility</p:attrName>
                                        </p:attrNameLst>
                                      </p:cBhvr>
                                      <p:to>
                                        <p:strVal val="visible"/>
                                      </p:to>
                                    </p:set>
                                  </p:childTnLst>
                                </p:cTn>
                              </p:par>
                              <p:par>
                                <p:cTn id="29" presetID="64" presetClass="path" presetSubtype="0" accel="50000" decel="50000" fill="hold" nodeType="withEffect">
                                  <p:stCondLst>
                                    <p:cond delay="0"/>
                                  </p:stCondLst>
                                  <p:childTnLst>
                                    <p:animMotion origin="layout" path="M -0.00174 0.02152 L -0.00174 0.00486 " pathEditMode="relative" rAng="0" ptsTypes="AA">
                                      <p:cBhvr>
                                        <p:cTn id="30" dur="2000" fill="hold"/>
                                        <p:tgtEl>
                                          <p:spTgt spid="5"/>
                                        </p:tgtEl>
                                        <p:attrNameLst>
                                          <p:attrName>ppt_x</p:attrName>
                                          <p:attrName>ppt_y</p:attrName>
                                        </p:attrNameLst>
                                      </p:cBhvr>
                                      <p:rCtr x="0" y="-8"/>
                                    </p:animMotion>
                                  </p:childTnLst>
                                </p:cTn>
                              </p:par>
                            </p:childTnLst>
                          </p:cTn>
                        </p:par>
                        <p:par>
                          <p:cTn id="31" fill="hold">
                            <p:stCondLst>
                              <p:cond delay="2000"/>
                            </p:stCondLst>
                            <p:childTnLst>
                              <p:par>
                                <p:cTn id="32" presetID="1" presetClass="entr" presetSubtype="0" fill="hold" grpId="2" nodeType="afterEffect">
                                  <p:stCondLst>
                                    <p:cond delay="0"/>
                                  </p:stCondLst>
                                  <p:childTnLst>
                                    <p:set>
                                      <p:cBhvr>
                                        <p:cTn id="33" dur="1" fill="hold">
                                          <p:stCondLst>
                                            <p:cond delay="0"/>
                                          </p:stCondLst>
                                        </p:cTn>
                                        <p:tgtEl>
                                          <p:spTgt spid="24"/>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nodeType="clickEffect">
                                  <p:stCondLst>
                                    <p:cond delay="0"/>
                                  </p:stCondLst>
                                  <p:childTnLst>
                                    <p:set>
                                      <p:cBhvr>
                                        <p:cTn id="37" dur="1" fill="hold">
                                          <p:stCondLst>
                                            <p:cond delay="0"/>
                                          </p:stCondLst>
                                        </p:cTn>
                                        <p:tgtEl>
                                          <p:spTgt spid="48"/>
                                        </p:tgtEl>
                                        <p:attrNameLst>
                                          <p:attrName>style.visibility</p:attrName>
                                        </p:attrNameLst>
                                      </p:cBhvr>
                                      <p:to>
                                        <p:strVal val="visible"/>
                                      </p:to>
                                    </p:set>
                                    <p:animEffect transition="in" filter="wipe(left)">
                                      <p:cBhvr>
                                        <p:cTn id="38" dur="500"/>
                                        <p:tgtEl>
                                          <p:spTgt spid="48"/>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78"/>
                                        </p:tgtEl>
                                        <p:attrNameLst>
                                          <p:attrName>style.visibility</p:attrName>
                                        </p:attrNameLst>
                                      </p:cBhvr>
                                      <p:to>
                                        <p:strVal val="visible"/>
                                      </p:to>
                                    </p:set>
                                    <p:animEffect transition="in" filter="fade">
                                      <p:cBhvr>
                                        <p:cTn id="43" dur="2000"/>
                                        <p:tgtEl>
                                          <p:spTgt spid="78"/>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nodeType="click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wipe(left)">
                                      <p:cBhvr>
                                        <p:cTn id="48" dur="500"/>
                                        <p:tgtEl>
                                          <p:spTgt spid="28"/>
                                        </p:tgtEl>
                                      </p:cBhvr>
                                    </p:animEffect>
                                  </p:childTnLst>
                                </p:cTn>
                              </p:par>
                            </p:childTnLst>
                          </p:cTn>
                        </p:par>
                        <p:par>
                          <p:cTn id="49" fill="hold">
                            <p:stCondLst>
                              <p:cond delay="500"/>
                            </p:stCondLst>
                            <p:childTnLst>
                              <p:par>
                                <p:cTn id="50" presetID="22" presetClass="entr" presetSubtype="8" fill="hold" nodeType="afterEffect">
                                  <p:stCondLst>
                                    <p:cond delay="0"/>
                                  </p:stCondLst>
                                  <p:childTnLst>
                                    <p:set>
                                      <p:cBhvr>
                                        <p:cTn id="51" dur="1" fill="hold">
                                          <p:stCondLst>
                                            <p:cond delay="0"/>
                                          </p:stCondLst>
                                        </p:cTn>
                                        <p:tgtEl>
                                          <p:spTgt spid="36"/>
                                        </p:tgtEl>
                                        <p:attrNameLst>
                                          <p:attrName>style.visibility</p:attrName>
                                        </p:attrNameLst>
                                      </p:cBhvr>
                                      <p:to>
                                        <p:strVal val="visible"/>
                                      </p:to>
                                    </p:set>
                                    <p:animEffect transition="in" filter="wipe(left)">
                                      <p:cBhvr>
                                        <p:cTn id="52" dur="500"/>
                                        <p:tgtEl>
                                          <p:spTgt spid="36"/>
                                        </p:tgtEl>
                                      </p:cBhvr>
                                    </p:animEffect>
                                  </p:childTnLst>
                                </p:cTn>
                              </p:par>
                            </p:childTnLst>
                          </p:cTn>
                        </p:par>
                        <p:par>
                          <p:cTn id="53" fill="hold">
                            <p:stCondLst>
                              <p:cond delay="1000"/>
                            </p:stCondLst>
                            <p:childTnLst>
                              <p:par>
                                <p:cTn id="54" presetID="1" presetClass="entr" presetSubtype="0" fill="hold" nodeType="afterEffect">
                                  <p:stCondLst>
                                    <p:cond delay="0"/>
                                  </p:stCondLst>
                                  <p:childTnLst>
                                    <p:set>
                                      <p:cBhvr>
                                        <p:cTn id="55" dur="1" fill="hold">
                                          <p:stCondLst>
                                            <p:cond delay="0"/>
                                          </p:stCondLst>
                                        </p:cTn>
                                        <p:tgtEl>
                                          <p:spTgt spid="54"/>
                                        </p:tgtEl>
                                        <p:attrNameLst>
                                          <p:attrName>style.visibility</p:attrName>
                                        </p:attrNameLst>
                                      </p:cBhvr>
                                      <p:to>
                                        <p:strVal val="visible"/>
                                      </p:to>
                                    </p:set>
                                  </p:childTnLst>
                                </p:cTn>
                              </p:par>
                            </p:childTnLst>
                          </p:cTn>
                        </p:par>
                        <p:par>
                          <p:cTn id="56" fill="hold">
                            <p:stCondLst>
                              <p:cond delay="1000"/>
                            </p:stCondLst>
                            <p:childTnLst>
                              <p:par>
                                <p:cTn id="57" presetID="10" presetClass="exit" presetSubtype="0" fill="hold" nodeType="afterEffect">
                                  <p:stCondLst>
                                    <p:cond delay="0"/>
                                  </p:stCondLst>
                                  <p:childTnLst>
                                    <p:animEffect transition="out" filter="fade">
                                      <p:cBhvr>
                                        <p:cTn id="58" dur="2000"/>
                                        <p:tgtEl>
                                          <p:spTgt spid="78"/>
                                        </p:tgtEl>
                                      </p:cBhvr>
                                    </p:animEffect>
                                    <p:set>
                                      <p:cBhvr>
                                        <p:cTn id="59" dur="1" fill="hold">
                                          <p:stCondLst>
                                            <p:cond delay="1999"/>
                                          </p:stCondLst>
                                        </p:cTn>
                                        <p:tgtEl>
                                          <p:spTgt spid="78"/>
                                        </p:tgtEl>
                                        <p:attrNameLst>
                                          <p:attrName>style.visibility</p:attrName>
                                        </p:attrNameLst>
                                      </p:cBhvr>
                                      <p:to>
                                        <p:strVal val="hidden"/>
                                      </p:to>
                                    </p:set>
                                  </p:childTnLst>
                                </p:cTn>
                              </p:par>
                              <p:par>
                                <p:cTn id="60" presetID="10" presetClass="entr" presetSubtype="0" fill="hold" nodeType="withEffect">
                                  <p:stCondLst>
                                    <p:cond delay="0"/>
                                  </p:stCondLst>
                                  <p:childTnLst>
                                    <p:set>
                                      <p:cBhvr>
                                        <p:cTn id="61" dur="1" fill="hold">
                                          <p:stCondLst>
                                            <p:cond delay="0"/>
                                          </p:stCondLst>
                                        </p:cTn>
                                        <p:tgtEl>
                                          <p:spTgt spid="79"/>
                                        </p:tgtEl>
                                        <p:attrNameLst>
                                          <p:attrName>style.visibility</p:attrName>
                                        </p:attrNameLst>
                                      </p:cBhvr>
                                      <p:to>
                                        <p:strVal val="visible"/>
                                      </p:to>
                                    </p:set>
                                    <p:animEffect transition="in" filter="fade">
                                      <p:cBhvr>
                                        <p:cTn id="62" dur="2000"/>
                                        <p:tgtEl>
                                          <p:spTgt spid="79"/>
                                        </p:tgtEl>
                                      </p:cBhvr>
                                    </p:animEffec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39"/>
                                        </p:tgtEl>
                                        <p:attrNameLst>
                                          <p:attrName>style.visibility</p:attrName>
                                        </p:attrNameLst>
                                      </p:cBhvr>
                                      <p:to>
                                        <p:strVal val="visible"/>
                                      </p:to>
                                    </p:set>
                                  </p:childTnLst>
                                </p:cTn>
                              </p:par>
                            </p:childTnLst>
                          </p:cTn>
                        </p:par>
                        <p:par>
                          <p:cTn id="67" fill="hold">
                            <p:stCondLst>
                              <p:cond delay="0"/>
                            </p:stCondLst>
                            <p:childTnLst>
                              <p:par>
                                <p:cTn id="68" presetID="10" presetClass="exit" presetSubtype="0" fill="hold" nodeType="afterEffect">
                                  <p:stCondLst>
                                    <p:cond delay="0"/>
                                  </p:stCondLst>
                                  <p:childTnLst>
                                    <p:animEffect transition="out" filter="fade">
                                      <p:cBhvr>
                                        <p:cTn id="69" dur="2000"/>
                                        <p:tgtEl>
                                          <p:spTgt spid="79"/>
                                        </p:tgtEl>
                                      </p:cBhvr>
                                    </p:animEffect>
                                    <p:set>
                                      <p:cBhvr>
                                        <p:cTn id="70" dur="1" fill="hold">
                                          <p:stCondLst>
                                            <p:cond delay="1999"/>
                                          </p:stCondLst>
                                        </p:cTn>
                                        <p:tgtEl>
                                          <p:spTgt spid="79"/>
                                        </p:tgtEl>
                                        <p:attrNameLst>
                                          <p:attrName>style.visibility</p:attrName>
                                        </p:attrNameLst>
                                      </p:cBhvr>
                                      <p:to>
                                        <p:strVal val="hidden"/>
                                      </p:to>
                                    </p:set>
                                  </p:childTnLst>
                                </p:cTn>
                              </p:par>
                            </p:childTnLst>
                          </p:cTn>
                        </p:par>
                        <p:par>
                          <p:cTn id="71" fill="hold">
                            <p:stCondLst>
                              <p:cond delay="2000"/>
                            </p:stCondLst>
                            <p:childTnLst>
                              <p:par>
                                <p:cTn id="72" presetID="10" presetClass="entr" presetSubtype="0" fill="hold" nodeType="afterEffect">
                                  <p:stCondLst>
                                    <p:cond delay="0"/>
                                  </p:stCondLst>
                                  <p:childTnLst>
                                    <p:set>
                                      <p:cBhvr>
                                        <p:cTn id="73" dur="1" fill="hold">
                                          <p:stCondLst>
                                            <p:cond delay="0"/>
                                          </p:stCondLst>
                                        </p:cTn>
                                        <p:tgtEl>
                                          <p:spTgt spid="80"/>
                                        </p:tgtEl>
                                        <p:attrNameLst>
                                          <p:attrName>style.visibility</p:attrName>
                                        </p:attrNameLst>
                                      </p:cBhvr>
                                      <p:to>
                                        <p:strVal val="visible"/>
                                      </p:to>
                                    </p:set>
                                    <p:animEffect transition="in" filter="fade">
                                      <p:cBhvr>
                                        <p:cTn id="74" dur="2000"/>
                                        <p:tgtEl>
                                          <p:spTgt spid="80"/>
                                        </p:tgtEl>
                                      </p:cBhvr>
                                    </p:animEffect>
                                  </p:childTnLst>
                                </p:cTn>
                              </p:par>
                            </p:childTnLst>
                          </p:cTn>
                        </p:par>
                      </p:childTnLst>
                    </p:cTn>
                  </p:par>
                  <p:par>
                    <p:cTn id="75" fill="hold">
                      <p:stCondLst>
                        <p:cond delay="indefinite"/>
                      </p:stCondLst>
                      <p:childTnLst>
                        <p:par>
                          <p:cTn id="76" fill="hold">
                            <p:stCondLst>
                              <p:cond delay="0"/>
                            </p:stCondLst>
                            <p:childTnLst>
                              <p:par>
                                <p:cTn id="77" presetID="1" presetClass="exit" presetSubtype="0" fill="hold" nodeType="clickEffect">
                                  <p:stCondLst>
                                    <p:cond delay="0"/>
                                  </p:stCondLst>
                                  <p:childTnLst>
                                    <p:set>
                                      <p:cBhvr>
                                        <p:cTn id="78" dur="1" fill="hold">
                                          <p:stCondLst>
                                            <p:cond delay="0"/>
                                          </p:stCondLst>
                                        </p:cTn>
                                        <p:tgtEl>
                                          <p:spTgt spid="54"/>
                                        </p:tgtEl>
                                        <p:attrNameLst>
                                          <p:attrName>style.visibility</p:attrName>
                                        </p:attrNameLst>
                                      </p:cBhvr>
                                      <p:to>
                                        <p:strVal val="hidden"/>
                                      </p:to>
                                    </p:set>
                                  </p:childTnLst>
                                </p:cTn>
                              </p:par>
                              <p:par>
                                <p:cTn id="79" presetID="1" presetClass="entr" presetSubtype="0" fill="hold" nodeType="withEffect">
                                  <p:stCondLst>
                                    <p:cond delay="0"/>
                                  </p:stCondLst>
                                  <p:childTnLst>
                                    <p:set>
                                      <p:cBhvr>
                                        <p:cTn id="80" dur="1" fill="hold">
                                          <p:stCondLst>
                                            <p:cond delay="0"/>
                                          </p:stCondLst>
                                        </p:cTn>
                                        <p:tgtEl>
                                          <p:spTgt spid="57"/>
                                        </p:tgtEl>
                                        <p:attrNameLst>
                                          <p:attrName>style.visibility</p:attrName>
                                        </p:attrNameLst>
                                      </p:cBhvr>
                                      <p:to>
                                        <p:strVal val="visible"/>
                                      </p:to>
                                    </p:set>
                                  </p:childTnLst>
                                </p:cTn>
                              </p:par>
                            </p:childTnLst>
                          </p:cTn>
                        </p:par>
                        <p:par>
                          <p:cTn id="81" fill="hold">
                            <p:stCondLst>
                              <p:cond delay="0"/>
                            </p:stCondLst>
                            <p:childTnLst>
                              <p:par>
                                <p:cTn id="82" presetID="10" presetClass="exit" presetSubtype="0" fill="hold" nodeType="afterEffect">
                                  <p:stCondLst>
                                    <p:cond delay="0"/>
                                  </p:stCondLst>
                                  <p:childTnLst>
                                    <p:animEffect transition="out" filter="fade">
                                      <p:cBhvr>
                                        <p:cTn id="83" dur="2000"/>
                                        <p:tgtEl>
                                          <p:spTgt spid="80"/>
                                        </p:tgtEl>
                                      </p:cBhvr>
                                    </p:animEffect>
                                    <p:set>
                                      <p:cBhvr>
                                        <p:cTn id="84" dur="1" fill="hold">
                                          <p:stCondLst>
                                            <p:cond delay="1999"/>
                                          </p:stCondLst>
                                        </p:cTn>
                                        <p:tgtEl>
                                          <p:spTgt spid="80"/>
                                        </p:tgtEl>
                                        <p:attrNameLst>
                                          <p:attrName>style.visibility</p:attrName>
                                        </p:attrNameLst>
                                      </p:cBhvr>
                                      <p:to>
                                        <p:strVal val="hidden"/>
                                      </p:to>
                                    </p:set>
                                  </p:childTnLst>
                                </p:cTn>
                              </p:par>
                            </p:childTnLst>
                          </p:cTn>
                        </p:par>
                        <p:par>
                          <p:cTn id="85" fill="hold">
                            <p:stCondLst>
                              <p:cond delay="2000"/>
                            </p:stCondLst>
                            <p:childTnLst>
                              <p:par>
                                <p:cTn id="86" presetID="10" presetClass="entr" presetSubtype="0" fill="hold" nodeType="afterEffect">
                                  <p:stCondLst>
                                    <p:cond delay="0"/>
                                  </p:stCondLst>
                                  <p:childTnLst>
                                    <p:set>
                                      <p:cBhvr>
                                        <p:cTn id="87" dur="1" fill="hold">
                                          <p:stCondLst>
                                            <p:cond delay="0"/>
                                          </p:stCondLst>
                                        </p:cTn>
                                        <p:tgtEl>
                                          <p:spTgt spid="81"/>
                                        </p:tgtEl>
                                        <p:attrNameLst>
                                          <p:attrName>style.visibility</p:attrName>
                                        </p:attrNameLst>
                                      </p:cBhvr>
                                      <p:to>
                                        <p:strVal val="visible"/>
                                      </p:to>
                                    </p:set>
                                    <p:animEffect transition="in" filter="fade">
                                      <p:cBhvr>
                                        <p:cTn id="88" dur="2000"/>
                                        <p:tgtEl>
                                          <p:spTgt spid="81"/>
                                        </p:tgtEl>
                                      </p:cBhvr>
                                    </p:animEffect>
                                  </p:childTnLst>
                                </p:cTn>
                              </p:par>
                            </p:childTnLst>
                          </p:cTn>
                        </p:par>
                        <p:par>
                          <p:cTn id="89" fill="hold">
                            <p:stCondLst>
                              <p:cond delay="4000"/>
                            </p:stCondLst>
                            <p:childTnLst>
                              <p:par>
                                <p:cTn id="90" presetID="53" presetClass="entr" presetSubtype="0" fill="hold" grpId="0" nodeType="afterEffect">
                                  <p:stCondLst>
                                    <p:cond delay="0"/>
                                  </p:stCondLst>
                                  <p:childTnLst>
                                    <p:set>
                                      <p:cBhvr>
                                        <p:cTn id="91" dur="1" fill="hold">
                                          <p:stCondLst>
                                            <p:cond delay="0"/>
                                          </p:stCondLst>
                                        </p:cTn>
                                        <p:tgtEl>
                                          <p:spTgt spid="82"/>
                                        </p:tgtEl>
                                        <p:attrNameLst>
                                          <p:attrName>style.visibility</p:attrName>
                                        </p:attrNameLst>
                                      </p:cBhvr>
                                      <p:to>
                                        <p:strVal val="visible"/>
                                      </p:to>
                                    </p:set>
                                    <p:anim calcmode="lin" valueType="num">
                                      <p:cBhvr>
                                        <p:cTn id="92" dur="500" fill="hold"/>
                                        <p:tgtEl>
                                          <p:spTgt spid="82"/>
                                        </p:tgtEl>
                                        <p:attrNameLst>
                                          <p:attrName>ppt_w</p:attrName>
                                        </p:attrNameLst>
                                      </p:cBhvr>
                                      <p:tavLst>
                                        <p:tav tm="0">
                                          <p:val>
                                            <p:fltVal val="0"/>
                                          </p:val>
                                        </p:tav>
                                        <p:tav tm="100000">
                                          <p:val>
                                            <p:strVal val="#ppt_w"/>
                                          </p:val>
                                        </p:tav>
                                      </p:tavLst>
                                    </p:anim>
                                    <p:anim calcmode="lin" valueType="num">
                                      <p:cBhvr>
                                        <p:cTn id="93" dur="500" fill="hold"/>
                                        <p:tgtEl>
                                          <p:spTgt spid="82"/>
                                        </p:tgtEl>
                                        <p:attrNameLst>
                                          <p:attrName>ppt_h</p:attrName>
                                        </p:attrNameLst>
                                      </p:cBhvr>
                                      <p:tavLst>
                                        <p:tav tm="0">
                                          <p:val>
                                            <p:fltVal val="0"/>
                                          </p:val>
                                        </p:tav>
                                        <p:tav tm="100000">
                                          <p:val>
                                            <p:strVal val="#ppt_h"/>
                                          </p:val>
                                        </p:tav>
                                      </p:tavLst>
                                    </p:anim>
                                    <p:animEffect transition="in" filter="fade">
                                      <p:cBhvr>
                                        <p:cTn id="94"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24" grpId="0" animBg="1"/>
      <p:bldP spid="24" grpId="1" animBg="1"/>
      <p:bldP spid="24" grpId="2" animBg="1"/>
      <p:bldP spid="8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Concentration Study</a:t>
            </a:r>
            <a:endParaRPr lang="en-US" dirty="0"/>
          </a:p>
        </p:txBody>
      </p:sp>
      <p:sp>
        <p:nvSpPr>
          <p:cNvPr id="3" name="Content Placeholder 5"/>
          <p:cNvSpPr txBox="1">
            <a:spLocks/>
          </p:cNvSpPr>
          <p:nvPr/>
        </p:nvSpPr>
        <p:spPr bwMode="auto">
          <a:xfrm>
            <a:off x="1838871" y="5341415"/>
            <a:ext cx="5542457" cy="9509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kumimoji="0" lang="en-US" sz="2400" b="0" i="0" u="none" strike="noStrike" kern="0" cap="none" spc="0" normalizeH="0" baseline="0" noProof="0" dirty="0" smtClean="0">
                <a:ln>
                  <a:noFill/>
                </a:ln>
                <a:solidFill>
                  <a:schemeClr val="tx1"/>
                </a:solidFill>
                <a:effectLst/>
                <a:uLnTx/>
                <a:uFillTx/>
                <a:latin typeface="Calibri" pitchFamily="34" charset="0"/>
                <a:ea typeface="+mn-ea"/>
                <a:cs typeface="+mn-cs"/>
              </a:rPr>
              <a:t>Bovine Serum Albumin R</a:t>
            </a:r>
            <a:r>
              <a:rPr kumimoji="0" lang="en-US" sz="2400" b="0" i="0" u="none" strike="noStrike" kern="0" cap="none" spc="0" normalizeH="0" baseline="-25000" noProof="0" dirty="0" smtClean="0">
                <a:ln>
                  <a:noFill/>
                </a:ln>
                <a:solidFill>
                  <a:schemeClr val="tx1"/>
                </a:solidFill>
                <a:effectLst/>
                <a:uLnTx/>
                <a:uFillTx/>
                <a:latin typeface="Calibri" pitchFamily="34" charset="0"/>
                <a:ea typeface="+mn-ea"/>
                <a:cs typeface="+mn-cs"/>
              </a:rPr>
              <a:t>h</a:t>
            </a:r>
            <a:r>
              <a:rPr kumimoji="0" lang="en-US" sz="2400" b="0" i="0" u="none" strike="noStrike" kern="0" cap="none" spc="0" normalizeH="0" baseline="0" noProof="0" dirty="0" smtClean="0">
                <a:ln>
                  <a:noFill/>
                </a:ln>
                <a:solidFill>
                  <a:schemeClr val="tx1"/>
                </a:solidFill>
                <a:effectLst/>
                <a:uLnTx/>
                <a:uFillTx/>
                <a:latin typeface="Calibri" pitchFamily="34" charset="0"/>
                <a:ea typeface="+mn-ea"/>
                <a:cs typeface="+mn-cs"/>
              </a:rPr>
              <a:t> = 3.6 nm.</a:t>
            </a:r>
          </a:p>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kumimoji="0" lang="en-US" sz="2400" b="0" i="0" u="none" strike="noStrike" kern="0" cap="none" spc="0" normalizeH="0" baseline="0" noProof="0" dirty="0" smtClean="0">
                <a:ln>
                  <a:noFill/>
                </a:ln>
                <a:solidFill>
                  <a:schemeClr val="tx1"/>
                </a:solidFill>
                <a:effectLst/>
                <a:uLnTx/>
                <a:uFillTx/>
                <a:latin typeface="Calibri" pitchFamily="34" charset="0"/>
                <a:ea typeface="+mn-ea"/>
                <a:cs typeface="+mn-cs"/>
              </a:rPr>
              <a:t>Computed Net Charge </a:t>
            </a:r>
            <a:r>
              <a:rPr kumimoji="0" lang="en-US" sz="2400" b="1" i="0" u="none" strike="noStrike" kern="0" cap="none" spc="0" normalizeH="0" baseline="0" noProof="0" dirty="0" smtClean="0">
                <a:ln>
                  <a:noFill/>
                </a:ln>
                <a:solidFill>
                  <a:srgbClr val="0070C0"/>
                </a:solidFill>
                <a:effectLst/>
                <a:uLnTx/>
                <a:uFillTx/>
                <a:latin typeface="Calibri" pitchFamily="34" charset="0"/>
                <a:ea typeface="+mn-ea"/>
                <a:cs typeface="+mn-cs"/>
              </a:rPr>
              <a:t>Z* </a:t>
            </a:r>
            <a:r>
              <a:rPr kumimoji="0" lang="en-US" sz="2400" b="1" i="0" u="none" strike="noStrike" kern="0" cap="none" spc="0" normalizeH="0" baseline="0" noProof="0" dirty="0" smtClean="0">
                <a:ln>
                  <a:noFill/>
                </a:ln>
                <a:solidFill>
                  <a:srgbClr val="0070C0"/>
                </a:solidFill>
                <a:effectLst/>
                <a:uLnTx/>
                <a:uFillTx/>
                <a:latin typeface="Calibri" pitchFamily="34" charset="0"/>
                <a:ea typeface="+mn-ea"/>
                <a:cs typeface="+mn-cs"/>
                <a:sym typeface="Symbol" pitchFamily="18" charset="2"/>
              </a:rPr>
              <a:t></a:t>
            </a:r>
            <a:r>
              <a:rPr kumimoji="0" lang="en-US" sz="2400" b="1" i="0" u="none" strike="noStrike" kern="0" cap="none" spc="0" normalizeH="0" baseline="0" noProof="0" dirty="0" smtClean="0">
                <a:ln>
                  <a:noFill/>
                </a:ln>
                <a:solidFill>
                  <a:srgbClr val="0070C0"/>
                </a:solidFill>
                <a:effectLst/>
                <a:uLnTx/>
                <a:uFillTx/>
                <a:latin typeface="Calibri" pitchFamily="34" charset="0"/>
                <a:ea typeface="+mn-ea"/>
                <a:cs typeface="+mn-cs"/>
              </a:rPr>
              <a:t> -12</a:t>
            </a:r>
            <a:r>
              <a:rPr kumimoji="0" lang="en-US" sz="2400" b="0" i="0" u="none" strike="noStrike" kern="0" cap="none" spc="0" normalizeH="0" baseline="0" noProof="0" dirty="0" smtClean="0">
                <a:ln>
                  <a:noFill/>
                </a:ln>
                <a:solidFill>
                  <a:schemeClr val="tx1"/>
                </a:solidFill>
                <a:effectLst/>
                <a:uLnTx/>
                <a:uFillTx/>
                <a:latin typeface="Calibri" pitchFamily="34" charset="0"/>
                <a:ea typeface="+mn-ea"/>
                <a:cs typeface="+mn-cs"/>
              </a:rPr>
              <a:t> at pH 7.</a:t>
            </a:r>
          </a:p>
        </p:txBody>
      </p:sp>
      <p:pic>
        <p:nvPicPr>
          <p:cNvPr id="4" name="Picture 2"/>
          <p:cNvPicPr>
            <a:picLocks noChangeAspect="1" noChangeArrowheads="1"/>
          </p:cNvPicPr>
          <p:nvPr/>
        </p:nvPicPr>
        <p:blipFill>
          <a:blip r:embed="rId3" cstate="print"/>
          <a:srcRect/>
          <a:stretch>
            <a:fillRect/>
          </a:stretch>
        </p:blipFill>
        <p:spPr bwMode="auto">
          <a:xfrm>
            <a:off x="1952378" y="969963"/>
            <a:ext cx="5837238" cy="4376737"/>
          </a:xfrm>
          <a:prstGeom prst="rect">
            <a:avLst/>
          </a:prstGeom>
          <a:noFill/>
          <a:ln w="9525">
            <a:noFill/>
            <a:miter lim="800000"/>
            <a:headEnd/>
            <a:tailEnd/>
          </a:ln>
        </p:spPr>
      </p:pic>
      <p:sp>
        <p:nvSpPr>
          <p:cNvPr id="5" name="Content Placeholder 2"/>
          <p:cNvSpPr txBox="1">
            <a:spLocks/>
          </p:cNvSpPr>
          <p:nvPr/>
        </p:nvSpPr>
        <p:spPr bwMode="auto">
          <a:xfrm>
            <a:off x="150607" y="2414587"/>
            <a:ext cx="1974850" cy="976313"/>
          </a:xfrm>
          <a:prstGeom prst="rect">
            <a:avLst/>
          </a:prstGeom>
          <a:noFill/>
          <a:ln w="9525">
            <a:noFill/>
            <a:miter lim="800000"/>
            <a:headEnd/>
            <a:tailEnd/>
          </a:ln>
        </p:spPr>
        <p:txBody>
          <a:bodyPr/>
          <a:lstStyle/>
          <a:p>
            <a:pPr marL="342900" indent="-342900">
              <a:spcBef>
                <a:spcPct val="20000"/>
              </a:spcBef>
            </a:pPr>
            <a:r>
              <a:rPr lang="en-US" sz="2400" dirty="0">
                <a:solidFill>
                  <a:srgbClr val="C00000"/>
                </a:solidFill>
                <a:latin typeface="Calibri" pitchFamily="34" charset="0"/>
              </a:rPr>
              <a:t>10mM PBS</a:t>
            </a:r>
          </a:p>
          <a:p>
            <a:pPr marL="342900" indent="-342900">
              <a:spcBef>
                <a:spcPct val="20000"/>
              </a:spcBef>
            </a:pPr>
            <a:r>
              <a:rPr lang="en-US" sz="2400" dirty="0">
                <a:solidFill>
                  <a:srgbClr val="C00000"/>
                </a:solidFill>
                <a:latin typeface="Calibri" pitchFamily="34" charset="0"/>
              </a:rPr>
              <a:t>pH = 6.9</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Measurement of the Isoelectric Point</a:t>
            </a:r>
            <a:endParaRPr lang="en-US" dirty="0"/>
          </a:p>
        </p:txBody>
      </p:sp>
      <p:pic>
        <p:nvPicPr>
          <p:cNvPr id="3" name="Picture 3" descr="Pittcon Mobility Composite"/>
          <p:cNvPicPr>
            <a:picLocks noChangeAspect="1" noChangeArrowheads="1"/>
          </p:cNvPicPr>
          <p:nvPr/>
        </p:nvPicPr>
        <p:blipFill>
          <a:blip r:embed="rId3" cstate="print"/>
          <a:srcRect l="1334" t="3271" r="1334" b="1848"/>
          <a:stretch>
            <a:fillRect/>
          </a:stretch>
        </p:blipFill>
        <p:spPr bwMode="auto">
          <a:xfrm>
            <a:off x="1868488" y="1268089"/>
            <a:ext cx="5426075" cy="4313238"/>
          </a:xfrm>
          <a:prstGeom prst="rect">
            <a:avLst/>
          </a:prstGeom>
          <a:noFill/>
          <a:ln w="9525">
            <a:solidFill>
              <a:schemeClr val="tx1"/>
            </a:solidFill>
            <a:miter lim="800000"/>
            <a:headEnd/>
            <a:tailEnd/>
          </a:ln>
        </p:spPr>
      </p:pic>
      <p:sp>
        <p:nvSpPr>
          <p:cNvPr id="4" name="Rectangle 4"/>
          <p:cNvSpPr>
            <a:spLocks noChangeArrowheads="1"/>
          </p:cNvSpPr>
          <p:nvPr/>
        </p:nvSpPr>
        <p:spPr bwMode="auto">
          <a:xfrm>
            <a:off x="928688" y="5617348"/>
            <a:ext cx="7305675" cy="712183"/>
          </a:xfrm>
          <a:prstGeom prst="rect">
            <a:avLst/>
          </a:prstGeom>
          <a:noFill/>
          <a:ln w="9525">
            <a:noFill/>
            <a:miter lim="800000"/>
            <a:headEnd/>
            <a:tailEnd/>
          </a:ln>
        </p:spPr>
        <p:txBody>
          <a:bodyPr anchor="ctr">
            <a:spAutoFit/>
          </a:bodyPr>
          <a:lstStyle/>
          <a:p>
            <a:pPr algn="ctr">
              <a:lnSpc>
                <a:spcPts val="2400"/>
              </a:lnSpc>
            </a:pPr>
            <a:r>
              <a:rPr lang="en-US" sz="2400" dirty="0">
                <a:solidFill>
                  <a:srgbClr val="0000CC"/>
                </a:solidFill>
                <a:latin typeface="Calibri" pitchFamily="34" charset="0"/>
                <a:cs typeface="Times New Roman" pitchFamily="18" charset="0"/>
              </a:rPr>
              <a:t>The pI value is determined as 9.1, in agreement with prediction based on its amino acid sequence.</a:t>
            </a:r>
            <a:endParaRPr lang="en-US" sz="2400" dirty="0">
              <a:solidFill>
                <a:srgbClr val="0000CC"/>
              </a:solidFill>
              <a:latin typeface="Calibri" pitchFamily="34" charset="0"/>
            </a:endParaRPr>
          </a:p>
        </p:txBody>
      </p:sp>
      <p:sp>
        <p:nvSpPr>
          <p:cNvPr id="5" name="Rectangle 11"/>
          <p:cNvSpPr>
            <a:spLocks noChangeArrowheads="1"/>
          </p:cNvSpPr>
          <p:nvPr/>
        </p:nvSpPr>
        <p:spPr bwMode="auto">
          <a:xfrm>
            <a:off x="592138" y="901377"/>
            <a:ext cx="7978775" cy="369332"/>
          </a:xfrm>
          <a:prstGeom prst="rect">
            <a:avLst/>
          </a:prstGeom>
          <a:noFill/>
          <a:ln w="9525">
            <a:noFill/>
            <a:miter lim="800000"/>
            <a:headEnd/>
            <a:tailEnd/>
          </a:ln>
        </p:spPr>
        <p:txBody>
          <a:bodyPr>
            <a:spAutoFit/>
          </a:bodyPr>
          <a:lstStyle/>
          <a:p>
            <a:pPr algn="ctr"/>
            <a:r>
              <a:rPr lang="en-US" sz="1800" dirty="0" smtClean="0">
                <a:latin typeface="Calibri" pitchFamily="34" charset="0"/>
                <a:cs typeface="Times New Roman" pitchFamily="18" charset="0"/>
              </a:rPr>
              <a:t>Measure </a:t>
            </a:r>
            <a:r>
              <a:rPr lang="en-US" sz="1800" dirty="0">
                <a:latin typeface="Calibri" pitchFamily="34" charset="0"/>
                <a:cs typeface="Times New Roman" pitchFamily="18" charset="0"/>
              </a:rPr>
              <a:t>of </a:t>
            </a:r>
            <a:r>
              <a:rPr lang="en-US" sz="1800" b="1" i="1" dirty="0">
                <a:latin typeface="Calibri" pitchFamily="34" charset="0"/>
                <a:cs typeface="Times New Roman" pitchFamily="18" charset="0"/>
              </a:rPr>
              <a:t>protein</a:t>
            </a:r>
            <a:r>
              <a:rPr lang="en-US" sz="1800" dirty="0">
                <a:latin typeface="Calibri" pitchFamily="34" charset="0"/>
                <a:cs typeface="Times New Roman" pitchFamily="18" charset="0"/>
              </a:rPr>
              <a:t> electrophoretic mobility as a function of formulation pH. </a:t>
            </a:r>
            <a:endParaRPr lang="en-US" sz="1800" dirty="0">
              <a:latin typeface="Calibri"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07010" y="1196975"/>
            <a:ext cx="7692272" cy="4608513"/>
          </a:xfrm>
        </p:spPr>
        <p:txBody>
          <a:bodyPr/>
          <a:lstStyle/>
          <a:p>
            <a:pPr>
              <a:spcBef>
                <a:spcPts val="1800"/>
              </a:spcBef>
            </a:pPr>
            <a:r>
              <a:rPr lang="en-US" b="1" i="1" dirty="0" smtClean="0">
                <a:solidFill>
                  <a:srgbClr val="0000CC"/>
                </a:solidFill>
              </a:rPr>
              <a:t>DLS measures the time scale of light intensity fluctuations of molecules to determine the translational diffusion coefficient:</a:t>
            </a:r>
          </a:p>
          <a:p>
            <a:pPr lvl="1">
              <a:spcBef>
                <a:spcPts val="1800"/>
              </a:spcBef>
            </a:pPr>
            <a:r>
              <a:rPr lang="en-US" dirty="0" smtClean="0"/>
              <a:t>Information about the hydrodynamic radius (size), polydispersity, and conformation of molecules and particles in solution can be obtained.</a:t>
            </a:r>
          </a:p>
          <a:p>
            <a:pPr lvl="1">
              <a:spcBef>
                <a:spcPts val="1800"/>
              </a:spcBef>
            </a:pPr>
            <a:endParaRPr lang="en-US" dirty="0" smtClean="0"/>
          </a:p>
          <a:p>
            <a:pPr>
              <a:spcBef>
                <a:spcPts val="600"/>
              </a:spcBef>
            </a:pPr>
            <a:r>
              <a:rPr lang="en-US" b="1" i="1" dirty="0" smtClean="0">
                <a:solidFill>
                  <a:srgbClr val="0000CC"/>
                </a:solidFill>
              </a:rPr>
              <a:t>PALS measures the velocity of molecules in an external electric field:</a:t>
            </a:r>
          </a:p>
          <a:p>
            <a:pPr lvl="1">
              <a:spcBef>
                <a:spcPts val="1800"/>
              </a:spcBef>
            </a:pPr>
            <a:r>
              <a:rPr lang="en-US" dirty="0" smtClean="0"/>
              <a:t>Information about the effective charge, zeta potential and isoelectric point can be derived.</a:t>
            </a:r>
          </a:p>
          <a:p>
            <a:pPr>
              <a:spcBef>
                <a:spcPts val="1800"/>
              </a:spcBef>
            </a:pPr>
            <a:endParaRPr lang="en-US" dirty="0" smtClean="0"/>
          </a:p>
        </p:txBody>
      </p:sp>
      <p:sp>
        <p:nvSpPr>
          <p:cNvPr id="2" name="Title 1"/>
          <p:cNvSpPr>
            <a:spLocks noGrp="1"/>
          </p:cNvSpPr>
          <p:nvPr>
            <p:ph type="title"/>
          </p:nvPr>
        </p:nvSpPr>
        <p:spPr/>
        <p:txBody>
          <a:bodyPr/>
          <a:lstStyle/>
          <a:p>
            <a:r>
              <a:rPr lang="en-US" dirty="0" smtClean="0"/>
              <a:t>Summary</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5" dur="5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0"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 calcmode="lin" valueType="num">
                                      <p:cBhvr>
                                        <p:cTn id="20"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1"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2" dur="500"/>
                                        <p:tgtEl>
                                          <p:spTgt spid="3">
                                            <p:txEl>
                                              <p:pRg st="3" end="3"/>
                                            </p:txEl>
                                          </p:spTgt>
                                        </p:tgtEl>
                                      </p:cBhvr>
                                    </p:animEffect>
                                  </p:childTnLst>
                                </p:cTn>
                              </p:par>
                            </p:childTnLst>
                          </p:cTn>
                        </p:par>
                        <p:par>
                          <p:cTn id="23" fill="hold">
                            <p:stCondLst>
                              <p:cond delay="500"/>
                            </p:stCondLst>
                            <p:childTnLst>
                              <p:par>
                                <p:cTn id="24" presetID="53" presetClass="entr" presetSubtype="0" fill="hold" nodeType="after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 calcmode="lin" valueType="num">
                                      <p:cBhvr>
                                        <p:cTn id="26"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7"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28"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6338" name="Rectangle 2"/>
          <p:cNvSpPr>
            <a:spLocks noGrp="1" noChangeArrowheads="1"/>
          </p:cNvSpPr>
          <p:nvPr>
            <p:ph type="title"/>
          </p:nvPr>
        </p:nvSpPr>
        <p:spPr/>
        <p:txBody>
          <a:bodyPr/>
          <a:lstStyle/>
          <a:p>
            <a:r>
              <a:rPr lang="en-US" dirty="0"/>
              <a:t>An Example:  Lysozyme</a:t>
            </a:r>
          </a:p>
        </p:txBody>
      </p:sp>
      <p:grpSp>
        <p:nvGrpSpPr>
          <p:cNvPr id="9" name="Group 8"/>
          <p:cNvGrpSpPr/>
          <p:nvPr/>
        </p:nvGrpSpPr>
        <p:grpSpPr>
          <a:xfrm>
            <a:off x="941388" y="1274763"/>
            <a:ext cx="7150100" cy="4224337"/>
            <a:chOff x="941388" y="1274763"/>
            <a:chExt cx="7150100" cy="4224337"/>
          </a:xfrm>
        </p:grpSpPr>
        <p:pic>
          <p:nvPicPr>
            <p:cNvPr id="526340" name="Picture 4"/>
            <p:cNvPicPr>
              <a:picLocks noChangeAspect="1" noChangeArrowheads="1"/>
            </p:cNvPicPr>
            <p:nvPr/>
          </p:nvPicPr>
          <p:blipFill>
            <a:blip r:embed="rId4" cstate="print"/>
            <a:srcRect l="34375" t="28494" r="14063" b="29570"/>
            <a:stretch>
              <a:fillRect/>
            </a:stretch>
          </p:blipFill>
          <p:spPr bwMode="auto">
            <a:xfrm>
              <a:off x="941388" y="1274763"/>
              <a:ext cx="7150100" cy="4224337"/>
            </a:xfrm>
            <a:prstGeom prst="rect">
              <a:avLst/>
            </a:prstGeom>
            <a:noFill/>
            <a:ln w="9525">
              <a:noFill/>
              <a:miter lim="800000"/>
              <a:headEnd/>
              <a:tailEnd/>
            </a:ln>
            <a:effectLst/>
          </p:spPr>
        </p:pic>
        <p:sp>
          <p:nvSpPr>
            <p:cNvPr id="526341" name="Rectangle 5"/>
            <p:cNvSpPr>
              <a:spLocks noChangeArrowheads="1"/>
            </p:cNvSpPr>
            <p:nvPr/>
          </p:nvSpPr>
          <p:spPr bwMode="gray">
            <a:xfrm>
              <a:off x="5059363" y="2065338"/>
              <a:ext cx="2946400" cy="2111375"/>
            </a:xfrm>
            <a:prstGeom prst="rect">
              <a:avLst/>
            </a:prstGeom>
            <a:solidFill>
              <a:schemeClr val="bg1"/>
            </a:solidFill>
            <a:ln w="9525" algn="ctr">
              <a:noFill/>
              <a:miter lim="800000"/>
              <a:headEnd/>
              <a:tailEnd/>
            </a:ln>
            <a:effectLst/>
          </p:spPr>
          <p:txBody>
            <a:bodyPr wrap="none" anchor="ctr"/>
            <a:lstStyle/>
            <a:p>
              <a:r>
                <a:rPr lang="en-US" sz="2800" dirty="0">
                  <a:solidFill>
                    <a:schemeClr val="tx1"/>
                  </a:solidFill>
                  <a:latin typeface="Calibri" pitchFamily="34" charset="0"/>
                </a:rPr>
                <a:t>Lysozyme</a:t>
              </a:r>
            </a:p>
            <a:p>
              <a:r>
                <a:rPr lang="en-US" sz="2800" dirty="0">
                  <a:solidFill>
                    <a:schemeClr val="tx1"/>
                  </a:solidFill>
                  <a:latin typeface="Calibri" pitchFamily="34" charset="0"/>
                </a:rPr>
                <a:t>M</a:t>
              </a:r>
              <a:r>
                <a:rPr lang="en-US" sz="2800" baseline="-25000" dirty="0">
                  <a:solidFill>
                    <a:schemeClr val="tx1"/>
                  </a:solidFill>
                  <a:latin typeface="Calibri" pitchFamily="34" charset="0"/>
                </a:rPr>
                <a:t>w</a:t>
              </a:r>
              <a:r>
                <a:rPr lang="en-US" sz="2800" dirty="0">
                  <a:solidFill>
                    <a:schemeClr val="tx1"/>
                  </a:solidFill>
                  <a:latin typeface="Calibri" pitchFamily="34" charset="0"/>
                </a:rPr>
                <a:t> = </a:t>
              </a:r>
              <a:r>
                <a:rPr lang="en-US" sz="2800" dirty="0" smtClean="0">
                  <a:solidFill>
                    <a:schemeClr val="tx1"/>
                  </a:solidFill>
                  <a:latin typeface="Calibri" pitchFamily="34" charset="0"/>
                </a:rPr>
                <a:t>14.3 kDa</a:t>
              </a:r>
              <a:endParaRPr lang="en-US" sz="2800" dirty="0">
                <a:solidFill>
                  <a:schemeClr val="tx1"/>
                </a:solidFill>
                <a:latin typeface="Calibri" pitchFamily="34" charset="0"/>
              </a:endParaRPr>
            </a:p>
          </p:txBody>
        </p:sp>
        <p:sp>
          <p:nvSpPr>
            <p:cNvPr id="6" name="TextBox 5"/>
            <p:cNvSpPr txBox="1"/>
            <p:nvPr/>
          </p:nvSpPr>
          <p:spPr bwMode="gray">
            <a:xfrm>
              <a:off x="1806840" y="1470345"/>
              <a:ext cx="745894" cy="461665"/>
            </a:xfrm>
            <a:prstGeom prst="rect">
              <a:avLst/>
            </a:prstGeom>
            <a:solidFill>
              <a:schemeClr val="bg1"/>
            </a:solidFill>
            <a:ln>
              <a:solidFill>
                <a:schemeClr val="bg1"/>
              </a:solidFill>
            </a:ln>
          </p:spPr>
          <p:txBody>
            <a:bodyPr wrap="square" rtlCol="0">
              <a:spAutoFit/>
            </a:bodyPr>
            <a:lstStyle/>
            <a:p>
              <a:r>
                <a:rPr lang="en-US" sz="2400" dirty="0" smtClean="0">
                  <a:latin typeface="Times New Roman" pitchFamily="18" charset="0"/>
                  <a:cs typeface="Times New Roman" pitchFamily="18" charset="0"/>
                </a:rPr>
                <a:t>R</a:t>
              </a:r>
              <a:r>
                <a:rPr lang="en-US" sz="2400" baseline="-25000" dirty="0" smtClean="0">
                  <a:latin typeface="Times New Roman" pitchFamily="18" charset="0"/>
                  <a:cs typeface="Times New Roman" pitchFamily="18" charset="0"/>
                </a:rPr>
                <a:t>g</a:t>
              </a:r>
            </a:p>
          </p:txBody>
        </p:sp>
        <p:sp>
          <p:nvSpPr>
            <p:cNvPr id="7" name="TextBox 6"/>
            <p:cNvSpPr txBox="1"/>
            <p:nvPr/>
          </p:nvSpPr>
          <p:spPr bwMode="gray">
            <a:xfrm>
              <a:off x="1307576" y="2353660"/>
              <a:ext cx="499264" cy="461665"/>
            </a:xfrm>
            <a:prstGeom prst="rect">
              <a:avLst/>
            </a:prstGeom>
            <a:solidFill>
              <a:schemeClr val="bg1"/>
            </a:solidFill>
            <a:ln>
              <a:solidFill>
                <a:schemeClr val="bg1"/>
              </a:solidFill>
            </a:ln>
          </p:spPr>
          <p:txBody>
            <a:bodyPr wrap="square" rtlCol="0">
              <a:spAutoFit/>
            </a:bodyPr>
            <a:lstStyle/>
            <a:p>
              <a:r>
                <a:rPr lang="en-US" sz="2400" dirty="0" smtClean="0">
                  <a:latin typeface="Times New Roman" pitchFamily="18" charset="0"/>
                  <a:cs typeface="Times New Roman" pitchFamily="18" charset="0"/>
                </a:rPr>
                <a:t>R</a:t>
              </a:r>
              <a:r>
                <a:rPr lang="en-US" sz="2400" baseline="-25000" dirty="0" smtClean="0">
                  <a:latin typeface="Times New Roman" pitchFamily="18" charset="0"/>
                  <a:cs typeface="Times New Roman" pitchFamily="18" charset="0"/>
                </a:rPr>
                <a:t>h</a:t>
              </a:r>
            </a:p>
          </p:txBody>
        </p:sp>
      </p:grpSp>
      <p:sp>
        <p:nvSpPr>
          <p:cNvPr id="5" name="TextBox 4"/>
          <p:cNvSpPr txBox="1"/>
          <p:nvPr/>
        </p:nvSpPr>
        <p:spPr>
          <a:xfrm>
            <a:off x="4669097" y="5151735"/>
            <a:ext cx="3733651" cy="461665"/>
          </a:xfrm>
          <a:prstGeom prst="rect">
            <a:avLst/>
          </a:prstGeom>
          <a:noFill/>
        </p:spPr>
        <p:txBody>
          <a:bodyPr wrap="none" rtlCol="0">
            <a:spAutoFit/>
          </a:bodyPr>
          <a:lstStyle/>
          <a:p>
            <a:r>
              <a:rPr lang="en-US" sz="2400" b="1" i="1" dirty="0" smtClean="0">
                <a:latin typeface="Calibri" pitchFamily="34" charset="0"/>
              </a:rPr>
              <a:t>R</a:t>
            </a:r>
            <a:r>
              <a:rPr lang="en-US" sz="2400" b="1" i="1" baseline="-25000" dirty="0" smtClean="0">
                <a:latin typeface="Calibri" pitchFamily="34" charset="0"/>
              </a:rPr>
              <a:t>h</a:t>
            </a:r>
            <a:r>
              <a:rPr lang="en-US" sz="2400" b="1" i="1" dirty="0" smtClean="0">
                <a:latin typeface="Calibri" pitchFamily="34" charset="0"/>
              </a:rPr>
              <a:t> measured by DLS: 1.9 nm</a:t>
            </a:r>
            <a:endParaRPr lang="en-US" sz="2400" b="1" i="1" dirty="0">
              <a:latin typeface="Calibri" pitchFamily="34" charset="0"/>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9965" name="Rectangle 13"/>
          <p:cNvSpPr>
            <a:spLocks noGrp="1" noChangeArrowheads="1"/>
          </p:cNvSpPr>
          <p:nvPr>
            <p:ph type="title"/>
          </p:nvPr>
        </p:nvSpPr>
        <p:spPr/>
        <p:txBody>
          <a:bodyPr/>
          <a:lstStyle/>
          <a:p>
            <a:r>
              <a:rPr lang="en-US" dirty="0"/>
              <a:t>Conformation:  R</a:t>
            </a:r>
            <a:r>
              <a:rPr lang="en-US" baseline="-25000" dirty="0"/>
              <a:t>h</a:t>
            </a:r>
            <a:r>
              <a:rPr lang="en-US" dirty="0"/>
              <a:t> vs. R</a:t>
            </a:r>
            <a:r>
              <a:rPr lang="en-US" baseline="-25000" dirty="0"/>
              <a:t>g</a:t>
            </a:r>
          </a:p>
        </p:txBody>
      </p:sp>
      <p:sp>
        <p:nvSpPr>
          <p:cNvPr id="9421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9421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grpSp>
        <p:nvGrpSpPr>
          <p:cNvPr id="13" name="Group 12"/>
          <p:cNvGrpSpPr/>
          <p:nvPr/>
        </p:nvGrpSpPr>
        <p:grpSpPr>
          <a:xfrm>
            <a:off x="801688" y="1258455"/>
            <a:ext cx="3125787" cy="5006397"/>
            <a:chOff x="801688" y="1258455"/>
            <a:chExt cx="3125787" cy="5006397"/>
          </a:xfrm>
        </p:grpSpPr>
        <p:sp>
          <p:nvSpPr>
            <p:cNvPr id="509962" name="Text Box 10"/>
            <p:cNvSpPr txBox="1">
              <a:spLocks noChangeArrowheads="1"/>
            </p:cNvSpPr>
            <p:nvPr/>
          </p:nvSpPr>
          <p:spPr bwMode="auto">
            <a:xfrm>
              <a:off x="1221581" y="1258455"/>
              <a:ext cx="2286000" cy="457200"/>
            </a:xfrm>
            <a:prstGeom prst="rect">
              <a:avLst/>
            </a:prstGeom>
            <a:noFill/>
            <a:ln w="25400">
              <a:noFill/>
              <a:miter lim="800000"/>
              <a:headEnd type="none" w="sm" len="sm"/>
              <a:tailEnd type="none" w="sm" len="sm"/>
            </a:ln>
            <a:effectLst/>
          </p:spPr>
          <p:txBody>
            <a:bodyPr>
              <a:spAutoFit/>
            </a:bodyPr>
            <a:lstStyle/>
            <a:p>
              <a:pPr eaLnBrk="0" hangingPunct="0">
                <a:spcBef>
                  <a:spcPct val="50000"/>
                </a:spcBef>
              </a:pPr>
              <a:r>
                <a:rPr lang="en-US" sz="2400" b="1" i="1" dirty="0">
                  <a:solidFill>
                    <a:srgbClr val="0000CC"/>
                  </a:solidFill>
                  <a:latin typeface="Calibri" pitchFamily="34" charset="0"/>
                </a:rPr>
                <a:t>solid sphere </a:t>
              </a:r>
            </a:p>
          </p:txBody>
        </p:sp>
        <p:pic>
          <p:nvPicPr>
            <p:cNvPr id="509964" name="Picture 12" descr="sphere-rms"/>
            <p:cNvPicPr>
              <a:picLocks noChangeAspect="1" noChangeArrowheads="1"/>
            </p:cNvPicPr>
            <p:nvPr/>
          </p:nvPicPr>
          <p:blipFill>
            <a:blip r:embed="rId4" cstate="print"/>
            <a:srcRect/>
            <a:stretch>
              <a:fillRect/>
            </a:stretch>
          </p:blipFill>
          <p:spPr bwMode="auto">
            <a:xfrm>
              <a:off x="801688" y="2265363"/>
              <a:ext cx="3125787" cy="2252662"/>
            </a:xfrm>
            <a:prstGeom prst="rect">
              <a:avLst/>
            </a:prstGeom>
            <a:noFill/>
          </p:spPr>
        </p:pic>
        <p:pic>
          <p:nvPicPr>
            <p:cNvPr id="94211" name="Picture 3"/>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1388269" y="5455227"/>
              <a:ext cx="1952625" cy="809625"/>
            </a:xfrm>
            <a:prstGeom prst="rect">
              <a:avLst/>
            </a:prstGeom>
            <a:noFill/>
          </p:spPr>
        </p:pic>
      </p:grpSp>
      <p:sp>
        <p:nvSpPr>
          <p:cNvPr id="94213" name="Rectangle 5"/>
          <p:cNvSpPr>
            <a:spLocks noChangeArrowheads="1"/>
          </p:cNvSpPr>
          <p:nvPr/>
        </p:nvSpPr>
        <p:spPr bwMode="auto">
          <a:xfrm>
            <a:off x="0" y="1266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94215"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grpSp>
        <p:nvGrpSpPr>
          <p:cNvPr id="14" name="Group 13"/>
          <p:cNvGrpSpPr/>
          <p:nvPr/>
        </p:nvGrpSpPr>
        <p:grpSpPr>
          <a:xfrm>
            <a:off x="4957186" y="1252682"/>
            <a:ext cx="3213100" cy="5012170"/>
            <a:chOff x="4957186" y="1252682"/>
            <a:chExt cx="3213100" cy="5012170"/>
          </a:xfrm>
        </p:grpSpPr>
        <p:pic>
          <p:nvPicPr>
            <p:cNvPr id="509958" name="Picture 6" descr="sphere-star"/>
            <p:cNvPicPr>
              <a:picLocks noChangeAspect="1" noChangeArrowheads="1"/>
            </p:cNvPicPr>
            <p:nvPr/>
          </p:nvPicPr>
          <p:blipFill>
            <a:blip r:embed="rId6" cstate="print"/>
            <a:srcRect/>
            <a:stretch>
              <a:fillRect/>
            </a:stretch>
          </p:blipFill>
          <p:spPr bwMode="auto">
            <a:xfrm>
              <a:off x="5364380" y="1886239"/>
              <a:ext cx="2398713" cy="3387725"/>
            </a:xfrm>
            <a:prstGeom prst="rect">
              <a:avLst/>
            </a:prstGeom>
            <a:noFill/>
          </p:spPr>
        </p:pic>
        <p:sp>
          <p:nvSpPr>
            <p:cNvPr id="509959" name="Text Box 7"/>
            <p:cNvSpPr txBox="1">
              <a:spLocks noChangeArrowheads="1"/>
            </p:cNvSpPr>
            <p:nvPr/>
          </p:nvSpPr>
          <p:spPr bwMode="auto">
            <a:xfrm>
              <a:off x="4957186" y="1252682"/>
              <a:ext cx="3213100" cy="457200"/>
            </a:xfrm>
            <a:prstGeom prst="rect">
              <a:avLst/>
            </a:prstGeom>
            <a:noFill/>
            <a:ln w="25400">
              <a:noFill/>
              <a:miter lim="800000"/>
              <a:headEnd type="none" w="sm" len="sm"/>
              <a:tailEnd type="none" w="sm" len="sm"/>
            </a:ln>
            <a:effectLst/>
          </p:spPr>
          <p:txBody>
            <a:bodyPr>
              <a:spAutoFit/>
            </a:bodyPr>
            <a:lstStyle/>
            <a:p>
              <a:pPr eaLnBrk="0" hangingPunct="0">
                <a:spcBef>
                  <a:spcPct val="50000"/>
                </a:spcBef>
              </a:pPr>
              <a:r>
                <a:rPr lang="en-US" sz="2400" b="1" i="1" dirty="0">
                  <a:solidFill>
                    <a:srgbClr val="0000CC"/>
                  </a:solidFill>
                  <a:latin typeface="Calibri" pitchFamily="34" charset="0"/>
                </a:rPr>
                <a:t>3-arm star polymer </a:t>
              </a:r>
            </a:p>
          </p:txBody>
        </p:sp>
        <p:pic>
          <p:nvPicPr>
            <p:cNvPr id="94214" name="Picture 6"/>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5673149" y="5455227"/>
              <a:ext cx="1781175" cy="809625"/>
            </a:xfrm>
            <a:prstGeom prst="rect">
              <a:avLst/>
            </a:prstGeom>
            <a:noFill/>
          </p:spPr>
        </p:pic>
      </p:gr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5682" name="Rectangle 2"/>
          <p:cNvSpPr>
            <a:spLocks noGrp="1" noChangeArrowheads="1"/>
          </p:cNvSpPr>
          <p:nvPr>
            <p:ph type="title"/>
          </p:nvPr>
        </p:nvSpPr>
        <p:spPr/>
        <p:txBody>
          <a:bodyPr/>
          <a:lstStyle/>
          <a:p>
            <a:r>
              <a:rPr lang="en-US" dirty="0"/>
              <a:t>DLS Instrument Geometries and Setup</a:t>
            </a:r>
          </a:p>
        </p:txBody>
      </p:sp>
      <p:sp>
        <p:nvSpPr>
          <p:cNvPr id="458234" name="Text Box 2554"/>
          <p:cNvSpPr txBox="1">
            <a:spLocks noChangeArrowheads="1"/>
          </p:cNvSpPr>
          <p:nvPr/>
        </p:nvSpPr>
        <p:spPr bwMode="auto">
          <a:xfrm>
            <a:off x="823178" y="1023938"/>
            <a:ext cx="3001847" cy="369332"/>
          </a:xfrm>
          <a:prstGeom prst="rect">
            <a:avLst/>
          </a:prstGeom>
          <a:noFill/>
          <a:ln w="9525" algn="ctr">
            <a:noFill/>
            <a:miter lim="800000"/>
            <a:headEnd/>
            <a:tailEnd/>
          </a:ln>
          <a:effectLst/>
        </p:spPr>
        <p:txBody>
          <a:bodyPr wrap="none">
            <a:spAutoFit/>
          </a:bodyPr>
          <a:lstStyle/>
          <a:p>
            <a:r>
              <a:rPr lang="en-US" sz="1800" dirty="0"/>
              <a:t>Dynapro </a:t>
            </a:r>
            <a:r>
              <a:rPr lang="en-US" sz="1800" dirty="0" smtClean="0"/>
              <a:t>NanoStar, </a:t>
            </a:r>
            <a:r>
              <a:rPr lang="en-US" sz="1800" dirty="0"/>
              <a:t>TREOS</a:t>
            </a:r>
          </a:p>
        </p:txBody>
      </p:sp>
      <p:pic>
        <p:nvPicPr>
          <p:cNvPr id="458226" name="Picture 2546" descr="qels-experiment-bottom"/>
          <p:cNvPicPr>
            <a:picLocks noChangeAspect="1" noChangeArrowheads="1"/>
          </p:cNvPicPr>
          <p:nvPr/>
        </p:nvPicPr>
        <p:blipFill>
          <a:blip r:embed="rId4" cstate="print"/>
          <a:srcRect/>
          <a:stretch>
            <a:fillRect/>
          </a:stretch>
        </p:blipFill>
        <p:spPr bwMode="auto">
          <a:xfrm>
            <a:off x="4557713" y="1606060"/>
            <a:ext cx="993531" cy="2357895"/>
          </a:xfrm>
          <a:prstGeom prst="rect">
            <a:avLst/>
          </a:prstGeom>
          <a:noFill/>
        </p:spPr>
      </p:pic>
      <p:sp>
        <p:nvSpPr>
          <p:cNvPr id="458235" name="Text Box 2555"/>
          <p:cNvSpPr txBox="1">
            <a:spLocks noChangeArrowheads="1"/>
          </p:cNvSpPr>
          <p:nvPr/>
        </p:nvSpPr>
        <p:spPr bwMode="auto">
          <a:xfrm>
            <a:off x="3794689" y="1013235"/>
            <a:ext cx="2559050" cy="367023"/>
          </a:xfrm>
          <a:prstGeom prst="rect">
            <a:avLst/>
          </a:prstGeom>
          <a:noFill/>
          <a:ln w="9525" algn="ctr">
            <a:noFill/>
            <a:miter lim="800000"/>
            <a:headEnd/>
            <a:tailEnd/>
          </a:ln>
          <a:effectLst/>
        </p:spPr>
        <p:txBody>
          <a:bodyPr wrap="none">
            <a:spAutoFit/>
          </a:bodyPr>
          <a:lstStyle/>
          <a:p>
            <a:r>
              <a:rPr lang="en-US" sz="1800" dirty="0"/>
              <a:t>Dynapro Plate Reader</a:t>
            </a:r>
          </a:p>
        </p:txBody>
      </p:sp>
      <p:pic>
        <p:nvPicPr>
          <p:cNvPr id="458238" name="Picture 2558" descr="40nmfig"/>
          <p:cNvPicPr>
            <a:picLocks noChangeAspect="1" noChangeArrowheads="1"/>
          </p:cNvPicPr>
          <p:nvPr/>
        </p:nvPicPr>
        <p:blipFill>
          <a:blip r:embed="rId5" cstate="print"/>
          <a:srcRect/>
          <a:stretch>
            <a:fillRect/>
          </a:stretch>
        </p:blipFill>
        <p:spPr bwMode="auto">
          <a:xfrm>
            <a:off x="6383338" y="1460500"/>
            <a:ext cx="2424112" cy="1709738"/>
          </a:xfrm>
          <a:prstGeom prst="rect">
            <a:avLst/>
          </a:prstGeom>
          <a:noFill/>
        </p:spPr>
      </p:pic>
      <p:sp>
        <p:nvSpPr>
          <p:cNvPr id="458239" name="Text Box 2559"/>
          <p:cNvSpPr txBox="1">
            <a:spLocks noChangeArrowheads="1"/>
          </p:cNvSpPr>
          <p:nvPr/>
        </p:nvSpPr>
        <p:spPr bwMode="auto">
          <a:xfrm>
            <a:off x="6767513" y="3640138"/>
            <a:ext cx="1989137" cy="1190625"/>
          </a:xfrm>
          <a:prstGeom prst="rect">
            <a:avLst/>
          </a:prstGeom>
          <a:noFill/>
          <a:ln w="25400">
            <a:noFill/>
            <a:miter lim="800000"/>
            <a:headEnd type="none" w="sm" len="sm"/>
            <a:tailEnd type="none" w="sm" len="sm"/>
          </a:ln>
          <a:effectLst/>
        </p:spPr>
        <p:txBody>
          <a:bodyPr>
            <a:spAutoFit/>
          </a:bodyPr>
          <a:lstStyle/>
          <a:p>
            <a:pPr eaLnBrk="0" hangingPunct="0"/>
            <a:r>
              <a:rPr lang="en-US" sz="1800" b="1" i="1" dirty="0">
                <a:solidFill>
                  <a:srgbClr val="FF0000"/>
                </a:solidFill>
              </a:rPr>
              <a:t>Dynamic LS:  </a:t>
            </a:r>
            <a:r>
              <a:rPr lang="en-US" sz="1800" i="0" dirty="0">
                <a:solidFill>
                  <a:srgbClr val="FF0000"/>
                </a:solidFill>
              </a:rPr>
              <a:t>Fluctuations in scattered light intensity</a:t>
            </a:r>
          </a:p>
        </p:txBody>
      </p:sp>
      <p:sp>
        <p:nvSpPr>
          <p:cNvPr id="458240" name="Text Box 2560"/>
          <p:cNvSpPr txBox="1">
            <a:spLocks noChangeArrowheads="1"/>
          </p:cNvSpPr>
          <p:nvPr/>
        </p:nvSpPr>
        <p:spPr bwMode="auto">
          <a:xfrm>
            <a:off x="6636775" y="4957711"/>
            <a:ext cx="2349909" cy="923330"/>
          </a:xfrm>
          <a:prstGeom prst="rect">
            <a:avLst/>
          </a:prstGeom>
          <a:noFill/>
          <a:ln w="25400">
            <a:noFill/>
            <a:miter lim="800000"/>
            <a:headEnd type="none" w="sm" len="sm"/>
            <a:tailEnd type="none" w="sm" len="sm"/>
          </a:ln>
          <a:effectLst/>
        </p:spPr>
        <p:txBody>
          <a:bodyPr wrap="square">
            <a:spAutoFit/>
          </a:bodyPr>
          <a:lstStyle/>
          <a:p>
            <a:pPr eaLnBrk="0" hangingPunct="0"/>
            <a:r>
              <a:rPr lang="en-US" sz="1800" b="1" i="1" dirty="0">
                <a:solidFill>
                  <a:srgbClr val="0000CC"/>
                </a:solidFill>
              </a:rPr>
              <a:t>Static LS:  </a:t>
            </a:r>
            <a:endParaRPr lang="en-US" sz="1800" b="1" i="1" dirty="0" smtClean="0">
              <a:solidFill>
                <a:srgbClr val="0000CC"/>
              </a:solidFill>
            </a:endParaRPr>
          </a:p>
          <a:p>
            <a:pPr eaLnBrk="0" hangingPunct="0"/>
            <a:r>
              <a:rPr lang="en-US" sz="1800" i="0" dirty="0" smtClean="0">
                <a:solidFill>
                  <a:srgbClr val="0000CC"/>
                </a:solidFill>
              </a:rPr>
              <a:t>Averaged </a:t>
            </a:r>
            <a:r>
              <a:rPr lang="en-US" sz="1800" i="0" dirty="0">
                <a:solidFill>
                  <a:srgbClr val="0000CC"/>
                </a:solidFill>
              </a:rPr>
              <a:t>scattered light intensity</a:t>
            </a:r>
          </a:p>
        </p:txBody>
      </p:sp>
      <p:cxnSp>
        <p:nvCxnSpPr>
          <p:cNvPr id="3232" name="Straight Connector 3231"/>
          <p:cNvCxnSpPr/>
          <p:nvPr/>
        </p:nvCxnSpPr>
        <p:spPr bwMode="auto">
          <a:xfrm flipH="1" flipV="1">
            <a:off x="6659880" y="2285999"/>
            <a:ext cx="2103120" cy="1"/>
          </a:xfrm>
          <a:prstGeom prst="line">
            <a:avLst/>
          </a:prstGeom>
          <a:noFill/>
          <a:ln w="31750" cap="flat" cmpd="sng" algn="ctr">
            <a:solidFill>
              <a:srgbClr val="0000FF"/>
            </a:solidFill>
            <a:prstDash val="solid"/>
            <a:round/>
            <a:headEnd type="none" w="med" len="med"/>
            <a:tailEnd type="none" w="med" len="med"/>
          </a:ln>
          <a:effectLst/>
        </p:spPr>
      </p:cxnSp>
      <p:grpSp>
        <p:nvGrpSpPr>
          <p:cNvPr id="176" name="Group 175"/>
          <p:cNvGrpSpPr/>
          <p:nvPr/>
        </p:nvGrpSpPr>
        <p:grpSpPr>
          <a:xfrm>
            <a:off x="658759" y="1545935"/>
            <a:ext cx="3551291" cy="3578514"/>
            <a:chOff x="658759" y="1545935"/>
            <a:chExt cx="3551291" cy="3578514"/>
          </a:xfrm>
        </p:grpSpPr>
        <p:sp>
          <p:nvSpPr>
            <p:cNvPr id="170" name="Freeform 169"/>
            <p:cNvSpPr/>
            <p:nvPr/>
          </p:nvSpPr>
          <p:spPr bwMode="auto">
            <a:xfrm>
              <a:off x="1814513" y="4505325"/>
              <a:ext cx="985837" cy="338554"/>
            </a:xfrm>
            <a:custGeom>
              <a:avLst/>
              <a:gdLst>
                <a:gd name="connsiteX0" fmla="*/ 985837 w 985837"/>
                <a:gd name="connsiteY0" fmla="*/ 587375 h 587375"/>
                <a:gd name="connsiteX1" fmla="*/ 471487 w 985837"/>
                <a:gd name="connsiteY1" fmla="*/ 425450 h 587375"/>
                <a:gd name="connsiteX2" fmla="*/ 319087 w 985837"/>
                <a:gd name="connsiteY2" fmla="*/ 63500 h 587375"/>
                <a:gd name="connsiteX3" fmla="*/ 52387 w 985837"/>
                <a:gd name="connsiteY3" fmla="*/ 44450 h 587375"/>
                <a:gd name="connsiteX4" fmla="*/ 4762 w 985837"/>
                <a:gd name="connsiteY4" fmla="*/ 254000 h 587375"/>
                <a:gd name="connsiteX5" fmla="*/ 4762 w 985837"/>
                <a:gd name="connsiteY5" fmla="*/ 254000 h 587375"/>
                <a:gd name="connsiteX6" fmla="*/ 4762 w 985837"/>
                <a:gd name="connsiteY6" fmla="*/ 330200 h 587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85837" h="587375">
                  <a:moveTo>
                    <a:pt x="985837" y="587375"/>
                  </a:moveTo>
                  <a:cubicBezTo>
                    <a:pt x="784224" y="550068"/>
                    <a:pt x="582612" y="512762"/>
                    <a:pt x="471487" y="425450"/>
                  </a:cubicBezTo>
                  <a:cubicBezTo>
                    <a:pt x="360362" y="338138"/>
                    <a:pt x="388937" y="127000"/>
                    <a:pt x="319087" y="63500"/>
                  </a:cubicBezTo>
                  <a:cubicBezTo>
                    <a:pt x="249237" y="0"/>
                    <a:pt x="104774" y="12700"/>
                    <a:pt x="52387" y="44450"/>
                  </a:cubicBezTo>
                  <a:cubicBezTo>
                    <a:pt x="0" y="76200"/>
                    <a:pt x="4762" y="254000"/>
                    <a:pt x="4762" y="254000"/>
                  </a:cubicBezTo>
                  <a:lnTo>
                    <a:pt x="4762" y="254000"/>
                  </a:lnTo>
                  <a:lnTo>
                    <a:pt x="4762" y="330200"/>
                  </a:lnTo>
                </a:path>
              </a:pathLst>
            </a:cu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charset="0"/>
                <a:cs typeface="Arial" charset="0"/>
              </a:endParaRPr>
            </a:p>
          </p:txBody>
        </p:sp>
        <p:sp>
          <p:nvSpPr>
            <p:cNvPr id="150" name="Rectangle 149"/>
            <p:cNvSpPr/>
            <p:nvPr/>
          </p:nvSpPr>
          <p:spPr bwMode="auto">
            <a:xfrm>
              <a:off x="1971376" y="2017341"/>
              <a:ext cx="429495" cy="389394"/>
            </a:xfrm>
            <a:prstGeom prst="rect">
              <a:avLst/>
            </a:prstGeom>
            <a:solidFill>
              <a:schemeClr val="bg1">
                <a:lumMod val="85000"/>
              </a:schemeClr>
            </a:solidFill>
            <a:ln w="9525" cap="flat" cmpd="sng" algn="ctr">
              <a:solidFill>
                <a:schemeClr val="tx1"/>
              </a:solidFill>
              <a:prstDash val="solid"/>
              <a:round/>
              <a:headEnd type="none" w="med" len="med"/>
              <a:tailEnd type="none" w="med" len="med"/>
            </a:ln>
            <a:effectLst/>
            <a:scene3d>
              <a:camera prst="orthographicFront"/>
              <a:lightRig rig="threePt" dir="t"/>
            </a:scene3d>
            <a:sp3d>
              <a:bevelT w="165100" prst="coolSlant"/>
            </a:sp3d>
          </p:spPr>
          <p:txBody>
            <a:bodyPr vert="horz" wrap="square" lIns="91440" tIns="45720" rIns="91440" bIns="45720" numCol="1" rtlCol="0" anchor="t"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charset="0"/>
                <a:cs typeface="Arial" charset="0"/>
              </a:endParaRPr>
            </a:p>
          </p:txBody>
        </p:sp>
        <p:sp>
          <p:nvSpPr>
            <p:cNvPr id="153" name="Right Arrow 152"/>
            <p:cNvSpPr/>
            <p:nvPr/>
          </p:nvSpPr>
          <p:spPr bwMode="auto">
            <a:xfrm rot="5400000" flipV="1">
              <a:off x="1957523" y="2411069"/>
              <a:ext cx="457200" cy="88125"/>
            </a:xfrm>
            <a:prstGeom prst="rightArrow">
              <a:avLst/>
            </a:prstGeom>
            <a:solidFill>
              <a:srgbClr val="FF0000">
                <a:alpha val="46000"/>
              </a:srgbClr>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charset="0"/>
                <a:cs typeface="Arial" charset="0"/>
              </a:endParaRPr>
            </a:p>
          </p:txBody>
        </p:sp>
        <p:sp>
          <p:nvSpPr>
            <p:cNvPr id="3230" name="Oval 2541"/>
            <p:cNvSpPr>
              <a:spLocks noChangeArrowheads="1"/>
            </p:cNvSpPr>
            <p:nvPr/>
          </p:nvSpPr>
          <p:spPr bwMode="gray">
            <a:xfrm>
              <a:off x="2077505" y="2690813"/>
              <a:ext cx="193170" cy="112962"/>
            </a:xfrm>
            <a:prstGeom prst="ellipse">
              <a:avLst/>
            </a:prstGeom>
            <a:solidFill>
              <a:schemeClr val="bg2">
                <a:lumMod val="75000"/>
              </a:schemeClr>
            </a:solidFill>
            <a:ln w="28575" algn="ctr">
              <a:solidFill>
                <a:schemeClr val="tx1"/>
              </a:solidFill>
              <a:round/>
              <a:headEnd/>
              <a:tailEnd/>
            </a:ln>
            <a:effectLst>
              <a:innerShdw blurRad="63500" dist="50800" dir="13500000">
                <a:prstClr val="black">
                  <a:alpha val="50000"/>
                </a:prstClr>
              </a:innerShdw>
            </a:effectLst>
          </p:spPr>
          <p:txBody>
            <a:bodyPr wrap="none" anchor="ctr"/>
            <a:lstStyle/>
            <a:p>
              <a:endParaRPr lang="en-US" dirty="0"/>
            </a:p>
          </p:txBody>
        </p:sp>
        <p:sp>
          <p:nvSpPr>
            <p:cNvPr id="149" name="Flowchart: Direct Access Storage 148"/>
            <p:cNvSpPr/>
            <p:nvPr/>
          </p:nvSpPr>
          <p:spPr bwMode="auto">
            <a:xfrm>
              <a:off x="711200" y="2103120"/>
              <a:ext cx="719256" cy="193040"/>
            </a:xfrm>
            <a:prstGeom prst="flowChartMagneticDrum">
              <a:avLst/>
            </a:pr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lin ang="16200000" scaled="1"/>
              <a:tileRect/>
            </a:gra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charset="0"/>
                <a:cs typeface="Arial" charset="0"/>
              </a:endParaRPr>
            </a:p>
          </p:txBody>
        </p:sp>
        <p:sp>
          <p:nvSpPr>
            <p:cNvPr id="152" name="Right Arrow 151"/>
            <p:cNvSpPr/>
            <p:nvPr/>
          </p:nvSpPr>
          <p:spPr bwMode="auto">
            <a:xfrm>
              <a:off x="1328760" y="2160415"/>
              <a:ext cx="1651278" cy="103249"/>
            </a:xfrm>
            <a:prstGeom prst="rightArrow">
              <a:avLst/>
            </a:prstGeom>
            <a:solidFill>
              <a:srgbClr val="FF0000"/>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charset="0"/>
                <a:cs typeface="Arial" charset="0"/>
              </a:endParaRPr>
            </a:p>
          </p:txBody>
        </p:sp>
        <p:sp>
          <p:nvSpPr>
            <p:cNvPr id="155" name="TextBox 154"/>
            <p:cNvSpPr txBox="1"/>
            <p:nvPr/>
          </p:nvSpPr>
          <p:spPr>
            <a:xfrm>
              <a:off x="776387" y="1804076"/>
              <a:ext cx="494677" cy="218443"/>
            </a:xfrm>
            <a:prstGeom prst="rect">
              <a:avLst/>
            </a:prstGeom>
            <a:noFill/>
          </p:spPr>
          <p:txBody>
            <a:bodyPr wrap="none" rtlCol="0">
              <a:spAutoFit/>
            </a:bodyPr>
            <a:lstStyle/>
            <a:p>
              <a:r>
                <a:rPr lang="en-US" sz="1400" dirty="0" smtClean="0"/>
                <a:t>Laser</a:t>
              </a:r>
              <a:endParaRPr lang="en-US" sz="1400" dirty="0"/>
            </a:p>
          </p:txBody>
        </p:sp>
        <p:sp>
          <p:nvSpPr>
            <p:cNvPr id="156" name="TextBox 155"/>
            <p:cNvSpPr txBox="1"/>
            <p:nvPr/>
          </p:nvSpPr>
          <p:spPr>
            <a:xfrm>
              <a:off x="1825596" y="1727266"/>
              <a:ext cx="761748" cy="307777"/>
            </a:xfrm>
            <a:prstGeom prst="rect">
              <a:avLst/>
            </a:prstGeom>
            <a:noFill/>
          </p:spPr>
          <p:txBody>
            <a:bodyPr wrap="none" rtlCol="0">
              <a:spAutoFit/>
            </a:bodyPr>
            <a:lstStyle/>
            <a:p>
              <a:r>
                <a:rPr lang="en-US" sz="1400" dirty="0" smtClean="0"/>
                <a:t>sample</a:t>
              </a:r>
              <a:endParaRPr lang="en-US" sz="1400" dirty="0"/>
            </a:p>
          </p:txBody>
        </p:sp>
        <p:sp>
          <p:nvSpPr>
            <p:cNvPr id="162" name="Arc 161"/>
            <p:cNvSpPr/>
            <p:nvPr/>
          </p:nvSpPr>
          <p:spPr bwMode="auto">
            <a:xfrm rot="10800000">
              <a:off x="2173670" y="1545935"/>
              <a:ext cx="1350580" cy="2534730"/>
            </a:xfrm>
            <a:prstGeom prst="arc">
              <a:avLst>
                <a:gd name="adj1" fmla="val 16169327"/>
                <a:gd name="adj2" fmla="val 3"/>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charset="0"/>
                <a:cs typeface="Arial" charset="0"/>
              </a:endParaRPr>
            </a:p>
          </p:txBody>
        </p:sp>
        <p:sp>
          <p:nvSpPr>
            <p:cNvPr id="163" name="Rounded Rectangle 162"/>
            <p:cNvSpPr/>
            <p:nvPr/>
          </p:nvSpPr>
          <p:spPr bwMode="auto">
            <a:xfrm>
              <a:off x="2819400" y="3795711"/>
              <a:ext cx="1390650" cy="538163"/>
            </a:xfrm>
            <a:prstGeom prst="roundRect">
              <a:avLst/>
            </a:prstGeom>
            <a:solidFill>
              <a:schemeClr val="bg1">
                <a:lumMod val="85000"/>
              </a:schemeClr>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noAutofit/>
            </a:bodyPr>
            <a:lstStyle/>
            <a:p>
              <a:pPr marL="0" marR="0" indent="0" algn="ctr" defTabSz="914400" rtl="0" eaLnBrk="1" fontAlgn="base" latinLnBrk="0" hangingPunct="1">
                <a:lnSpc>
                  <a:spcPts val="16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cs typeface="Arial" charset="0"/>
                </a:rPr>
                <a:t>Avalanche Photodiode</a:t>
              </a:r>
            </a:p>
          </p:txBody>
        </p:sp>
        <p:sp>
          <p:nvSpPr>
            <p:cNvPr id="164" name="TextBox 163"/>
            <p:cNvSpPr txBox="1"/>
            <p:nvPr/>
          </p:nvSpPr>
          <p:spPr>
            <a:xfrm>
              <a:off x="3457575" y="4162425"/>
              <a:ext cx="184731" cy="461665"/>
            </a:xfrm>
            <a:prstGeom prst="rect">
              <a:avLst/>
            </a:prstGeom>
            <a:noFill/>
          </p:spPr>
          <p:txBody>
            <a:bodyPr wrap="none" rtlCol="0">
              <a:spAutoFit/>
            </a:bodyPr>
            <a:lstStyle/>
            <a:p>
              <a:endParaRPr lang="en-US" sz="2400" dirty="0" smtClean="0">
                <a:latin typeface="Calibri" pitchFamily="34" charset="0"/>
              </a:endParaRPr>
            </a:p>
          </p:txBody>
        </p:sp>
        <p:sp>
          <p:nvSpPr>
            <p:cNvPr id="166" name="Rounded Rectangle 165"/>
            <p:cNvSpPr/>
            <p:nvPr/>
          </p:nvSpPr>
          <p:spPr bwMode="auto">
            <a:xfrm>
              <a:off x="2819400" y="4586286"/>
              <a:ext cx="1390650" cy="538163"/>
            </a:xfrm>
            <a:prstGeom prst="roundRect">
              <a:avLst/>
            </a:prstGeom>
            <a:solidFill>
              <a:schemeClr val="bg1">
                <a:lumMod val="85000"/>
              </a:schemeClr>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noAutofit/>
            </a:bodyPr>
            <a:lstStyle/>
            <a:p>
              <a:pPr marL="0" marR="0" indent="0" algn="ctr" defTabSz="914400" rtl="0" eaLnBrk="1" fontAlgn="base" latinLnBrk="0" hangingPunct="1">
                <a:lnSpc>
                  <a:spcPts val="16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cs typeface="Arial" charset="0"/>
                </a:rPr>
                <a:t>Correlator</a:t>
              </a:r>
              <a:r>
                <a:rPr kumimoji="0" lang="en-US" sz="1600" b="0" i="0" u="none" strike="noStrike" cap="none" normalizeH="0" dirty="0" smtClean="0">
                  <a:ln>
                    <a:noFill/>
                  </a:ln>
                  <a:solidFill>
                    <a:schemeClr val="tx1"/>
                  </a:solidFill>
                  <a:effectLst/>
                  <a:latin typeface="Arial" charset="0"/>
                  <a:cs typeface="Arial" charset="0"/>
                </a:rPr>
                <a:t> Board</a:t>
              </a:r>
              <a:endParaRPr kumimoji="0" lang="en-US" sz="1600" b="0" i="0" u="none" strike="noStrike" cap="none" normalizeH="0" baseline="0" dirty="0" smtClean="0">
                <a:ln>
                  <a:noFill/>
                </a:ln>
                <a:solidFill>
                  <a:schemeClr val="tx1"/>
                </a:solidFill>
                <a:effectLst/>
                <a:latin typeface="Arial" charset="0"/>
                <a:cs typeface="Arial" charset="0"/>
              </a:endParaRPr>
            </a:p>
          </p:txBody>
        </p:sp>
        <p:cxnSp>
          <p:nvCxnSpPr>
            <p:cNvPr id="168" name="Straight Arrow Connector 167"/>
            <p:cNvCxnSpPr>
              <a:stCxn id="163" idx="2"/>
              <a:endCxn id="166" idx="0"/>
            </p:cNvCxnSpPr>
            <p:nvPr/>
          </p:nvCxnSpPr>
          <p:spPr bwMode="auto">
            <a:xfrm rot="5400000">
              <a:off x="3388519" y="4460080"/>
              <a:ext cx="252412" cy="1588"/>
            </a:xfrm>
            <a:prstGeom prst="straightConnector1">
              <a:avLst/>
            </a:prstGeom>
            <a:noFill/>
            <a:ln w="19050" cap="flat" cmpd="sng" algn="ctr">
              <a:solidFill>
                <a:schemeClr val="tx1"/>
              </a:solidFill>
              <a:prstDash val="solid"/>
              <a:round/>
              <a:headEnd type="none" w="med" len="med"/>
              <a:tailEnd type="stealth" w="lg" len="lg"/>
            </a:ln>
            <a:effectLst/>
          </p:spPr>
        </p:cxnSp>
        <p:pic>
          <p:nvPicPr>
            <p:cNvPr id="35842" name="Picture 2" descr="\\Wyatt-data\Users\skuebler\My Pictures\Microsoft Clip Organizer\00434865.png"/>
            <p:cNvPicPr>
              <a:picLocks noChangeAspect="1" noChangeArrowheads="1"/>
            </p:cNvPicPr>
            <p:nvPr/>
          </p:nvPicPr>
          <p:blipFill>
            <a:blip r:embed="rId6" cstate="print"/>
            <a:srcRect/>
            <a:stretch>
              <a:fillRect/>
            </a:stretch>
          </p:blipFill>
          <p:spPr bwMode="auto">
            <a:xfrm>
              <a:off x="658759" y="3613847"/>
              <a:ext cx="1448541" cy="1448541"/>
            </a:xfrm>
            <a:prstGeom prst="rect">
              <a:avLst/>
            </a:prstGeom>
            <a:noFill/>
          </p:spPr>
        </p:pic>
        <p:sp>
          <p:nvSpPr>
            <p:cNvPr id="175" name="TextBox 174"/>
            <p:cNvSpPr txBox="1"/>
            <p:nvPr/>
          </p:nvSpPr>
          <p:spPr>
            <a:xfrm rot="4150801">
              <a:off x="2069340" y="2595453"/>
              <a:ext cx="1761307" cy="1216326"/>
            </a:xfrm>
            <a:prstGeom prst="rect">
              <a:avLst/>
            </a:prstGeom>
            <a:noFill/>
          </p:spPr>
          <p:txBody>
            <a:bodyPr wrap="none" rtlCol="0">
              <a:prstTxWarp prst="textArchDown">
                <a:avLst/>
              </a:prstTxWarp>
              <a:spAutoFit/>
            </a:bodyPr>
            <a:lstStyle/>
            <a:p>
              <a:r>
                <a:rPr lang="en-US" dirty="0" smtClean="0">
                  <a:latin typeface="Arial" pitchFamily="34" charset="0"/>
                  <a:cs typeface="Arial" pitchFamily="34" charset="0"/>
                </a:rPr>
                <a:t>Optical</a:t>
              </a:r>
              <a:r>
                <a:rPr lang="en-US" dirty="0" smtClean="0">
                  <a:latin typeface="Calibri" pitchFamily="34" charset="0"/>
                </a:rPr>
                <a:t> Fiber</a:t>
              </a:r>
            </a:p>
          </p:txBody>
        </p:sp>
      </p:gr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458226"/>
                                        </p:tgtEl>
                                        <p:attrNameLst>
                                          <p:attrName>style.visibility</p:attrName>
                                        </p:attrNameLst>
                                      </p:cBhvr>
                                      <p:to>
                                        <p:strVal val="visible"/>
                                      </p:to>
                                    </p:set>
                                    <p:anim calcmode="lin" valueType="num">
                                      <p:cBhvr>
                                        <p:cTn id="7" dur="500" fill="hold"/>
                                        <p:tgtEl>
                                          <p:spTgt spid="458226"/>
                                        </p:tgtEl>
                                        <p:attrNameLst>
                                          <p:attrName>ppt_w</p:attrName>
                                        </p:attrNameLst>
                                      </p:cBhvr>
                                      <p:tavLst>
                                        <p:tav tm="0">
                                          <p:val>
                                            <p:fltVal val="0"/>
                                          </p:val>
                                        </p:tav>
                                        <p:tav tm="100000">
                                          <p:val>
                                            <p:strVal val="#ppt_w"/>
                                          </p:val>
                                        </p:tav>
                                      </p:tavLst>
                                    </p:anim>
                                    <p:anim calcmode="lin" valueType="num">
                                      <p:cBhvr>
                                        <p:cTn id="8" dur="500" fill="hold"/>
                                        <p:tgtEl>
                                          <p:spTgt spid="458226"/>
                                        </p:tgtEl>
                                        <p:attrNameLst>
                                          <p:attrName>ppt_h</p:attrName>
                                        </p:attrNameLst>
                                      </p:cBhvr>
                                      <p:tavLst>
                                        <p:tav tm="0">
                                          <p:val>
                                            <p:fltVal val="0"/>
                                          </p:val>
                                        </p:tav>
                                        <p:tav tm="100000">
                                          <p:val>
                                            <p:strVal val="#ppt_h"/>
                                          </p:val>
                                        </p:tav>
                                      </p:tavLst>
                                    </p:anim>
                                    <p:animEffect transition="in" filter="fade">
                                      <p:cBhvr>
                                        <p:cTn id="9" dur="500"/>
                                        <p:tgtEl>
                                          <p:spTgt spid="458226"/>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458235"/>
                                        </p:tgtEl>
                                        <p:attrNameLst>
                                          <p:attrName>style.visibility</p:attrName>
                                        </p:attrNameLst>
                                      </p:cBhvr>
                                      <p:to>
                                        <p:strVal val="visible"/>
                                      </p:to>
                                    </p:set>
                                    <p:anim calcmode="lin" valueType="num">
                                      <p:cBhvr>
                                        <p:cTn id="12" dur="500" fill="hold"/>
                                        <p:tgtEl>
                                          <p:spTgt spid="458235"/>
                                        </p:tgtEl>
                                        <p:attrNameLst>
                                          <p:attrName>ppt_w</p:attrName>
                                        </p:attrNameLst>
                                      </p:cBhvr>
                                      <p:tavLst>
                                        <p:tav tm="0">
                                          <p:val>
                                            <p:fltVal val="0"/>
                                          </p:val>
                                        </p:tav>
                                        <p:tav tm="100000">
                                          <p:val>
                                            <p:strVal val="#ppt_w"/>
                                          </p:val>
                                        </p:tav>
                                      </p:tavLst>
                                    </p:anim>
                                    <p:anim calcmode="lin" valueType="num">
                                      <p:cBhvr>
                                        <p:cTn id="13" dur="500" fill="hold"/>
                                        <p:tgtEl>
                                          <p:spTgt spid="458235"/>
                                        </p:tgtEl>
                                        <p:attrNameLst>
                                          <p:attrName>ppt_h</p:attrName>
                                        </p:attrNameLst>
                                      </p:cBhvr>
                                      <p:tavLst>
                                        <p:tav tm="0">
                                          <p:val>
                                            <p:fltVal val="0"/>
                                          </p:val>
                                        </p:tav>
                                        <p:tav tm="100000">
                                          <p:val>
                                            <p:strVal val="#ppt_h"/>
                                          </p:val>
                                        </p:tav>
                                      </p:tavLst>
                                    </p:anim>
                                    <p:animEffect transition="in" filter="fade">
                                      <p:cBhvr>
                                        <p:cTn id="14" dur="500"/>
                                        <p:tgtEl>
                                          <p:spTgt spid="458235"/>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0" fill="hold" nodeType="clickEffect">
                                  <p:stCondLst>
                                    <p:cond delay="0"/>
                                  </p:stCondLst>
                                  <p:childTnLst>
                                    <p:set>
                                      <p:cBhvr>
                                        <p:cTn id="18" dur="1" fill="hold">
                                          <p:stCondLst>
                                            <p:cond delay="0"/>
                                          </p:stCondLst>
                                        </p:cTn>
                                        <p:tgtEl>
                                          <p:spTgt spid="458238"/>
                                        </p:tgtEl>
                                        <p:attrNameLst>
                                          <p:attrName>style.visibility</p:attrName>
                                        </p:attrNameLst>
                                      </p:cBhvr>
                                      <p:to>
                                        <p:strVal val="visible"/>
                                      </p:to>
                                    </p:set>
                                    <p:anim calcmode="lin" valueType="num">
                                      <p:cBhvr>
                                        <p:cTn id="19" dur="500" fill="hold"/>
                                        <p:tgtEl>
                                          <p:spTgt spid="458238"/>
                                        </p:tgtEl>
                                        <p:attrNameLst>
                                          <p:attrName>ppt_w</p:attrName>
                                        </p:attrNameLst>
                                      </p:cBhvr>
                                      <p:tavLst>
                                        <p:tav tm="0">
                                          <p:val>
                                            <p:fltVal val="0"/>
                                          </p:val>
                                        </p:tav>
                                        <p:tav tm="100000">
                                          <p:val>
                                            <p:strVal val="#ppt_w"/>
                                          </p:val>
                                        </p:tav>
                                      </p:tavLst>
                                    </p:anim>
                                    <p:anim calcmode="lin" valueType="num">
                                      <p:cBhvr>
                                        <p:cTn id="20" dur="500" fill="hold"/>
                                        <p:tgtEl>
                                          <p:spTgt spid="458238"/>
                                        </p:tgtEl>
                                        <p:attrNameLst>
                                          <p:attrName>ppt_h</p:attrName>
                                        </p:attrNameLst>
                                      </p:cBhvr>
                                      <p:tavLst>
                                        <p:tav tm="0">
                                          <p:val>
                                            <p:fltVal val="0"/>
                                          </p:val>
                                        </p:tav>
                                        <p:tav tm="100000">
                                          <p:val>
                                            <p:strVal val="#ppt_h"/>
                                          </p:val>
                                        </p:tav>
                                      </p:tavLst>
                                    </p:anim>
                                    <p:animEffect transition="in" filter="fade">
                                      <p:cBhvr>
                                        <p:cTn id="21" dur="500"/>
                                        <p:tgtEl>
                                          <p:spTgt spid="458238"/>
                                        </p:tgtEl>
                                      </p:cBhvr>
                                    </p:animEffect>
                                  </p:childTnLst>
                                </p:cTn>
                              </p:par>
                              <p:par>
                                <p:cTn id="22" presetID="53" presetClass="entr" presetSubtype="0" fill="hold" grpId="0" nodeType="withEffect">
                                  <p:stCondLst>
                                    <p:cond delay="0"/>
                                  </p:stCondLst>
                                  <p:childTnLst>
                                    <p:set>
                                      <p:cBhvr>
                                        <p:cTn id="23" dur="1" fill="hold">
                                          <p:stCondLst>
                                            <p:cond delay="0"/>
                                          </p:stCondLst>
                                        </p:cTn>
                                        <p:tgtEl>
                                          <p:spTgt spid="458239"/>
                                        </p:tgtEl>
                                        <p:attrNameLst>
                                          <p:attrName>style.visibility</p:attrName>
                                        </p:attrNameLst>
                                      </p:cBhvr>
                                      <p:to>
                                        <p:strVal val="visible"/>
                                      </p:to>
                                    </p:set>
                                    <p:anim calcmode="lin" valueType="num">
                                      <p:cBhvr>
                                        <p:cTn id="24" dur="500" fill="hold"/>
                                        <p:tgtEl>
                                          <p:spTgt spid="458239"/>
                                        </p:tgtEl>
                                        <p:attrNameLst>
                                          <p:attrName>ppt_w</p:attrName>
                                        </p:attrNameLst>
                                      </p:cBhvr>
                                      <p:tavLst>
                                        <p:tav tm="0">
                                          <p:val>
                                            <p:fltVal val="0"/>
                                          </p:val>
                                        </p:tav>
                                        <p:tav tm="100000">
                                          <p:val>
                                            <p:strVal val="#ppt_w"/>
                                          </p:val>
                                        </p:tav>
                                      </p:tavLst>
                                    </p:anim>
                                    <p:anim calcmode="lin" valueType="num">
                                      <p:cBhvr>
                                        <p:cTn id="25" dur="500" fill="hold"/>
                                        <p:tgtEl>
                                          <p:spTgt spid="458239"/>
                                        </p:tgtEl>
                                        <p:attrNameLst>
                                          <p:attrName>ppt_h</p:attrName>
                                        </p:attrNameLst>
                                      </p:cBhvr>
                                      <p:tavLst>
                                        <p:tav tm="0">
                                          <p:val>
                                            <p:fltVal val="0"/>
                                          </p:val>
                                        </p:tav>
                                        <p:tav tm="100000">
                                          <p:val>
                                            <p:strVal val="#ppt_h"/>
                                          </p:val>
                                        </p:tav>
                                      </p:tavLst>
                                    </p:anim>
                                    <p:animEffect transition="in" filter="fade">
                                      <p:cBhvr>
                                        <p:cTn id="26" dur="500"/>
                                        <p:tgtEl>
                                          <p:spTgt spid="458239"/>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0" fill="hold" nodeType="clickEffect">
                                  <p:stCondLst>
                                    <p:cond delay="0"/>
                                  </p:stCondLst>
                                  <p:childTnLst>
                                    <p:set>
                                      <p:cBhvr>
                                        <p:cTn id="30" dur="1" fill="hold">
                                          <p:stCondLst>
                                            <p:cond delay="0"/>
                                          </p:stCondLst>
                                        </p:cTn>
                                        <p:tgtEl>
                                          <p:spTgt spid="3232"/>
                                        </p:tgtEl>
                                        <p:attrNameLst>
                                          <p:attrName>style.visibility</p:attrName>
                                        </p:attrNameLst>
                                      </p:cBhvr>
                                      <p:to>
                                        <p:strVal val="visible"/>
                                      </p:to>
                                    </p:set>
                                    <p:anim calcmode="lin" valueType="num">
                                      <p:cBhvr>
                                        <p:cTn id="31" dur="500" fill="hold"/>
                                        <p:tgtEl>
                                          <p:spTgt spid="3232"/>
                                        </p:tgtEl>
                                        <p:attrNameLst>
                                          <p:attrName>ppt_w</p:attrName>
                                        </p:attrNameLst>
                                      </p:cBhvr>
                                      <p:tavLst>
                                        <p:tav tm="0">
                                          <p:val>
                                            <p:fltVal val="0"/>
                                          </p:val>
                                        </p:tav>
                                        <p:tav tm="100000">
                                          <p:val>
                                            <p:strVal val="#ppt_w"/>
                                          </p:val>
                                        </p:tav>
                                      </p:tavLst>
                                    </p:anim>
                                    <p:anim calcmode="lin" valueType="num">
                                      <p:cBhvr>
                                        <p:cTn id="32" dur="500" fill="hold"/>
                                        <p:tgtEl>
                                          <p:spTgt spid="3232"/>
                                        </p:tgtEl>
                                        <p:attrNameLst>
                                          <p:attrName>ppt_h</p:attrName>
                                        </p:attrNameLst>
                                      </p:cBhvr>
                                      <p:tavLst>
                                        <p:tav tm="0">
                                          <p:val>
                                            <p:fltVal val="0"/>
                                          </p:val>
                                        </p:tav>
                                        <p:tav tm="100000">
                                          <p:val>
                                            <p:strVal val="#ppt_h"/>
                                          </p:val>
                                        </p:tav>
                                      </p:tavLst>
                                    </p:anim>
                                    <p:animEffect transition="in" filter="fade">
                                      <p:cBhvr>
                                        <p:cTn id="33" dur="500"/>
                                        <p:tgtEl>
                                          <p:spTgt spid="3232"/>
                                        </p:tgtEl>
                                      </p:cBhvr>
                                    </p:animEffect>
                                  </p:childTnLst>
                                </p:cTn>
                              </p:par>
                              <p:par>
                                <p:cTn id="34" presetID="53" presetClass="entr" presetSubtype="0" fill="hold" grpId="0" nodeType="withEffect">
                                  <p:stCondLst>
                                    <p:cond delay="0"/>
                                  </p:stCondLst>
                                  <p:childTnLst>
                                    <p:set>
                                      <p:cBhvr>
                                        <p:cTn id="35" dur="1" fill="hold">
                                          <p:stCondLst>
                                            <p:cond delay="0"/>
                                          </p:stCondLst>
                                        </p:cTn>
                                        <p:tgtEl>
                                          <p:spTgt spid="458240"/>
                                        </p:tgtEl>
                                        <p:attrNameLst>
                                          <p:attrName>style.visibility</p:attrName>
                                        </p:attrNameLst>
                                      </p:cBhvr>
                                      <p:to>
                                        <p:strVal val="visible"/>
                                      </p:to>
                                    </p:set>
                                    <p:anim calcmode="lin" valueType="num">
                                      <p:cBhvr>
                                        <p:cTn id="36" dur="500" fill="hold"/>
                                        <p:tgtEl>
                                          <p:spTgt spid="458240"/>
                                        </p:tgtEl>
                                        <p:attrNameLst>
                                          <p:attrName>ppt_w</p:attrName>
                                        </p:attrNameLst>
                                      </p:cBhvr>
                                      <p:tavLst>
                                        <p:tav tm="0">
                                          <p:val>
                                            <p:fltVal val="0"/>
                                          </p:val>
                                        </p:tav>
                                        <p:tav tm="100000">
                                          <p:val>
                                            <p:strVal val="#ppt_w"/>
                                          </p:val>
                                        </p:tav>
                                      </p:tavLst>
                                    </p:anim>
                                    <p:anim calcmode="lin" valueType="num">
                                      <p:cBhvr>
                                        <p:cTn id="37" dur="500" fill="hold"/>
                                        <p:tgtEl>
                                          <p:spTgt spid="458240"/>
                                        </p:tgtEl>
                                        <p:attrNameLst>
                                          <p:attrName>ppt_h</p:attrName>
                                        </p:attrNameLst>
                                      </p:cBhvr>
                                      <p:tavLst>
                                        <p:tav tm="0">
                                          <p:val>
                                            <p:fltVal val="0"/>
                                          </p:val>
                                        </p:tav>
                                        <p:tav tm="100000">
                                          <p:val>
                                            <p:strVal val="#ppt_h"/>
                                          </p:val>
                                        </p:tav>
                                      </p:tavLst>
                                    </p:anim>
                                    <p:animEffect transition="in" filter="fade">
                                      <p:cBhvr>
                                        <p:cTn id="38" dur="500"/>
                                        <p:tgtEl>
                                          <p:spTgt spid="4582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8235" grpId="0"/>
      <p:bldP spid="458239" grpId="0"/>
      <p:bldP spid="45824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99" name="Rectangle 27"/>
          <p:cNvSpPr>
            <a:spLocks noGrp="1" noChangeArrowheads="1"/>
          </p:cNvSpPr>
          <p:nvPr>
            <p:ph type="title"/>
          </p:nvPr>
        </p:nvSpPr>
        <p:spPr>
          <a:noFill/>
          <a:ln/>
        </p:spPr>
        <p:txBody>
          <a:bodyPr/>
          <a:lstStyle/>
          <a:p>
            <a:r>
              <a:rPr lang="en-US" dirty="0"/>
              <a:t>How DLS Works:  Interference of Light</a:t>
            </a:r>
          </a:p>
        </p:txBody>
      </p:sp>
      <p:sp>
        <p:nvSpPr>
          <p:cNvPr id="156688" name="Text Box 16"/>
          <p:cNvSpPr txBox="1">
            <a:spLocks noChangeArrowheads="1"/>
          </p:cNvSpPr>
          <p:nvPr/>
        </p:nvSpPr>
        <p:spPr bwMode="auto">
          <a:xfrm>
            <a:off x="634712" y="5197901"/>
            <a:ext cx="7823488" cy="954107"/>
          </a:xfrm>
          <a:prstGeom prst="rect">
            <a:avLst/>
          </a:prstGeom>
          <a:noFill/>
          <a:ln w="25400">
            <a:noFill/>
            <a:miter lim="800000"/>
            <a:headEnd type="none" w="sm" len="sm"/>
            <a:tailEnd type="none" w="sm" len="sm"/>
          </a:ln>
          <a:effectLst/>
        </p:spPr>
        <p:txBody>
          <a:bodyPr wrap="square">
            <a:spAutoFit/>
          </a:bodyPr>
          <a:lstStyle/>
          <a:p>
            <a:pPr eaLnBrk="0" hangingPunct="0"/>
            <a:r>
              <a:rPr lang="en-US" sz="2800" b="1" i="1" dirty="0">
                <a:latin typeface="Calibri" pitchFamily="34" charset="0"/>
              </a:rPr>
              <a:t>Brownian motion results in light intensities which fluctuate in time.</a:t>
            </a:r>
          </a:p>
        </p:txBody>
      </p:sp>
      <p:grpSp>
        <p:nvGrpSpPr>
          <p:cNvPr id="2" name="Group 24"/>
          <p:cNvGrpSpPr>
            <a:grpSpLocks/>
          </p:cNvGrpSpPr>
          <p:nvPr/>
        </p:nvGrpSpPr>
        <p:grpSpPr bwMode="gray">
          <a:xfrm>
            <a:off x="544513" y="1582738"/>
            <a:ext cx="3733800" cy="3128963"/>
            <a:chOff x="336" y="1056"/>
            <a:chExt cx="2352" cy="1971"/>
          </a:xfrm>
        </p:grpSpPr>
        <p:pic>
          <p:nvPicPr>
            <p:cNvPr id="156684" name="Picture 12" descr="scatter-constructive"/>
            <p:cNvPicPr>
              <a:picLocks noChangeAspect="1" noChangeArrowheads="1"/>
            </p:cNvPicPr>
            <p:nvPr/>
          </p:nvPicPr>
          <p:blipFill>
            <a:blip r:embed="rId4" cstate="print"/>
            <a:srcRect/>
            <a:stretch>
              <a:fillRect/>
            </a:stretch>
          </p:blipFill>
          <p:spPr bwMode="gray">
            <a:xfrm>
              <a:off x="336" y="1056"/>
              <a:ext cx="2352" cy="1577"/>
            </a:xfrm>
            <a:prstGeom prst="rect">
              <a:avLst/>
            </a:prstGeom>
            <a:noFill/>
            <a:ln>
              <a:noFill/>
            </a:ln>
          </p:spPr>
        </p:pic>
        <p:sp>
          <p:nvSpPr>
            <p:cNvPr id="156686" name="Text Box 14"/>
            <p:cNvSpPr txBox="1">
              <a:spLocks noChangeArrowheads="1"/>
            </p:cNvSpPr>
            <p:nvPr/>
          </p:nvSpPr>
          <p:spPr bwMode="gray">
            <a:xfrm>
              <a:off x="336" y="2736"/>
              <a:ext cx="2304" cy="291"/>
            </a:xfrm>
            <a:prstGeom prst="rect">
              <a:avLst/>
            </a:prstGeom>
            <a:noFill/>
            <a:ln w="25400">
              <a:noFill/>
              <a:miter lim="800000"/>
              <a:headEnd type="none" w="sm" len="sm"/>
              <a:tailEnd type="none" w="sm" len="sm"/>
            </a:ln>
            <a:effectLst/>
          </p:spPr>
          <p:txBody>
            <a:bodyPr>
              <a:spAutoFit/>
            </a:bodyPr>
            <a:lstStyle/>
            <a:p>
              <a:pPr eaLnBrk="0" hangingPunct="0"/>
              <a:r>
                <a:rPr lang="en-US" sz="2400" b="1" i="0" dirty="0">
                  <a:solidFill>
                    <a:srgbClr val="0000FF"/>
                  </a:solidFill>
                  <a:latin typeface="Calibri" pitchFamily="34" charset="0"/>
                </a:rPr>
                <a:t>Constructive interference</a:t>
              </a:r>
              <a:r>
                <a:rPr lang="en-US" sz="2400" b="1" i="0" baseline="-25000" dirty="0">
                  <a:solidFill>
                    <a:srgbClr val="0000FF"/>
                  </a:solidFill>
                  <a:latin typeface="Calibri" pitchFamily="34" charset="0"/>
                </a:rPr>
                <a:t> </a:t>
              </a:r>
            </a:p>
          </p:txBody>
        </p:sp>
      </p:grpSp>
      <p:grpSp>
        <p:nvGrpSpPr>
          <p:cNvPr id="9" name="Group 8"/>
          <p:cNvGrpSpPr/>
          <p:nvPr/>
        </p:nvGrpSpPr>
        <p:grpSpPr>
          <a:xfrm>
            <a:off x="4876801" y="1598614"/>
            <a:ext cx="3733801" cy="3128966"/>
            <a:chOff x="4876801" y="1598614"/>
            <a:chExt cx="3733801" cy="3128966"/>
          </a:xfrm>
        </p:grpSpPr>
        <p:pic>
          <p:nvPicPr>
            <p:cNvPr id="156694" name="Picture 22" descr="scatter-destructive"/>
            <p:cNvPicPr>
              <a:picLocks noChangeAspect="1" noChangeArrowheads="1"/>
            </p:cNvPicPr>
            <p:nvPr/>
          </p:nvPicPr>
          <p:blipFill>
            <a:blip r:embed="rId5" cstate="print"/>
            <a:srcRect/>
            <a:stretch>
              <a:fillRect/>
            </a:stretch>
          </p:blipFill>
          <p:spPr bwMode="gray">
            <a:xfrm>
              <a:off x="4876801" y="1598614"/>
              <a:ext cx="3733801" cy="2514603"/>
            </a:xfrm>
            <a:prstGeom prst="rect">
              <a:avLst/>
            </a:prstGeom>
            <a:solidFill>
              <a:schemeClr val="tx1"/>
            </a:solidFill>
            <a:ln>
              <a:noFill/>
            </a:ln>
          </p:spPr>
        </p:pic>
        <p:sp>
          <p:nvSpPr>
            <p:cNvPr id="156687" name="Text Box 15"/>
            <p:cNvSpPr txBox="1">
              <a:spLocks noChangeArrowheads="1"/>
            </p:cNvSpPr>
            <p:nvPr/>
          </p:nvSpPr>
          <p:spPr bwMode="auto">
            <a:xfrm>
              <a:off x="5199064" y="4265617"/>
              <a:ext cx="3278188" cy="461963"/>
            </a:xfrm>
            <a:prstGeom prst="rect">
              <a:avLst/>
            </a:prstGeom>
            <a:noFill/>
            <a:ln w="25400" algn="ctr">
              <a:noFill/>
              <a:miter lim="800000"/>
              <a:headEnd type="none" w="sm" len="sm"/>
              <a:tailEnd type="none" w="sm" len="sm"/>
            </a:ln>
            <a:effectLst/>
          </p:spPr>
          <p:txBody>
            <a:bodyPr wrap="none">
              <a:spAutoFit/>
            </a:bodyPr>
            <a:lstStyle/>
            <a:p>
              <a:pPr eaLnBrk="0" hangingPunct="0"/>
              <a:r>
                <a:rPr lang="en-US" sz="2400" b="1" dirty="0">
                  <a:solidFill>
                    <a:srgbClr val="0000FF"/>
                  </a:solidFill>
                  <a:latin typeface="Calibri" pitchFamily="34" charset="0"/>
                </a:rPr>
                <a:t>Destructive interference</a:t>
              </a:r>
            </a:p>
          </p:txBody>
        </p:sp>
      </p:gr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156688"/>
                                        </p:tgtEl>
                                        <p:attrNameLst>
                                          <p:attrName>style.visibility</p:attrName>
                                        </p:attrNameLst>
                                      </p:cBhvr>
                                      <p:to>
                                        <p:strVal val="visible"/>
                                      </p:to>
                                    </p:set>
                                    <p:animEffect transition="in" filter="dissolve">
                                      <p:cBhvr>
                                        <p:cTn id="15" dur="500"/>
                                        <p:tgtEl>
                                          <p:spTgt spid="1566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68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4277" name="Picture 21" descr="40nmfig"/>
          <p:cNvPicPr>
            <a:picLocks noChangeAspect="1" noChangeArrowheads="1"/>
          </p:cNvPicPr>
          <p:nvPr/>
        </p:nvPicPr>
        <p:blipFill>
          <a:blip r:embed="rId4" cstate="print"/>
          <a:srcRect/>
          <a:stretch>
            <a:fillRect/>
          </a:stretch>
        </p:blipFill>
        <p:spPr bwMode="auto">
          <a:xfrm>
            <a:off x="457200" y="1371600"/>
            <a:ext cx="3886200" cy="2825750"/>
          </a:xfrm>
          <a:prstGeom prst="rect">
            <a:avLst/>
          </a:prstGeom>
          <a:noFill/>
        </p:spPr>
      </p:pic>
      <p:sp>
        <p:nvSpPr>
          <p:cNvPr id="224283" name="Rectangle 27"/>
          <p:cNvSpPr>
            <a:spLocks noGrp="1" noChangeArrowheads="1"/>
          </p:cNvSpPr>
          <p:nvPr>
            <p:ph type="title"/>
          </p:nvPr>
        </p:nvSpPr>
        <p:spPr>
          <a:noFill/>
          <a:ln/>
        </p:spPr>
        <p:txBody>
          <a:bodyPr/>
          <a:lstStyle/>
          <a:p>
            <a:r>
              <a:rPr lang="en-US" dirty="0"/>
              <a:t>Intensity Fluctuations </a:t>
            </a:r>
          </a:p>
        </p:txBody>
      </p:sp>
      <p:sp>
        <p:nvSpPr>
          <p:cNvPr id="224272" name="Text Box 16"/>
          <p:cNvSpPr txBox="1">
            <a:spLocks noChangeArrowheads="1"/>
          </p:cNvSpPr>
          <p:nvPr/>
        </p:nvSpPr>
        <p:spPr bwMode="auto">
          <a:xfrm>
            <a:off x="272256" y="5029200"/>
            <a:ext cx="8675687" cy="461665"/>
          </a:xfrm>
          <a:prstGeom prst="rect">
            <a:avLst/>
          </a:prstGeom>
          <a:noFill/>
          <a:ln w="25400" algn="ctr">
            <a:noFill/>
            <a:miter lim="800000"/>
            <a:headEnd type="none" w="sm" len="sm"/>
            <a:tailEnd type="none" w="sm" len="sm"/>
          </a:ln>
          <a:effectLst/>
        </p:spPr>
        <p:txBody>
          <a:bodyPr>
            <a:spAutoFit/>
          </a:bodyPr>
          <a:lstStyle/>
          <a:p>
            <a:pPr eaLnBrk="0" hangingPunct="0"/>
            <a:r>
              <a:rPr lang="en-US" sz="2400" b="1" i="1" dirty="0">
                <a:solidFill>
                  <a:srgbClr val="0000FF"/>
                </a:solidFill>
                <a:latin typeface="Calibri" pitchFamily="34" charset="0"/>
              </a:rPr>
              <a:t>The rate at which particles diffuse is related to their </a:t>
            </a:r>
            <a:r>
              <a:rPr lang="en-US" sz="2400" b="1" i="1" dirty="0" smtClean="0">
                <a:solidFill>
                  <a:srgbClr val="0000FF"/>
                </a:solidFill>
                <a:latin typeface="Calibri" pitchFamily="34" charset="0"/>
              </a:rPr>
              <a:t>size</a:t>
            </a:r>
            <a:endParaRPr lang="en-US" sz="2400" b="1" i="1" dirty="0">
              <a:solidFill>
                <a:srgbClr val="0000FF"/>
              </a:solidFill>
              <a:latin typeface="Calibri" pitchFamily="34" charset="0"/>
            </a:endParaRPr>
          </a:p>
        </p:txBody>
      </p:sp>
      <p:pic>
        <p:nvPicPr>
          <p:cNvPr id="224278" name="Picture 22" descr="4nmfig"/>
          <p:cNvPicPr>
            <a:picLocks noChangeAspect="1" noChangeArrowheads="1"/>
          </p:cNvPicPr>
          <p:nvPr/>
        </p:nvPicPr>
        <p:blipFill>
          <a:blip r:embed="rId5" cstate="print"/>
          <a:srcRect/>
          <a:stretch>
            <a:fillRect/>
          </a:stretch>
        </p:blipFill>
        <p:spPr bwMode="auto">
          <a:xfrm>
            <a:off x="4876800" y="1371600"/>
            <a:ext cx="3886200" cy="2827338"/>
          </a:xfrm>
          <a:prstGeom prst="rect">
            <a:avLst/>
          </a:prstGeom>
          <a:noFill/>
        </p:spPr>
      </p:pic>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24277"/>
                                        </p:tgtEl>
                                        <p:attrNameLst>
                                          <p:attrName>style.visibility</p:attrName>
                                        </p:attrNameLst>
                                      </p:cBhvr>
                                      <p:to>
                                        <p:strVal val="visible"/>
                                      </p:to>
                                    </p:set>
                                    <p:anim calcmode="lin" valueType="num">
                                      <p:cBhvr additive="base">
                                        <p:cTn id="7" dur="500" fill="hold"/>
                                        <p:tgtEl>
                                          <p:spTgt spid="224277"/>
                                        </p:tgtEl>
                                        <p:attrNameLst>
                                          <p:attrName>ppt_x</p:attrName>
                                        </p:attrNameLst>
                                      </p:cBhvr>
                                      <p:tavLst>
                                        <p:tav tm="0">
                                          <p:val>
                                            <p:strVal val="0-#ppt_w/2"/>
                                          </p:val>
                                        </p:tav>
                                        <p:tav tm="100000">
                                          <p:val>
                                            <p:strVal val="#ppt_x"/>
                                          </p:val>
                                        </p:tav>
                                      </p:tavLst>
                                    </p:anim>
                                    <p:anim calcmode="lin" valueType="num">
                                      <p:cBhvr additive="base">
                                        <p:cTn id="8" dur="500" fill="hold"/>
                                        <p:tgtEl>
                                          <p:spTgt spid="22427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224278"/>
                                        </p:tgtEl>
                                        <p:attrNameLst>
                                          <p:attrName>style.visibility</p:attrName>
                                        </p:attrNameLst>
                                      </p:cBhvr>
                                      <p:to>
                                        <p:strVal val="visible"/>
                                      </p:to>
                                    </p:set>
                                    <p:anim calcmode="lin" valueType="num">
                                      <p:cBhvr additive="base">
                                        <p:cTn id="13" dur="500" fill="hold"/>
                                        <p:tgtEl>
                                          <p:spTgt spid="224278"/>
                                        </p:tgtEl>
                                        <p:attrNameLst>
                                          <p:attrName>ppt_x</p:attrName>
                                        </p:attrNameLst>
                                      </p:cBhvr>
                                      <p:tavLst>
                                        <p:tav tm="0">
                                          <p:val>
                                            <p:strVal val="1+#ppt_w/2"/>
                                          </p:val>
                                        </p:tav>
                                        <p:tav tm="100000">
                                          <p:val>
                                            <p:strVal val="#ppt_x"/>
                                          </p:val>
                                        </p:tav>
                                      </p:tavLst>
                                    </p:anim>
                                    <p:anim calcmode="lin" valueType="num">
                                      <p:cBhvr additive="base">
                                        <p:cTn id="14" dur="500" fill="hold"/>
                                        <p:tgtEl>
                                          <p:spTgt spid="22427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24272"/>
                                        </p:tgtEl>
                                        <p:attrNameLst>
                                          <p:attrName>style.visibility</p:attrName>
                                        </p:attrNameLst>
                                      </p:cBhvr>
                                      <p:to>
                                        <p:strVal val="visible"/>
                                      </p:to>
                                    </p:set>
                                    <p:anim calcmode="lin" valueType="num">
                                      <p:cBhvr additive="base">
                                        <p:cTn id="19" dur="500" fill="hold"/>
                                        <p:tgtEl>
                                          <p:spTgt spid="224272"/>
                                        </p:tgtEl>
                                        <p:attrNameLst>
                                          <p:attrName>ppt_x</p:attrName>
                                        </p:attrNameLst>
                                      </p:cBhvr>
                                      <p:tavLst>
                                        <p:tav tm="0">
                                          <p:val>
                                            <p:strVal val="#ppt_x"/>
                                          </p:val>
                                        </p:tav>
                                        <p:tav tm="100000">
                                          <p:val>
                                            <p:strVal val="#ppt_x"/>
                                          </p:val>
                                        </p:tav>
                                      </p:tavLst>
                                    </p:anim>
                                    <p:anim calcmode="lin" valueType="num">
                                      <p:cBhvr additive="base">
                                        <p:cTn id="20" dur="500" fill="hold"/>
                                        <p:tgtEl>
                                          <p:spTgt spid="22427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27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47" name="Rectangle 7"/>
          <p:cNvSpPr>
            <a:spLocks noGrp="1" noChangeArrowheads="1"/>
          </p:cNvSpPr>
          <p:nvPr>
            <p:ph type="title"/>
          </p:nvPr>
        </p:nvSpPr>
        <p:spPr>
          <a:noFill/>
          <a:ln/>
        </p:spPr>
        <p:txBody>
          <a:bodyPr/>
          <a:lstStyle/>
          <a:p>
            <a:r>
              <a:rPr lang="en-US" dirty="0"/>
              <a:t>Analysis of Light Intensity Fluctuations </a:t>
            </a:r>
          </a:p>
        </p:txBody>
      </p:sp>
      <p:sp>
        <p:nvSpPr>
          <p:cNvPr id="471046" name="Line 6"/>
          <p:cNvSpPr>
            <a:spLocks noChangeShapeType="1"/>
          </p:cNvSpPr>
          <p:nvPr/>
        </p:nvSpPr>
        <p:spPr bwMode="auto">
          <a:xfrm>
            <a:off x="4117975" y="3052763"/>
            <a:ext cx="685800" cy="0"/>
          </a:xfrm>
          <a:prstGeom prst="line">
            <a:avLst/>
          </a:prstGeom>
          <a:noFill/>
          <a:ln w="38100">
            <a:solidFill>
              <a:srgbClr val="00FFCC"/>
            </a:solidFill>
            <a:round/>
            <a:headEnd/>
            <a:tailEnd type="triangle" w="lg" len="lg"/>
          </a:ln>
          <a:effectLst/>
        </p:spPr>
        <p:txBody>
          <a:bodyPr/>
          <a:lstStyle/>
          <a:p>
            <a:endParaRPr lang="en-US" dirty="0"/>
          </a:p>
        </p:txBody>
      </p:sp>
      <p:grpSp>
        <p:nvGrpSpPr>
          <p:cNvPr id="3" name="Group 13"/>
          <p:cNvGrpSpPr>
            <a:grpSpLocks/>
          </p:cNvGrpSpPr>
          <p:nvPr/>
        </p:nvGrpSpPr>
        <p:grpSpPr bwMode="auto">
          <a:xfrm>
            <a:off x="265113" y="1560513"/>
            <a:ext cx="3695700" cy="3181350"/>
            <a:chOff x="251" y="990"/>
            <a:chExt cx="2328" cy="2004"/>
          </a:xfrm>
        </p:grpSpPr>
        <p:pic>
          <p:nvPicPr>
            <p:cNvPr id="471042" name="Picture 2" descr="acfunc-slide1"/>
            <p:cNvPicPr>
              <a:picLocks noChangeAspect="1" noChangeArrowheads="1"/>
            </p:cNvPicPr>
            <p:nvPr/>
          </p:nvPicPr>
          <p:blipFill>
            <a:blip r:embed="rId4" cstate="print"/>
            <a:srcRect/>
            <a:stretch>
              <a:fillRect/>
            </a:stretch>
          </p:blipFill>
          <p:spPr bwMode="auto">
            <a:xfrm>
              <a:off x="283" y="1467"/>
              <a:ext cx="2263" cy="1527"/>
            </a:xfrm>
            <a:prstGeom prst="rect">
              <a:avLst/>
            </a:prstGeom>
            <a:noFill/>
            <a:ln w="9525">
              <a:noFill/>
              <a:miter lim="800000"/>
              <a:headEnd/>
              <a:tailEnd/>
            </a:ln>
          </p:spPr>
        </p:pic>
        <p:sp>
          <p:nvSpPr>
            <p:cNvPr id="471049" name="Rectangle 9"/>
            <p:cNvSpPr>
              <a:spLocks noChangeArrowheads="1"/>
            </p:cNvSpPr>
            <p:nvPr/>
          </p:nvSpPr>
          <p:spPr bwMode="auto">
            <a:xfrm>
              <a:off x="251" y="990"/>
              <a:ext cx="2328" cy="291"/>
            </a:xfrm>
            <a:prstGeom prst="rect">
              <a:avLst/>
            </a:prstGeom>
            <a:noFill/>
            <a:ln w="25400" algn="ctr">
              <a:noFill/>
              <a:miter lim="800000"/>
              <a:headEnd/>
              <a:tailEnd/>
            </a:ln>
            <a:effectLst/>
          </p:spPr>
          <p:txBody>
            <a:bodyPr>
              <a:spAutoFit/>
            </a:bodyPr>
            <a:lstStyle/>
            <a:p>
              <a:pPr eaLnBrk="0" hangingPunct="0"/>
              <a:r>
                <a:rPr lang="en-US" sz="2400" b="1" dirty="0">
                  <a:solidFill>
                    <a:srgbClr val="0000FF"/>
                  </a:solidFill>
                  <a:latin typeface="Calibri" pitchFamily="34" charset="0"/>
                </a:rPr>
                <a:t>Light Intensity Fluctuations</a:t>
              </a:r>
            </a:p>
          </p:txBody>
        </p:sp>
      </p:grpSp>
      <p:grpSp>
        <p:nvGrpSpPr>
          <p:cNvPr id="32" name="Group 31"/>
          <p:cNvGrpSpPr/>
          <p:nvPr/>
        </p:nvGrpSpPr>
        <p:grpSpPr bwMode="gray">
          <a:xfrm>
            <a:off x="4887686" y="1529239"/>
            <a:ext cx="3802063" cy="3278187"/>
            <a:chOff x="4876800" y="1560513"/>
            <a:chExt cx="3802063" cy="3278187"/>
          </a:xfrm>
          <a:solidFill>
            <a:schemeClr val="bg1"/>
          </a:solidFill>
        </p:grpSpPr>
        <p:grpSp>
          <p:nvGrpSpPr>
            <p:cNvPr id="33" name="Group 14"/>
            <p:cNvGrpSpPr>
              <a:grpSpLocks/>
            </p:cNvGrpSpPr>
            <p:nvPr/>
          </p:nvGrpSpPr>
          <p:grpSpPr bwMode="gray">
            <a:xfrm>
              <a:off x="4876800" y="1560513"/>
              <a:ext cx="3802063" cy="3278187"/>
              <a:chOff x="3121" y="990"/>
              <a:chExt cx="2395" cy="2065"/>
            </a:xfrm>
            <a:grpFill/>
          </p:grpSpPr>
          <p:pic>
            <p:nvPicPr>
              <p:cNvPr id="35" name="Picture 5" descr="autocorrelation"/>
              <p:cNvPicPr>
                <a:picLocks noChangeAspect="1" noChangeArrowheads="1"/>
              </p:cNvPicPr>
              <p:nvPr/>
            </p:nvPicPr>
            <p:blipFill>
              <a:blip r:embed="rId5" cstate="print"/>
              <a:srcRect/>
              <a:stretch>
                <a:fillRect/>
              </a:stretch>
            </p:blipFill>
            <p:spPr bwMode="gray">
              <a:xfrm>
                <a:off x="3121" y="1426"/>
                <a:ext cx="2395" cy="1629"/>
              </a:xfrm>
              <a:prstGeom prst="rect">
                <a:avLst/>
              </a:prstGeom>
              <a:grpFill/>
            </p:spPr>
          </p:pic>
          <p:sp>
            <p:nvSpPr>
              <p:cNvPr id="36" name="Rectangle 8"/>
              <p:cNvSpPr>
                <a:spLocks noChangeArrowheads="1"/>
              </p:cNvSpPr>
              <p:nvPr/>
            </p:nvSpPr>
            <p:spPr bwMode="gray">
              <a:xfrm>
                <a:off x="3240" y="990"/>
                <a:ext cx="2158" cy="291"/>
              </a:xfrm>
              <a:prstGeom prst="rect">
                <a:avLst/>
              </a:prstGeom>
              <a:grpFill/>
              <a:ln w="15875">
                <a:noFill/>
                <a:miter lim="800000"/>
                <a:headEnd/>
                <a:tailEnd/>
              </a:ln>
              <a:effectLst/>
            </p:spPr>
            <p:txBody>
              <a:bodyPr>
                <a:spAutoFit/>
              </a:bodyPr>
              <a:lstStyle/>
              <a:p>
                <a:pPr eaLnBrk="0" hangingPunct="0"/>
                <a:r>
                  <a:rPr lang="en-US" sz="2400" b="1" dirty="0">
                    <a:solidFill>
                      <a:srgbClr val="0000FF"/>
                    </a:solidFill>
                    <a:latin typeface="Calibri" pitchFamily="34" charset="0"/>
                  </a:rPr>
                  <a:t>Autocorrelation Function</a:t>
                </a:r>
              </a:p>
            </p:txBody>
          </p:sp>
        </p:grpSp>
        <p:sp>
          <p:nvSpPr>
            <p:cNvPr id="34" name="TextBox 33"/>
            <p:cNvSpPr txBox="1"/>
            <p:nvPr/>
          </p:nvSpPr>
          <p:spPr bwMode="gray">
            <a:xfrm>
              <a:off x="4884956" y="2223436"/>
              <a:ext cx="476412" cy="307777"/>
            </a:xfrm>
            <a:prstGeom prst="rect">
              <a:avLst/>
            </a:prstGeom>
            <a:grpFill/>
          </p:spPr>
          <p:txBody>
            <a:bodyPr wrap="none" rtlCol="0">
              <a:spAutoFit/>
            </a:bodyPr>
            <a:lstStyle/>
            <a:p>
              <a:r>
                <a:rPr lang="en-US" sz="1400" b="1" dirty="0" smtClean="0">
                  <a:latin typeface="Times New Roman" pitchFamily="18" charset="0"/>
                  <a:cs typeface="Times New Roman" pitchFamily="18" charset="0"/>
                </a:rPr>
                <a:t>1+</a:t>
              </a:r>
              <a:r>
                <a:rPr lang="en-US" sz="1400" b="1" dirty="0" smtClean="0">
                  <a:latin typeface="Times New Roman" pitchFamily="18" charset="0"/>
                  <a:cs typeface="Times New Roman" pitchFamily="18" charset="0"/>
                  <a:sym typeface="Symbol"/>
                </a:rPr>
                <a:t></a:t>
              </a:r>
              <a:endParaRPr lang="en-US" sz="1400" b="1" dirty="0" smtClean="0">
                <a:latin typeface="Times New Roman" pitchFamily="18" charset="0"/>
                <a:cs typeface="Times New Roman" pitchFamily="18" charset="0"/>
              </a:endParaRPr>
            </a:p>
          </p:txBody>
        </p:sp>
      </p:grpSp>
      <p:sp>
        <p:nvSpPr>
          <p:cNvPr id="37" name="Rectangle 36"/>
          <p:cNvSpPr/>
          <p:nvPr/>
        </p:nvSpPr>
        <p:spPr>
          <a:xfrm>
            <a:off x="5402563" y="2188119"/>
            <a:ext cx="3287185" cy="202465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38" name="Straight Connector 37"/>
          <p:cNvCxnSpPr/>
          <p:nvPr/>
        </p:nvCxnSpPr>
        <p:spPr>
          <a:xfrm>
            <a:off x="5402113" y="2133599"/>
            <a:ext cx="0" cy="2155372"/>
          </a:xfrm>
          <a:prstGeom prst="line">
            <a:avLst/>
          </a:prstGeom>
          <a:ln w="412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bwMode="auto">
          <a:xfrm>
            <a:off x="5402564" y="3293020"/>
            <a:ext cx="3186265" cy="0"/>
          </a:xfrm>
          <a:prstGeom prst="line">
            <a:avLst/>
          </a:prstGeom>
          <a:noFill/>
          <a:ln w="28575" cap="flat" cmpd="sng" algn="ctr">
            <a:solidFill>
              <a:schemeClr val="tx1"/>
            </a:solidFill>
            <a:prstDash val="sysDash"/>
            <a:round/>
            <a:headEnd type="none" w="med" len="med"/>
            <a:tailEnd type="none" w="med" len="med"/>
          </a:ln>
          <a:effectLst/>
        </p:spPr>
      </p:cxnSp>
      <p:sp>
        <p:nvSpPr>
          <p:cNvPr id="41" name="Oval 40"/>
          <p:cNvSpPr/>
          <p:nvPr/>
        </p:nvSpPr>
        <p:spPr>
          <a:xfrm>
            <a:off x="5349527" y="2290170"/>
            <a:ext cx="102235" cy="111760"/>
          </a:xfrm>
          <a:prstGeom prst="ellipse">
            <a:avLst/>
          </a:prstGeom>
          <a:solidFill>
            <a:srgbClr val="FFFF00"/>
          </a:solidFill>
          <a:ln w="3175"/>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71046"/>
                                        </p:tgtEl>
                                        <p:attrNameLst>
                                          <p:attrName>style.visibility</p:attrName>
                                        </p:attrNameLst>
                                      </p:cBhvr>
                                      <p:to>
                                        <p:strVal val="visible"/>
                                      </p:to>
                                    </p:set>
                                    <p:animEffect transition="in" filter="wipe(left)">
                                      <p:cBhvr>
                                        <p:cTn id="7" dur="500"/>
                                        <p:tgtEl>
                                          <p:spTgt spid="47104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46" grpId="0" animBg="1"/>
      <p:bldP spid="41"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VARIATION" val="Dolphin swims forward"/>
  <p:tag name="TRANSITIONS" val="Custom"/>
  <p:tag name="CUSTOMTRANSITION" val="Swim to next slide"/>
  <p:tag name="TITLECOLOR" val="Theme"/>
  <p:tag name="BULLETEDCOLOR" val="Theme"/>
  <p:tag name="DRAWINGTEXTCOLOR" val="Ppt"/>
  <p:tag name="DRAWINGBORDERCOLOR" val="Theme"/>
  <p:tag name="DRAWINGFILLCOLOR" val="Ppt"/>
  <p:tag name="LINECOLOR" val="Ppt"/>
  <p:tag name="PICTUREBORDERCOLOR" val="Theme"/>
  <p:tag name="DRAWINGTEXTSTYLE" val="TwoD"/>
  <p:tag name="DRAWINGSTYLE" val="ThreeD"/>
  <p:tag name="PICTURESTYLE" val="ThreeD"/>
  <p:tag name="DRAWINGBORDER" val="Square-Small"/>
  <p:tag name="PICTUREBORDER" val="Square-Small"/>
  <p:tag name="TITLEFLATSHADOWCOLOR" val="0.5 0.5 0.5"/>
  <p:tag name="TITLEFLATSHADOWOFFSET" val="0.07 -0.07"/>
  <p:tag name="TITLEFLATSHADOWOPACITY" val="1"/>
  <p:tag name="TITLESOFTSHADOWCOLOR" val="0.5 0.5 0.5"/>
  <p:tag name="TITLESOFTSHADOWOFFSET" val="0.07 -0.07"/>
  <p:tag name="TITLESOFTSHADOWOPACITY" val="1"/>
  <p:tag name="TITLEGLOWSHADOWCOLOR" val="0.5 0.5 0.5"/>
  <p:tag name="TITLEGLOWSHADOWOPACITY" val="1"/>
  <p:tag name="TITLEGLOWSHADOWSPREAD" val="1"/>
  <p:tag name="BULLETEDFLATSHADOWCOLOR" val="0.5 0.5 0.5"/>
  <p:tag name="BULLETEDFLATSHADOWOFFSET" val="0.07 -0.07"/>
  <p:tag name="BULLETEDFLATSHADOWOPACITY" val="1"/>
  <p:tag name="BULLETEDSOFTSHADOWCOLOR" val="0.5 0.5 0.5"/>
  <p:tag name="BULLETEDSOFTSHADOWOFFSET" val="0.07 -0.07"/>
  <p:tag name="BULLETEDSOFTSHADOWOPACITY" val="1"/>
  <p:tag name="BULLETEDGLOWSHADOWCOLOR" val="0.5 0.5 0.5"/>
  <p:tag name="BULLETEDGLOWSHADOWOPACITY" val="1"/>
  <p:tag name="BULLETEDGLOWSHADOWSPREAD" val="1"/>
  <p:tag name="TITLEINTERACTION" val="None"/>
  <p:tag name="BULLETEDINTERACTION" val="CheckBox"/>
  <p:tag name="DRAWINGINTERACTION" val="CheckBox"/>
  <p:tag name="PICTUREINTERACTION" val="CheckBox"/>
  <p:tag name="LINEINTERACTION" val="CheckBox"/>
  <p:tag name="TITLEANIMATION" val="Enhanced"/>
  <p:tag name="BULLETEDANIMATION" val="Enhanced"/>
  <p:tag name="DRAWINGANIMATION" val="Enhanced"/>
  <p:tag name="PICTUREANIMATION" val="Enhanced"/>
  <p:tag name="LINEANIMATION" val="Enhanced"/>
  <p:tag name="ANIMATIONAUDIO" val="True"/>
  <p:tag name="INTERACTIONAUDIO" val="True"/>
  <p:tag name="TRANSITIONAUDIO" val="True"/>
  <p:tag name="TITLESTYLE" val="ThreeD"/>
  <p:tag name="TITLEBORDER" val="Bevel-Single"/>
  <p:tag name="TITLESHADOW" val="Soft"/>
  <p:tag name="BULLETEDSTYLE" val="ThreeD"/>
  <p:tag name="BULLETEDBORDER" val="Straight-Shallow"/>
  <p:tag name="BULLETEDSHADOW" val="Soft"/>
  <p:tag name="EXTRAVIDEOINTERACTIVE" val="True"/>
  <p:tag name="EXTRAVIDEOCLEARFB" val="False"/>
  <p:tag name="EXTRAVIDEOBEHIND" val="False"/>
  <p:tag name="EXTRAVIDEOPERSIST" val="False"/>
  <p:tag name="EXTRAVIDEOIGNOREAUDIO" val="False"/>
  <p:tag name="EXTRAVIDEOREPEATCONTINUOUSLY" val="True"/>
  <p:tag name="EXTRAVIDEOREPEATCOUNT" val="1"/>
  <p:tag name="EXTRAVIDEOANIMATIONBEHAVIOR" val="Continuous"/>
  <p:tag name="EXTRAVIDEOPOSITION" val="0.375 0.6333333"/>
  <p:tag name="EXTRAVIDEOSIZE" val="0.25 0.3333333"/>
</p:tagLst>
</file>

<file path=ppt/tags/tag10.xml><?xml version="1.0" encoding="utf-8"?>
<p:tagLst xmlns:a="http://schemas.openxmlformats.org/drawingml/2006/main" xmlns:r="http://schemas.openxmlformats.org/officeDocument/2006/relationships" xmlns:p="http://schemas.openxmlformats.org/presentationml/2006/main">
  <p:tag name="VARIATION" val="default"/>
  <p:tag name="TRANSITIONS" val="Custom"/>
  <p:tag name="CUSTOMTRANSITION" val="Fade"/>
  <p:tag name="TITLECOLOR" val="Theme"/>
  <p:tag name="BULLETEDCOLOR" val="Theme"/>
  <p:tag name="DRAWINGTEXTCOLOR" val="Ppt"/>
  <p:tag name="DRAWINGBORDERCOLOR" val="Ppt"/>
  <p:tag name="DRAWINGFILLCOLOR" val="Ppt"/>
  <p:tag name="LINECOLOR" val="Ppt"/>
  <p:tag name="PICTUREBORDERCOLOR" val="Theme"/>
  <p:tag name="TITLESTYLE" val="ThreeD"/>
  <p:tag name="BULLETEDSTYLE" val="TwoD"/>
  <p:tag name="DRAWINGTEXTSTYLE" val="TwoD"/>
  <p:tag name="DRAWINGSTYLE" val="ThreeD"/>
  <p:tag name="PICTURESTYLE" val="ThreeD"/>
  <p:tag name="TITLEBORDER" val="Taper-Strong"/>
  <p:tag name="DRAWINGBORDER" val="Square-Small"/>
  <p:tag name="PICTUREBORDER" val="Square-Small"/>
  <p:tag name="TITLESHADOW" val="Soft"/>
  <p:tag name="TITLEFLATSHADOWCOLOR" val="0.5 0.5 0.5"/>
  <p:tag name="TITLEFLATSHADOWOFFSET" val="0.07 -0.07"/>
  <p:tag name="TITLEFLATSHADOWOPACITY" val="1"/>
  <p:tag name="TITLESOFTSHADOWCOLOR" val="0.5 0.5 0.5"/>
  <p:tag name="TITLESOFTSHADOWOFFSET" val="0.07 -0.07"/>
  <p:tag name="TITLESOFTSHADOWOPACITY" val="1"/>
  <p:tag name="TITLEGLOWSHADOWCOLOR" val="0.5 0.5 0.5"/>
  <p:tag name="TITLEGLOWSHADOWOPACITY" val="1"/>
  <p:tag name="TITLEGLOWSHADOWSPREAD" val="1"/>
  <p:tag name="BULLETEDSHADOW" val="Soft"/>
  <p:tag name="BULLETEDFLATSHADOWCOLOR" val="0.5 0.5 0.5"/>
  <p:tag name="BULLETEDFLATSHADOWOFFSET" val="0.07 -0.07"/>
  <p:tag name="BULLETEDFLATSHADOWOPACITY" val="1"/>
  <p:tag name="BULLETEDSOFTSHADOWCOLOR" val="0.5 0.5 0.5"/>
  <p:tag name="BULLETEDSOFTSHADOWOFFSET" val="0.07 -0.07"/>
  <p:tag name="BULLETEDSOFTSHADOWOPACITY" val="1"/>
  <p:tag name="BULLETEDGLOWSHADOWCOLOR" val="0.5 0.5 0.5"/>
  <p:tag name="BULLETEDGLOWSHADOWOPACITY" val="1"/>
  <p:tag name="BULLETEDGLOWSHADOWSPREAD" val="1"/>
  <p:tag name="TITLEINTERACTION" val="None"/>
  <p:tag name="BULLETEDINTERACTION" val="CheckBox"/>
  <p:tag name="DRAWINGINTERACTION" val="CheckBox"/>
  <p:tag name="PICTUREINTERACTION" val="CheckBox"/>
  <p:tag name="LINEINTERACTION" val="CheckBox"/>
  <p:tag name="TITLEANIMATION" val="Enhanced"/>
  <p:tag name="BULLETEDANIMATION" val="Enhanced"/>
  <p:tag name="DRAWINGANIMATION" val="Enhanced"/>
  <p:tag name="PICTUREANIMATION" val="Enhanced"/>
  <p:tag name="LINEANIMATION" val="Enhanced"/>
  <p:tag name="ANIMATIONAUDIO" val="True"/>
  <p:tag name="INTERACTIONAUDIO" val="True"/>
  <p:tag name="TRANSITIONAUDIO" val="True"/>
  <p:tag name="OFX_CACHE_PICTURE 21" val="C:\DOCUME~1\DVILLA~1\LOCALS~1\Temp\OfficeFX\ofx606E9F80\7E6F02E9.EMF"/>
  <p:tag name="OFX_CACHE_PICTURE 32" val="C:\DOCUME~1\DVILLA~1\LOCALS~1\Temp\OfficeFX\ofx606E9F80\13FF0C7A.EMF"/>
  <p:tag name="OFX_CACHE_PICTURE 43" val="C:\DOCUME~1\DVILLA~1\LOCALS~1\Temp\OfficeFX\ofx606E9F80\724FF95A.EMF"/>
  <p:tag name="OFX_CACHE_PICTURE 54" val="C:\DOCUME~1\DVILLA~1\LOCALS~1\Temp\OfficeFX\ofx606E9F80\17B924BF.EMF"/>
  <p:tag name="OFX_CACHE_PICTURE 65" val="C:\DOCUME~1\DVILLA~1\LOCALS~1\Temp\OfficeFX\ofx606E9F80\39A9A634.EMF"/>
  <p:tag name="OFX_CACHE_PICTURE 76" val="C:\DOCUME~1\DVILLA~1\LOCALS~1\Temp\OfficeFX\ofx606E9F80\7A6EDB0.EMF"/>
  <p:tag name="OFX_CACHE_PICTURE 87" val="C:\DOCUME~1\DVILLA~1\LOCALS~1\Temp\OfficeFX\ofx606E9F80\114D73D6.EMF"/>
  <p:tag name="OFX_CACHE_PICTURE 98" val="C:\DOCUME~1\DVILLA~1\LOCALS~1\Temp\OfficeFX\ofx606E9F80\353A983D.EMF"/>
  <p:tag name="OFX_CACHE_PICTURE 109" val="C:\DOCUME~1\DVILLA~1\LOCALS~1\Temp\OfficeFX\ofx606E9F80\6CF6A1C6.EMF"/>
  <p:tag name="OFX_CACHE_PICTURE 1110" val="C:\DOCUME~1\DVILLA~1\LOCALS~1\Temp\OfficeFX\ofx606E9F80\1F9307C9.EMF"/>
  <p:tag name="OFX_CACHE_PICTURE 1211" val="C:\DOCUME~1\DVILLA~1\LOCALS~1\Temp\OfficeFX\ofx606E9F80\509DA61D.EMF"/>
  <p:tag name="OFX_CACHE_AUTOSHAPE 1312" val="C:\DOCUME~1\DVILLA~1\LOCALS~1\Temp\OfficeFX\ofx606E9F80\27272024.EMF"/>
  <p:tag name="OFX_CACHE_PICTURE 2 Z1" val="C:\Documents and Settings\main_conference\Local Settings\Temp\OfficeFX\ofx77472C1F\47B513B1.EMF"/>
  <p:tag name="OFX_CACHE_PICTURE 3 Z2" val="C:\Documents and Settings\main_conference\Local Settings\Temp\OfficeFX\ofx77472C1F\44CBE85A.EMF"/>
  <p:tag name="OFX_CACHE_PICTURE 4 Z3" val="C:\Documents and Settings\main_conference\Local Settings\Temp\OfficeFX\ofx77472C1F\22AEE9BA.EMF"/>
  <p:tag name="OFX_CACHE_PICTURE 5 Z4" val="C:\Documents and Settings\main_conference\Local Settings\Temp\OfficeFX\ofx77472C1F\33D23FB5.EMF"/>
  <p:tag name="OFX_CACHE_PICTURE 6 Z5" val="C:\Documents and Settings\main_conference\Local Settings\Temp\OfficeFX\ofx77472C1F\5D414DC9.EMF"/>
  <p:tag name="OFX_CACHE_PICTURE 7 Z6" val="C:\Documents and Settings\main_conference\Local Settings\Temp\OfficeFX\ofx77472C1F\4DE7E051.EMF"/>
  <p:tag name="OFX_CACHE_PICTURE 8 Z7" val="C:\Documents and Settings\main_conference\Local Settings\Temp\OfficeFX\ofx77472C1F\9B628F4.EMF"/>
  <p:tag name="OFX_CACHE_PICTURE 9 Z8" val="C:\Documents and Settings\main_conference\Local Settings\Temp\OfficeFX\ofx77472C1F\266C86B1.EMF"/>
  <p:tag name="OFX_CACHE_PICTURE 10 Z9" val="C:\Documents and Settings\main_conference\Local Settings\Temp\OfficeFX\ofx77472C1F\10151CF4.EMF"/>
  <p:tag name="OFX_CACHE_PICTURE 11 Z10" val="C:\Documents and Settings\main_conference\Local Settings\Temp\OfficeFX\ofx77472C1F\63B5A5B4.EMF"/>
  <p:tag name="OFX_CACHE_PICTURE 12 Z11" val="C:\Documents and Settings\main_conference\Local Settings\Temp\OfficeFX\ofx77472C1F\1F42FDBB.EMF"/>
  <p:tag name="OFX_CACHE_AUTOSHAPE 13 Z12" val="C:\Documents and Settings\main_conference\Local Settings\Temp\OfficeFX\ofx77472C1F\3B02DC7D.EMF"/>
</p:tagLst>
</file>

<file path=ppt/tags/tag11.xml><?xml version="1.0" encoding="utf-8"?>
<p:tagLst xmlns:a="http://schemas.openxmlformats.org/drawingml/2006/main" xmlns:r="http://schemas.openxmlformats.org/officeDocument/2006/relationships" xmlns:p="http://schemas.openxmlformats.org/presentationml/2006/main">
  <p:tag name="VARIATION" val="default"/>
  <p:tag name="TRANSITIONS" val="Custom"/>
  <p:tag name="CUSTOMTRANSITION" val="Fade"/>
  <p:tag name="TITLECOLOR" val="Theme"/>
  <p:tag name="BULLETEDCOLOR" val="Theme"/>
  <p:tag name="DRAWINGTEXTCOLOR" val="Ppt"/>
  <p:tag name="DRAWINGBORDERCOLOR" val="Theme"/>
  <p:tag name="DRAWINGFILLCOLOR" val="Ppt"/>
  <p:tag name="LINECOLOR" val="Ppt"/>
  <p:tag name="PICTUREBORDERCOLOR" val="Theme"/>
  <p:tag name="TITLESTYLE" val="Shadow"/>
  <p:tag name="BULLETEDSTYLE" val="Shadow"/>
  <p:tag name="DRAWINGTEXTSTYLE" val="TwoD"/>
  <p:tag name="DRAWINGSTYLE" val="ThreeD"/>
  <p:tag name="PICTURESTYLE" val="ThreeD"/>
  <p:tag name="DRAWINGBORDER" val="Square-Small"/>
  <p:tag name="PICTUREBORDER" val="Square-Small"/>
  <p:tag name="TITLESHADOW" val="Soft"/>
  <p:tag name="TITLEFLATSHADOWCOLOR" val="0.5 0.5 0.5"/>
  <p:tag name="TITLEFLATSHADOWOFFSET" val="0.07 -0.07"/>
  <p:tag name="TITLEFLATSHADOWOPACITY" val="1"/>
  <p:tag name="TITLESOFTSHADOWCOLOR" val="0.5 0.5 0.5"/>
  <p:tag name="TITLESOFTSHADOWOFFSET" val="0.07 -0.07"/>
  <p:tag name="TITLESOFTSHADOWOPACITY" val="1"/>
  <p:tag name="TITLEGLOWSHADOWCOLOR" val="0.5 0.5 0.5"/>
  <p:tag name="TITLEGLOWSHADOWOPACITY" val="1"/>
  <p:tag name="TITLEGLOWSHADOWSPREAD" val="1"/>
  <p:tag name="BULLETEDSHADOW" val="Soft"/>
  <p:tag name="BULLETEDFLATSHADOWCOLOR" val="0.5 0.5 0.5"/>
  <p:tag name="BULLETEDFLATSHADOWOFFSET" val="0.07 -0.07"/>
  <p:tag name="BULLETEDFLATSHADOWOPACITY" val="1"/>
  <p:tag name="BULLETEDSOFTSHADOWCOLOR" val="0.5 0.5 0.5"/>
  <p:tag name="BULLETEDSOFTSHADOWOFFSET" val="0.07 -0.07"/>
  <p:tag name="BULLETEDSOFTSHADOWOPACITY" val="1"/>
  <p:tag name="BULLETEDGLOWSHADOWCOLOR" val="0.5 0.5 0.5"/>
  <p:tag name="BULLETEDGLOWSHADOWOPACITY" val="1"/>
  <p:tag name="BULLETEDGLOWSHADOWSPREAD" val="1"/>
  <p:tag name="TITLEINTERACTION" val="None"/>
  <p:tag name="BULLETEDINTERACTION" val="CheckBox"/>
  <p:tag name="DRAWINGINTERACTION" val="CheckBox"/>
  <p:tag name="PICTUREINTERACTION" val="CheckBox"/>
  <p:tag name="LINEINTERACTION" val="CheckBox"/>
  <p:tag name="TITLEANIMATION" val="Enhanced"/>
  <p:tag name="BULLETEDANIMATION" val="Enhanced"/>
  <p:tag name="DRAWINGANIMATION" val="Enhanced"/>
  <p:tag name="PICTUREANIMATION" val="Enhanced"/>
  <p:tag name="LINEANIMATION" val="Enhanced"/>
  <p:tag name="ANIMATIONAUDIO" val="True"/>
  <p:tag name="INTERACTIONAUDIO" val="True"/>
  <p:tag name="TRANSITIONAUDIO" val="True"/>
  <p:tag name="OFX_CACHE_GROUP 605" val="C:\DOCUME~1\DVILLA~1\LOCALS~1\Temp\OfficeFX\ofx606E9F80\23F11300.EMF"/>
  <p:tag name="OFX_CACHE_RECTANGLE 6236" val="C:\DOCUME~1\DVILLA~1\LOCALS~1\Temp\OfficeFX\ofx606E9F80\637B5F02.EMF"/>
  <p:tag name="OFX_CACHE_GROUP 60 Z5" val="C:\Documents and Settings\main_conference\Local Settings\Temp\OfficeFX\ofx77472C1F\4DA9C40D.EMF"/>
  <p:tag name="OFX_CACHE_RECTANGLE 62 Z36" val="C:\Documents and Settings\main_conference\Local Settings\Temp\OfficeFX\ofx77472C1F\6D9D4FDB.EMF"/>
</p:tagLst>
</file>

<file path=ppt/tags/tag12.xml><?xml version="1.0" encoding="utf-8"?>
<p:tagLst xmlns:a="http://schemas.openxmlformats.org/drawingml/2006/main" xmlns:r="http://schemas.openxmlformats.org/officeDocument/2006/relationships" xmlns:p="http://schemas.openxmlformats.org/presentationml/2006/main">
  <p:tag name="VARIATION" val="default"/>
  <p:tag name="TRANSITIONS" val="Custom"/>
  <p:tag name="CUSTOMTRANSITION" val="Fade"/>
  <p:tag name="DRAWINGBORDERCOLOR" val="Theme"/>
  <p:tag name="DRAWINGFILLCOLOR" val="Ppt"/>
  <p:tag name="LINECOLOR" val="Ppt"/>
  <p:tag name="PICTUREBORDERCOLOR" val="Theme"/>
  <p:tag name="TITLESTYLE" val="Shadow"/>
  <p:tag name="BULLETEDSTYLE" val="Shadow"/>
  <p:tag name="DRAWINGTEXTSTYLE" val="TwoD"/>
  <p:tag name="DRAWINGSTYLE" val="ThreeD"/>
  <p:tag name="PICTURESTYLE" val="ThreeD"/>
  <p:tag name="DRAWINGBORDER" val="Square-Small"/>
  <p:tag name="PICTUREBORDER" val="Square-Small"/>
  <p:tag name="TITLESHADOW" val="Soft"/>
  <p:tag name="TITLEFLATSHADOWCOLOR" val="0.5 0.5 0.5"/>
  <p:tag name="TITLEFLATSHADOWOFFSET" val="0.07 -0.07"/>
  <p:tag name="TITLEFLATSHADOWOPACITY" val="1"/>
  <p:tag name="TITLESOFTSHADOWCOLOR" val="0.5 0.5 0.5"/>
  <p:tag name="TITLESOFTSHADOWOFFSET" val="0.07 -0.07"/>
  <p:tag name="TITLESOFTSHADOWOPACITY" val="1"/>
  <p:tag name="TITLEGLOWSHADOWCOLOR" val="0.5 0.5 0.5"/>
  <p:tag name="TITLEGLOWSHADOWOPACITY" val="1"/>
  <p:tag name="TITLEGLOWSHADOWSPREAD" val="1"/>
  <p:tag name="BULLETEDSHADOW" val="Soft"/>
  <p:tag name="BULLETEDFLATSHADOWCOLOR" val="0.5 0.5 0.5"/>
  <p:tag name="BULLETEDFLATSHADOWOFFSET" val="0.07 -0.07"/>
  <p:tag name="BULLETEDFLATSHADOWOPACITY" val="1"/>
  <p:tag name="BULLETEDSOFTSHADOWCOLOR" val="0.5 0.5 0.5"/>
  <p:tag name="BULLETEDSOFTSHADOWOFFSET" val="0.07 -0.07"/>
  <p:tag name="BULLETEDSOFTSHADOWOPACITY" val="1"/>
  <p:tag name="BULLETEDGLOWSHADOWCOLOR" val="0.5 0.5 0.5"/>
  <p:tag name="BULLETEDGLOWSHADOWOPACITY" val="1"/>
  <p:tag name="BULLETEDGLOWSHADOWSPREAD" val="1"/>
  <p:tag name="TITLEINTERACTION" val="None"/>
  <p:tag name="BULLETEDINTERACTION" val="CheckBox"/>
  <p:tag name="DRAWINGINTERACTION" val="CheckBox"/>
  <p:tag name="PICTUREINTERACTION" val="CheckBox"/>
  <p:tag name="LINEINTERACTION" val="CheckBox"/>
  <p:tag name="TITLEANIMATION" val="Enhanced"/>
  <p:tag name="BULLETEDANIMATION" val="Enhanced"/>
  <p:tag name="DRAWINGANIMATION" val="Enhanced"/>
  <p:tag name="PICTUREANIMATION" val="Enhanced"/>
  <p:tag name="LINEANIMATION" val="Enhanced"/>
  <p:tag name="ANIMATIONAUDIO" val="True"/>
  <p:tag name="INTERACTIONAUDIO" val="True"/>
  <p:tag name="TRANSITIONAUDIO" val="True"/>
  <p:tag name="BULLETEDCOLOR" val="Ppt"/>
  <p:tag name="DRAWINGTEXTCOLOR" val="Ppt"/>
  <p:tag name="TITLECOLOR" val="Ppt"/>
  <p:tag name="OFX_CACHE_GROUP 10585" val="C:\DOCUME~1\DVILLA~1\LOCALS~1\Temp\OfficeFX\ofx606E9F80\3F5ADA41.EMF"/>
  <p:tag name="OFX_CACHE_GROUP 1058 Z5" val="C:\Documents and Settings\main_conference\Local Settings\Temp\OfficeFX\ofx77472C1F\3050394.EMF"/>
</p:tagLst>
</file>

<file path=ppt/tags/tag13.xml><?xml version="1.0" encoding="utf-8"?>
<p:tagLst xmlns:a="http://schemas.openxmlformats.org/drawingml/2006/main" xmlns:r="http://schemas.openxmlformats.org/officeDocument/2006/relationships" xmlns:p="http://schemas.openxmlformats.org/presentationml/2006/main">
  <p:tag name="VARIATION" val="default"/>
  <p:tag name="TRANSITIONS" val="Custom"/>
  <p:tag name="CUSTOMTRANSITION" val="Fade"/>
  <p:tag name="TITLECOLOR" val="Theme"/>
  <p:tag name="BULLETEDCOLOR" val="Theme"/>
  <p:tag name="DRAWINGTEXTCOLOR" val="Ppt"/>
  <p:tag name="DRAWINGBORDERCOLOR" val="Theme"/>
  <p:tag name="DRAWINGFILLCOLOR" val="Ppt"/>
  <p:tag name="LINECOLOR" val="Ppt"/>
  <p:tag name="PICTUREBORDERCOLOR" val="Theme"/>
  <p:tag name="TITLESTYLE" val="Shadow"/>
  <p:tag name="BULLETEDSTYLE" val="Shadow"/>
  <p:tag name="DRAWINGTEXTSTYLE" val="TwoD"/>
  <p:tag name="DRAWINGSTYLE" val="ThreeD"/>
  <p:tag name="PICTURESTYLE" val="ThreeD"/>
  <p:tag name="DRAWINGBORDER" val="Square-Small"/>
  <p:tag name="PICTUREBORDER" val="Square-Small"/>
  <p:tag name="TITLESHADOW" val="Soft"/>
  <p:tag name="TITLEFLATSHADOWCOLOR" val="0.5 0.5 0.5"/>
  <p:tag name="TITLEFLATSHADOWOFFSET" val="0.07 -0.07"/>
  <p:tag name="TITLEFLATSHADOWOPACITY" val="1"/>
  <p:tag name="TITLESOFTSHADOWCOLOR" val="0.5 0.5 0.5"/>
  <p:tag name="TITLESOFTSHADOWOFFSET" val="0.07 -0.07"/>
  <p:tag name="TITLESOFTSHADOWOPACITY" val="1"/>
  <p:tag name="TITLEGLOWSHADOWCOLOR" val="0.5 0.5 0.5"/>
  <p:tag name="TITLEGLOWSHADOWOPACITY" val="1"/>
  <p:tag name="TITLEGLOWSHADOWSPREAD" val="1"/>
  <p:tag name="BULLETEDSHADOW" val="Soft"/>
  <p:tag name="BULLETEDFLATSHADOWCOLOR" val="0.5 0.5 0.5"/>
  <p:tag name="BULLETEDFLATSHADOWOFFSET" val="0.07 -0.07"/>
  <p:tag name="BULLETEDFLATSHADOWOPACITY" val="1"/>
  <p:tag name="BULLETEDSOFTSHADOWCOLOR" val="0.5 0.5 0.5"/>
  <p:tag name="BULLETEDSOFTSHADOWOFFSET" val="0.07 -0.07"/>
  <p:tag name="BULLETEDSOFTSHADOWOPACITY" val="1"/>
  <p:tag name="BULLETEDGLOWSHADOWCOLOR" val="0.5 0.5 0.5"/>
  <p:tag name="BULLETEDGLOWSHADOWOPACITY" val="1"/>
  <p:tag name="BULLETEDGLOWSHADOWSPREAD" val="1"/>
  <p:tag name="TITLEINTERACTION" val="None"/>
  <p:tag name="BULLETEDINTERACTION" val="CheckBox"/>
  <p:tag name="DRAWINGINTERACTION" val="CheckBox"/>
  <p:tag name="PICTUREINTERACTION" val="CheckBox"/>
  <p:tag name="LINEINTERACTION" val="CheckBox"/>
  <p:tag name="TITLEANIMATION" val="Enhanced"/>
  <p:tag name="BULLETEDANIMATION" val="Enhanced"/>
  <p:tag name="DRAWINGANIMATION" val="Enhanced"/>
  <p:tag name="PICTUREANIMATION" val="Enhanced"/>
  <p:tag name="LINEANIMATION" val="Enhanced"/>
  <p:tag name="ANIMATIONAUDIO" val="True"/>
  <p:tag name="INTERACTIONAUDIO" val="True"/>
  <p:tag name="TRANSITIONAUDIO" val="True"/>
  <p:tag name="OFX_CACHE_PICTURE 144" val="C:\DOCUME~1\DVILLA~1\LOCALS~1\Temp\OfficeFX\ofx606E9F80\6095D6FA.EMF"/>
  <p:tag name="OFX_CACHE_PICTURE 14 Z4" val="C:\Documents and Settings\main_conference\Local Settings\Temp\OfficeFX\ofx77472C1F\2742C487.EMF"/>
</p:tagLst>
</file>

<file path=ppt/tags/tag14.xml><?xml version="1.0" encoding="utf-8"?>
<p:tagLst xmlns:a="http://schemas.openxmlformats.org/drawingml/2006/main" xmlns:r="http://schemas.openxmlformats.org/officeDocument/2006/relationships" xmlns:p="http://schemas.openxmlformats.org/presentationml/2006/main">
  <p:tag name="VARIATION" val="default"/>
  <p:tag name="TRANSITIONS" val="Custom"/>
  <p:tag name="CUSTOMTRANSITION" val="Fade"/>
  <p:tag name="TITLECOLOR" val="Theme"/>
  <p:tag name="BULLETEDCOLOR" val="Theme"/>
  <p:tag name="DRAWINGTEXTCOLOR" val="Ppt"/>
  <p:tag name="DRAWINGBORDERCOLOR" val="Theme"/>
  <p:tag name="DRAWINGFILLCOLOR" val="Ppt"/>
  <p:tag name="LINECOLOR" val="Ppt"/>
  <p:tag name="PICTUREBORDERCOLOR" val="Theme"/>
  <p:tag name="TITLESTYLE" val="Shadow"/>
  <p:tag name="BULLETEDSTYLE" val="Shadow"/>
  <p:tag name="DRAWINGTEXTSTYLE" val="TwoD"/>
  <p:tag name="DRAWINGSTYLE" val="ThreeD"/>
  <p:tag name="PICTURESTYLE" val="ThreeD"/>
  <p:tag name="DRAWINGBORDER" val="Square-Small"/>
  <p:tag name="PICTUREBORDER" val="Square-Small"/>
  <p:tag name="TITLESHADOW" val="Soft"/>
  <p:tag name="TITLEFLATSHADOWCOLOR" val="0.5 0.5 0.5"/>
  <p:tag name="TITLEFLATSHADOWOFFSET" val="0.07 -0.07"/>
  <p:tag name="TITLEFLATSHADOWOPACITY" val="1"/>
  <p:tag name="TITLESOFTSHADOWCOLOR" val="0.5 0.5 0.5"/>
  <p:tag name="TITLESOFTSHADOWOFFSET" val="0.07 -0.07"/>
  <p:tag name="TITLESOFTSHADOWOPACITY" val="1"/>
  <p:tag name="TITLEGLOWSHADOWCOLOR" val="0.5 0.5 0.5"/>
  <p:tag name="TITLEGLOWSHADOWOPACITY" val="1"/>
  <p:tag name="TITLEGLOWSHADOWSPREAD" val="1"/>
  <p:tag name="BULLETEDSHADOW" val="Soft"/>
  <p:tag name="BULLETEDFLATSHADOWCOLOR" val="0.5 0.5 0.5"/>
  <p:tag name="BULLETEDFLATSHADOWOFFSET" val="0.07 -0.07"/>
  <p:tag name="BULLETEDFLATSHADOWOPACITY" val="1"/>
  <p:tag name="BULLETEDSOFTSHADOWCOLOR" val="0.5 0.5 0.5"/>
  <p:tag name="BULLETEDSOFTSHADOWOFFSET" val="0.07 -0.07"/>
  <p:tag name="BULLETEDSOFTSHADOWOPACITY" val="1"/>
  <p:tag name="BULLETEDGLOWSHADOWCOLOR" val="0.5 0.5 0.5"/>
  <p:tag name="BULLETEDGLOWSHADOWOPACITY" val="1"/>
  <p:tag name="BULLETEDGLOWSHADOWSPREAD" val="1"/>
  <p:tag name="TITLEINTERACTION" val="None"/>
  <p:tag name="BULLETEDINTERACTION" val="CheckBox"/>
  <p:tag name="DRAWINGINTERACTION" val="CheckBox"/>
  <p:tag name="PICTUREINTERACTION" val="CheckBox"/>
  <p:tag name="LINEINTERACTION" val="CheckBox"/>
  <p:tag name="TITLEANIMATION" val="Enhanced"/>
  <p:tag name="BULLETEDANIMATION" val="Enhanced"/>
  <p:tag name="DRAWINGANIMATION" val="Enhanced"/>
  <p:tag name="PICTUREANIMATION" val="Enhanced"/>
  <p:tag name="LINEANIMATION" val="Enhanced"/>
  <p:tag name="ANIMATIONAUDIO" val="True"/>
  <p:tag name="INTERACTIONAUDIO" val="True"/>
  <p:tag name="TRANSITIONAUDIO" val="True"/>
  <p:tag name="OFX_CACHE_PICTURE 156" val="C:\DOCUME~1\DVILLA~1\LOCALS~1\Temp\OfficeFX\ofx606E9F80\18F15F1A.EMF"/>
  <p:tag name="OFX_CACHE_PICTURE 199" val="C:\DOCUME~1\DVILLA~1\LOCALS~1\Temp\OfficeFX\ofx606E9F80\1DAD2B37.EMF"/>
  <p:tag name="OFX_CACHE_PICTURE 1612" val="C:\DOCUME~1\DVILLA~1\LOCALS~1\Temp\OfficeFX\ofx606E9F80\556ACA6F.EMF"/>
  <p:tag name="OFX_CACHE_PICTURE 2215" val="C:\DOCUME~1\DVILLA~1\LOCALS~1\Temp\OfficeFX\ofx606E9F80\41C0FD49.EMF"/>
  <p:tag name="OFX_CACHE_PICTURE 15 Z6" val="C:\Documents and Settings\main_conference\Local Settings\Temp\OfficeFX\ofx77472C1F\6ACE3870.EMF"/>
  <p:tag name="OFX_CACHE_PICTURE 19 Z9" val="C:\Documents and Settings\main_conference\Local Settings\Temp\OfficeFX\ofx77472C1F\5553F6D1.EMF"/>
  <p:tag name="OFX_CACHE_PICTURE 16 Z12" val="C:\Documents and Settings\main_conference\Local Settings\Temp\OfficeFX\ofx77472C1F\77D6F650.EMF"/>
  <p:tag name="OFX_CACHE_PICTURE 22 Z15" val="C:\Documents and Settings\main_conference\Local Settings\Temp\OfficeFX\ofx77472C1F\3CE0986F.EMF"/>
</p:tagLst>
</file>

<file path=ppt/tags/tag15.xml><?xml version="1.0" encoding="utf-8"?>
<p:tagLst xmlns:a="http://schemas.openxmlformats.org/drawingml/2006/main" xmlns:r="http://schemas.openxmlformats.org/officeDocument/2006/relationships" xmlns:p="http://schemas.openxmlformats.org/presentationml/2006/main">
  <p:tag name="VARIATION" val="default"/>
  <p:tag name="TRANSITIONS" val="Custom"/>
  <p:tag name="CUSTOMTRANSITION" val="Fade"/>
  <p:tag name="TITLECOLOR" val="Theme"/>
  <p:tag name="BULLETEDCOLOR" val="Theme"/>
  <p:tag name="DRAWINGTEXTCOLOR" val="Ppt"/>
  <p:tag name="DRAWINGBORDERCOLOR" val="Theme"/>
  <p:tag name="DRAWINGFILLCOLOR" val="Ppt"/>
  <p:tag name="LINECOLOR" val="Ppt"/>
  <p:tag name="PICTUREBORDERCOLOR" val="Theme"/>
  <p:tag name="TITLESTYLE" val="Shadow"/>
  <p:tag name="BULLETEDSTYLE" val="Shadow"/>
  <p:tag name="DRAWINGTEXTSTYLE" val="TwoD"/>
  <p:tag name="DRAWINGSTYLE" val="ThreeD"/>
  <p:tag name="PICTURESTYLE" val="ThreeD"/>
  <p:tag name="DRAWINGBORDER" val="Square-Small"/>
  <p:tag name="PICTUREBORDER" val="Square-Small"/>
  <p:tag name="TITLESHADOW" val="Soft"/>
  <p:tag name="TITLEFLATSHADOWCOLOR" val="0.5 0.5 0.5"/>
  <p:tag name="TITLEFLATSHADOWOFFSET" val="0.07 -0.07"/>
  <p:tag name="TITLEFLATSHADOWOPACITY" val="1"/>
  <p:tag name="TITLESOFTSHADOWCOLOR" val="0.5 0.5 0.5"/>
  <p:tag name="TITLESOFTSHADOWOFFSET" val="0.07 -0.07"/>
  <p:tag name="TITLESOFTSHADOWOPACITY" val="1"/>
  <p:tag name="TITLEGLOWSHADOWCOLOR" val="0.5 0.5 0.5"/>
  <p:tag name="TITLEGLOWSHADOWOPACITY" val="1"/>
  <p:tag name="TITLEGLOWSHADOWSPREAD" val="1"/>
  <p:tag name="BULLETEDSHADOW" val="Soft"/>
  <p:tag name="BULLETEDFLATSHADOWCOLOR" val="0.5 0.5 0.5"/>
  <p:tag name="BULLETEDFLATSHADOWOFFSET" val="0.07 -0.07"/>
  <p:tag name="BULLETEDFLATSHADOWOPACITY" val="1"/>
  <p:tag name="BULLETEDSOFTSHADOWCOLOR" val="0.5 0.5 0.5"/>
  <p:tag name="BULLETEDSOFTSHADOWOFFSET" val="0.07 -0.07"/>
  <p:tag name="BULLETEDSOFTSHADOWOPACITY" val="1"/>
  <p:tag name="BULLETEDGLOWSHADOWCOLOR" val="0.5 0.5 0.5"/>
  <p:tag name="BULLETEDGLOWSHADOWOPACITY" val="1"/>
  <p:tag name="BULLETEDGLOWSHADOWSPREAD" val="1"/>
  <p:tag name="TITLEINTERACTION" val="None"/>
  <p:tag name="BULLETEDINTERACTION" val="CheckBox"/>
  <p:tag name="DRAWINGINTERACTION" val="CheckBox"/>
  <p:tag name="PICTUREINTERACTION" val="CheckBox"/>
  <p:tag name="LINEINTERACTION" val="CheckBox"/>
  <p:tag name="TITLEANIMATION" val="Enhanced"/>
  <p:tag name="BULLETEDANIMATION" val="Enhanced"/>
  <p:tag name="DRAWINGANIMATION" val="Enhanced"/>
  <p:tag name="PICTUREANIMATION" val="Enhanced"/>
  <p:tag name="LINEANIMATION" val="Enhanced"/>
  <p:tag name="ANIMATIONAUDIO" val="True"/>
  <p:tag name="INTERACTIONAUDIO" val="True"/>
  <p:tag name="TRANSITIONAUDIO" val="True"/>
  <p:tag name="OFX_CACHE_PICTURE 95" val="C:\DOCUME~1\DVILLA~1\LOCALS~1\Temp\OfficeFX\ofx606E9F80\33D4AE79.EMF"/>
  <p:tag name="OFX_CACHE_PICTURE 9 Z5" val="C:\Documents and Settings\main_conference\Local Settings\Temp\OfficeFX\ofx77472C1F\9493529.EMF"/>
</p:tagLst>
</file>

<file path=ppt/tags/tag16.xml><?xml version="1.0" encoding="utf-8"?>
<p:tagLst xmlns:a="http://schemas.openxmlformats.org/drawingml/2006/main" xmlns:r="http://schemas.openxmlformats.org/officeDocument/2006/relationships" xmlns:p="http://schemas.openxmlformats.org/presentationml/2006/main">
  <p:tag name="VARIATION" val="default"/>
  <p:tag name="TRANSITIONS" val="Custom"/>
  <p:tag name="CUSTOMTRANSITION" val="Fade"/>
  <p:tag name="TITLECOLOR" val="Theme"/>
  <p:tag name="BULLETEDCOLOR" val="Theme"/>
  <p:tag name="DRAWINGTEXTCOLOR" val="Ppt"/>
  <p:tag name="DRAWINGBORDERCOLOR" val="Theme"/>
  <p:tag name="DRAWINGFILLCOLOR" val="Ppt"/>
  <p:tag name="LINECOLOR" val="Ppt"/>
  <p:tag name="PICTUREBORDERCOLOR" val="Theme"/>
  <p:tag name="TITLESTYLE" val="Shadow"/>
  <p:tag name="BULLETEDSTYLE" val="Shadow"/>
  <p:tag name="DRAWINGTEXTSTYLE" val="TwoD"/>
  <p:tag name="DRAWINGSTYLE" val="ThreeD"/>
  <p:tag name="PICTURESTYLE" val="ThreeD"/>
  <p:tag name="DRAWINGBORDER" val="Square-Small"/>
  <p:tag name="PICTUREBORDER" val="Square-Small"/>
  <p:tag name="TITLESHADOW" val="Soft"/>
  <p:tag name="TITLEFLATSHADOWCOLOR" val="0.5 0.5 0.5"/>
  <p:tag name="TITLEFLATSHADOWOFFSET" val="0.07 -0.07"/>
  <p:tag name="TITLEFLATSHADOWOPACITY" val="1"/>
  <p:tag name="TITLESOFTSHADOWCOLOR" val="0.5 0.5 0.5"/>
  <p:tag name="TITLESOFTSHADOWOFFSET" val="0.07 -0.07"/>
  <p:tag name="TITLESOFTSHADOWOPACITY" val="1"/>
  <p:tag name="TITLEGLOWSHADOWCOLOR" val="0.5 0.5 0.5"/>
  <p:tag name="TITLEGLOWSHADOWOPACITY" val="1"/>
  <p:tag name="TITLEGLOWSHADOWSPREAD" val="1"/>
  <p:tag name="BULLETEDSHADOW" val="Soft"/>
  <p:tag name="BULLETEDFLATSHADOWCOLOR" val="0.5 0.5 0.5"/>
  <p:tag name="BULLETEDFLATSHADOWOFFSET" val="0.07 -0.07"/>
  <p:tag name="BULLETEDFLATSHADOWOPACITY" val="1"/>
  <p:tag name="BULLETEDSOFTSHADOWCOLOR" val="0.5 0.5 0.5"/>
  <p:tag name="BULLETEDSOFTSHADOWOFFSET" val="0.07 -0.07"/>
  <p:tag name="BULLETEDSOFTSHADOWOPACITY" val="1"/>
  <p:tag name="BULLETEDGLOWSHADOWCOLOR" val="0.5 0.5 0.5"/>
  <p:tag name="BULLETEDGLOWSHADOWOPACITY" val="1"/>
  <p:tag name="BULLETEDGLOWSHADOWSPREAD" val="1"/>
  <p:tag name="TITLEINTERACTION" val="None"/>
  <p:tag name="BULLETEDINTERACTION" val="CheckBox"/>
  <p:tag name="DRAWINGINTERACTION" val="CheckBox"/>
  <p:tag name="PICTUREINTERACTION" val="CheckBox"/>
  <p:tag name="LINEINTERACTION" val="CheckBox"/>
  <p:tag name="TITLEANIMATION" val="Enhanced"/>
  <p:tag name="BULLETEDANIMATION" val="Enhanced"/>
  <p:tag name="DRAWINGANIMATION" val="Enhanced"/>
  <p:tag name="PICTUREANIMATION" val="Enhanced"/>
  <p:tag name="LINEANIMATION" val="Enhanced"/>
  <p:tag name="ANIMATIONAUDIO" val="True"/>
  <p:tag name="INTERACTIONAUDIO" val="True"/>
  <p:tag name="TRANSITIONAUDIO" val="True"/>
  <p:tag name="OFX_CACHE_PICTURE 43" val="C:\DOCUME~1\DVILLA~1\LOCALS~1\Temp\OfficeFX\ofx606E9F80\2B9E77F3.EMF"/>
  <p:tag name="OFX_CACHE_PICTURE 4 Z3" val="C:\Documents and Settings\main_conference\Local Settings\Temp\OfficeFX\ofx77472C1F\29ABB2.EMF"/>
</p:tagLst>
</file>

<file path=ppt/tags/tag17.xml><?xml version="1.0" encoding="utf-8"?>
<p:tagLst xmlns:a="http://schemas.openxmlformats.org/drawingml/2006/main" xmlns:r="http://schemas.openxmlformats.org/officeDocument/2006/relationships" xmlns:p="http://schemas.openxmlformats.org/presentationml/2006/main">
  <p:tag name="VARIATION" val="default"/>
  <p:tag name="TRANSITIONS" val="Custom"/>
  <p:tag name="CUSTOMTRANSITION" val="Fade"/>
  <p:tag name="TITLECOLOR" val="Theme"/>
  <p:tag name="BULLETEDCOLOR" val="Theme"/>
  <p:tag name="DRAWINGTEXTCOLOR" val="Ppt"/>
  <p:tag name="DRAWINGBORDERCOLOR" val="Theme"/>
  <p:tag name="DRAWINGFILLCOLOR" val="Ppt"/>
  <p:tag name="LINECOLOR" val="Ppt"/>
  <p:tag name="PICTUREBORDERCOLOR" val="Theme"/>
  <p:tag name="TITLESTYLE" val="Shadow"/>
  <p:tag name="BULLETEDSTYLE" val="Shadow"/>
  <p:tag name="DRAWINGTEXTSTYLE" val="TwoD"/>
  <p:tag name="DRAWINGSTYLE" val="ThreeD"/>
  <p:tag name="PICTURESTYLE" val="ThreeD"/>
  <p:tag name="DRAWINGBORDER" val="Square-Small"/>
  <p:tag name="PICTUREBORDER" val="Square-Small"/>
  <p:tag name="TITLESHADOW" val="Soft"/>
  <p:tag name="TITLEFLATSHADOWCOLOR" val="0.5 0.5 0.5"/>
  <p:tag name="TITLEFLATSHADOWOFFSET" val="0.07 -0.07"/>
  <p:tag name="TITLEFLATSHADOWOPACITY" val="1"/>
  <p:tag name="TITLESOFTSHADOWCOLOR" val="0.5 0.5 0.5"/>
  <p:tag name="TITLESOFTSHADOWOFFSET" val="0.07 -0.07"/>
  <p:tag name="TITLESOFTSHADOWOPACITY" val="1"/>
  <p:tag name="TITLEGLOWSHADOWCOLOR" val="0.5 0.5 0.5"/>
  <p:tag name="TITLEGLOWSHADOWOPACITY" val="1"/>
  <p:tag name="TITLEGLOWSHADOWSPREAD" val="1"/>
  <p:tag name="BULLETEDSHADOW" val="Soft"/>
  <p:tag name="BULLETEDFLATSHADOWCOLOR" val="0.5 0.5 0.5"/>
  <p:tag name="BULLETEDFLATSHADOWOFFSET" val="0.07 -0.07"/>
  <p:tag name="BULLETEDFLATSHADOWOPACITY" val="1"/>
  <p:tag name="BULLETEDSOFTSHADOWCOLOR" val="0.5 0.5 0.5"/>
  <p:tag name="BULLETEDSOFTSHADOWOFFSET" val="0.07 -0.07"/>
  <p:tag name="BULLETEDSOFTSHADOWOPACITY" val="1"/>
  <p:tag name="BULLETEDGLOWSHADOWCOLOR" val="0.5 0.5 0.5"/>
  <p:tag name="BULLETEDGLOWSHADOWOPACITY" val="1"/>
  <p:tag name="BULLETEDGLOWSHADOWSPREAD" val="1"/>
  <p:tag name="TITLEINTERACTION" val="None"/>
  <p:tag name="BULLETEDINTERACTION" val="CheckBox"/>
  <p:tag name="DRAWINGINTERACTION" val="CheckBox"/>
  <p:tag name="PICTUREINTERACTION" val="CheckBox"/>
  <p:tag name="LINEINTERACTION" val="CheckBox"/>
  <p:tag name="TITLEANIMATION" val="Enhanced"/>
  <p:tag name="BULLETEDANIMATION" val="Enhanced"/>
  <p:tag name="DRAWINGANIMATION" val="Enhanced"/>
  <p:tag name="PICTUREANIMATION" val="Enhanced"/>
  <p:tag name="LINEANIMATION" val="Enhanced"/>
  <p:tag name="ANIMATIONAUDIO" val="True"/>
  <p:tag name="INTERACTIONAUDIO" val="True"/>
  <p:tag name="TRANSITIONAUDIO" val="True"/>
</p:tagLst>
</file>

<file path=ppt/tags/tag18.xml><?xml version="1.0" encoding="utf-8"?>
<p:tagLst xmlns:a="http://schemas.openxmlformats.org/drawingml/2006/main" xmlns:r="http://schemas.openxmlformats.org/officeDocument/2006/relationships" xmlns:p="http://schemas.openxmlformats.org/presentationml/2006/main">
  <p:tag name="EXTRAVIDEOFILE" val="C:\LSU PowerPoint Presentations\06 - MALS with Flowing Systems\alignment.avi"/>
  <p:tag name="EXTRAVIDEOSCENE" val="C:\Program Files\Instant Effects\OfficeFX\Repository\Video Insert\E PC\E PC.fxml"/>
  <p:tag name="EXTRAVIDEONAME" val="Main Camera"/>
  <p:tag name="EXTRAVIDEOPOSITION" val="0.5314236 0.6177546"/>
  <p:tag name="EXTRAVIDEOSIZE" val="0.384375 0.38"/>
  <p:tag name="EXTRAVIDEOINTERACTIVE" val="True"/>
  <p:tag name="EXTRAVIDEOCLEARFB" val="False"/>
  <p:tag name="EXTRAVIDEOBEHIND" val="False"/>
  <p:tag name="EXTRAVIDEOPERSIST" val="False"/>
  <p:tag name="EXTRAVIDEOIGNOREAUDIO" val="False"/>
  <p:tag name="EXTRAVIDEOREPEATCONTINUOUSLY" val="False"/>
  <p:tag name="EXTRAVIDEOREPEATCOUNT" val="1"/>
  <p:tag name="EXTRAVIDEOANIMATIONBEHAVIOR" val="StartOnSlideDisplay"/>
</p:tagLst>
</file>

<file path=ppt/tags/tag19.xml><?xml version="1.0" encoding="utf-8"?>
<p:tagLst xmlns:a="http://schemas.openxmlformats.org/drawingml/2006/main" xmlns:r="http://schemas.openxmlformats.org/officeDocument/2006/relationships" xmlns:p="http://schemas.openxmlformats.org/presentationml/2006/main">
  <p:tag name="VARIATION" val="default"/>
  <p:tag name="TRANSITIONS" val="Custom"/>
  <p:tag name="CUSTOMTRANSITION" val="Fade"/>
  <p:tag name="TITLECOLOR" val="Theme"/>
  <p:tag name="BULLETEDCOLOR" val="Theme"/>
  <p:tag name="DRAWINGTEXTCOLOR" val="Ppt"/>
  <p:tag name="DRAWINGBORDERCOLOR" val="Theme"/>
  <p:tag name="DRAWINGFILLCOLOR" val="Ppt"/>
  <p:tag name="LINECOLOR" val="Ppt"/>
  <p:tag name="PICTUREBORDERCOLOR" val="Theme"/>
  <p:tag name="TITLESTYLE" val="Shadow"/>
  <p:tag name="BULLETEDSTYLE" val="Shadow"/>
  <p:tag name="DRAWINGTEXTSTYLE" val="TwoD"/>
  <p:tag name="DRAWINGSTYLE" val="ThreeD"/>
  <p:tag name="PICTURESTYLE" val="ThreeD"/>
  <p:tag name="DRAWINGBORDER" val="Square-Small"/>
  <p:tag name="PICTUREBORDER" val="Square-Small"/>
  <p:tag name="TITLESHADOW" val="Soft"/>
  <p:tag name="TITLEFLATSHADOWCOLOR" val="0.5 0.5 0.5"/>
  <p:tag name="TITLEFLATSHADOWOFFSET" val="0.07 -0.07"/>
  <p:tag name="TITLEFLATSHADOWOPACITY" val="1"/>
  <p:tag name="TITLESOFTSHADOWCOLOR" val="0.5 0.5 0.5"/>
  <p:tag name="TITLESOFTSHADOWOFFSET" val="0.07 -0.07"/>
  <p:tag name="TITLESOFTSHADOWOPACITY" val="1"/>
  <p:tag name="TITLEGLOWSHADOWCOLOR" val="0.5 0.5 0.5"/>
  <p:tag name="TITLEGLOWSHADOWOPACITY" val="1"/>
  <p:tag name="TITLEGLOWSHADOWSPREAD" val="1"/>
  <p:tag name="BULLETEDSHADOW" val="Soft"/>
  <p:tag name="BULLETEDFLATSHADOWCOLOR" val="0.5 0.5 0.5"/>
  <p:tag name="BULLETEDFLATSHADOWOFFSET" val="0.07 -0.07"/>
  <p:tag name="BULLETEDFLATSHADOWOPACITY" val="1"/>
  <p:tag name="BULLETEDSOFTSHADOWCOLOR" val="0.5 0.5 0.5"/>
  <p:tag name="BULLETEDSOFTSHADOWOFFSET" val="0.07 -0.07"/>
  <p:tag name="BULLETEDSOFTSHADOWOPACITY" val="1"/>
  <p:tag name="BULLETEDGLOWSHADOWCOLOR" val="0.5 0.5 0.5"/>
  <p:tag name="BULLETEDGLOWSHADOWOPACITY" val="1"/>
  <p:tag name="BULLETEDGLOWSHADOWSPREAD" val="1"/>
  <p:tag name="TITLEINTERACTION" val="None"/>
  <p:tag name="BULLETEDINTERACTION" val="CheckBox"/>
  <p:tag name="DRAWINGINTERACTION" val="CheckBox"/>
  <p:tag name="PICTUREINTERACTION" val="CheckBox"/>
  <p:tag name="LINEINTERACTION" val="CheckBox"/>
  <p:tag name="TITLEANIMATION" val="Enhanced"/>
  <p:tag name="BULLETEDANIMATION" val="Enhanced"/>
  <p:tag name="DRAWINGANIMATION" val="Enhanced"/>
  <p:tag name="PICTUREANIMATION" val="Enhanced"/>
  <p:tag name="LINEANIMATION" val="Enhanced"/>
  <p:tag name="ANIMATIONAUDIO" val="True"/>
  <p:tag name="INTERACTIONAUDIO" val="True"/>
  <p:tag name="TRANSITIONAUDIO" val="True"/>
  <p:tag name="OFX_CACHE_PICTURE 43" val="C:\DOCUME~1\DVILLA~1\LOCALS~1\Temp\OfficeFX\ofx606E9F80\67C54BF3.EMF"/>
  <p:tag name="OFX_CACHE_PICTURE 4 Z3" val="C:\Documents and Settings\main_conference\Local Settings\Temp\OfficeFX\ofx77472C1F\1E3CF8CF.EMF"/>
</p:tagLst>
</file>

<file path=ppt/tags/tag2.xml><?xml version="1.0" encoding="utf-8"?>
<p:tagLst xmlns:a="http://schemas.openxmlformats.org/drawingml/2006/main" xmlns:r="http://schemas.openxmlformats.org/officeDocument/2006/relationships" xmlns:p="http://schemas.openxmlformats.org/presentationml/2006/main">
  <p:tag name="VARIATION" val="default"/>
  <p:tag name="TRANSITIONS" val="Custom"/>
  <p:tag name="CUSTOMTRANSITION" val="|Standard Aspect|Lens Flare"/>
  <p:tag name="TITLECOLOR" val="Theme"/>
  <p:tag name="BULLETEDCOLOR" val="Theme"/>
  <p:tag name="DRAWINGTEXTCOLOR" val="Ppt"/>
  <p:tag name="DRAWINGBORDERCOLOR" val="Ppt"/>
  <p:tag name="DRAWINGFILLCOLOR" val="Ppt"/>
  <p:tag name="LINECOLOR" val="Ppt"/>
  <p:tag name="PICTUREBORDERCOLOR" val="Theme"/>
  <p:tag name="TITLESTYLE" val="Shadow"/>
  <p:tag name="BULLETEDSTYLE" val="Shadow"/>
  <p:tag name="DRAWINGTEXTSTYLE" val="TwoD"/>
  <p:tag name="DRAWINGSTYLE" val="ThreeD"/>
  <p:tag name="PICTURESTYLE" val="ThreeD"/>
  <p:tag name="DRAWINGBORDER" val="Square-Small"/>
  <p:tag name="PICTUREBORDER" val="Square-Small"/>
  <p:tag name="TITLESHADOW" val="Soft"/>
  <p:tag name="TITLEFLATSHADOWCOLOR" val="0.5 0.5 0.5"/>
  <p:tag name="TITLEFLATSHADOWOFFSET" val="0.07 -0.07"/>
  <p:tag name="TITLEFLATSHADOWOPACITY" val="1"/>
  <p:tag name="TITLESOFTSHADOWCOLOR" val="0.5 0.5 0.5"/>
  <p:tag name="TITLESOFTSHADOWOFFSET" val="0.07 -0.07"/>
  <p:tag name="TITLESOFTSHADOWOPACITY" val="1"/>
  <p:tag name="TITLEGLOWSHADOWCOLOR" val="0.5 0.5 0.5"/>
  <p:tag name="TITLEGLOWSHADOWOPACITY" val="1"/>
  <p:tag name="TITLEGLOWSHADOWSPREAD" val="1"/>
  <p:tag name="BULLETEDSHADOW" val="Soft"/>
  <p:tag name="BULLETEDFLATSHADOWCOLOR" val="0.5 0.5 0.5"/>
  <p:tag name="BULLETEDFLATSHADOWOFFSET" val="0.07 -0.07"/>
  <p:tag name="BULLETEDFLATSHADOWOPACITY" val="1"/>
  <p:tag name="BULLETEDSOFTSHADOWCOLOR" val="0.5 0.5 0.5"/>
  <p:tag name="BULLETEDSOFTSHADOWOFFSET" val="0.07 -0.07"/>
  <p:tag name="BULLETEDSOFTSHADOWOPACITY" val="1"/>
  <p:tag name="BULLETEDGLOWSHADOWCOLOR" val="0.5 0.5 0.5"/>
  <p:tag name="BULLETEDGLOWSHADOWOPACITY" val="1"/>
  <p:tag name="BULLETEDGLOWSHADOWSPREAD" val="1"/>
  <p:tag name="TITLEINTERACTION" val="None"/>
  <p:tag name="BULLETEDINTERACTION" val="CheckBox"/>
  <p:tag name="DRAWINGINTERACTION" val="CheckBox"/>
  <p:tag name="PICTUREINTERACTION" val="CheckBox"/>
  <p:tag name="LINEINTERACTION" val="CheckBox"/>
  <p:tag name="TITLEANIMATION" val="Enhanced"/>
  <p:tag name="BULLETEDANIMATION" val="Enhanced"/>
  <p:tag name="DRAWINGANIMATION" val="Enhanced"/>
  <p:tag name="PICTUREANIMATION" val="Enhanced"/>
  <p:tag name="LINEANIMATION" val="Enhanced"/>
  <p:tag name="ANIMATIONAUDIO" val="True"/>
  <p:tag name="INTERACTIONAUDIO" val="True"/>
  <p:tag name="TRANSITIONAUDIO" val="True"/>
</p:tagLst>
</file>

<file path=ppt/tags/tag20.xml><?xml version="1.0" encoding="utf-8"?>
<p:tagLst xmlns:a="http://schemas.openxmlformats.org/drawingml/2006/main" xmlns:r="http://schemas.openxmlformats.org/officeDocument/2006/relationships" xmlns:p="http://schemas.openxmlformats.org/presentationml/2006/main">
  <p:tag name="VARIATION" val="default"/>
  <p:tag name="TRANSITIONS" val="Custom"/>
  <p:tag name="CUSTOMTRANSITION" val="Fade"/>
  <p:tag name="DRAWINGBORDERCOLOR" val="Theme"/>
  <p:tag name="DRAWINGFILLCOLOR" val="Ppt"/>
  <p:tag name="LINECOLOR" val="Ppt"/>
  <p:tag name="PICTUREBORDERCOLOR" val="Theme"/>
  <p:tag name="TITLESTYLE" val="Shadow"/>
  <p:tag name="BULLETEDSTYLE" val="Shadow"/>
  <p:tag name="DRAWINGTEXTSTYLE" val="TwoD"/>
  <p:tag name="DRAWINGSTYLE" val="ThreeD"/>
  <p:tag name="PICTURESTYLE" val="ThreeD"/>
  <p:tag name="DRAWINGBORDER" val="Square-Small"/>
  <p:tag name="PICTUREBORDER" val="Square-Small"/>
  <p:tag name="TITLESHADOW" val="Soft"/>
  <p:tag name="TITLEFLATSHADOWCOLOR" val="0.5 0.5 0.5"/>
  <p:tag name="TITLEFLATSHADOWOFFSET" val="0.07 -0.07"/>
  <p:tag name="TITLEFLATSHADOWOPACITY" val="1"/>
  <p:tag name="TITLESOFTSHADOWCOLOR" val="0.5 0.5 0.5"/>
  <p:tag name="TITLESOFTSHADOWOFFSET" val="0.07 -0.07"/>
  <p:tag name="TITLESOFTSHADOWOPACITY" val="1"/>
  <p:tag name="TITLEGLOWSHADOWCOLOR" val="0.5 0.5 0.5"/>
  <p:tag name="TITLEGLOWSHADOWOPACITY" val="1"/>
  <p:tag name="TITLEGLOWSHADOWSPREAD" val="1"/>
  <p:tag name="BULLETEDSHADOW" val="Soft"/>
  <p:tag name="BULLETEDFLATSHADOWCOLOR" val="0.5 0.5 0.5"/>
  <p:tag name="BULLETEDFLATSHADOWOFFSET" val="0.07 -0.07"/>
  <p:tag name="BULLETEDFLATSHADOWOPACITY" val="1"/>
  <p:tag name="BULLETEDSOFTSHADOWCOLOR" val="0.5 0.5 0.5"/>
  <p:tag name="BULLETEDSOFTSHADOWOFFSET" val="0.07 -0.07"/>
  <p:tag name="BULLETEDSOFTSHADOWOPACITY" val="1"/>
  <p:tag name="BULLETEDGLOWSHADOWCOLOR" val="0.5 0.5 0.5"/>
  <p:tag name="BULLETEDGLOWSHADOWOPACITY" val="1"/>
  <p:tag name="BULLETEDGLOWSHADOWSPREAD" val="1"/>
  <p:tag name="TITLEINTERACTION" val="None"/>
  <p:tag name="BULLETEDINTERACTION" val="CheckBox"/>
  <p:tag name="DRAWINGINTERACTION" val="CheckBox"/>
  <p:tag name="PICTUREINTERACTION" val="CheckBox"/>
  <p:tag name="LINEINTERACTION" val="CheckBox"/>
  <p:tag name="TITLEANIMATION" val="Enhanced"/>
  <p:tag name="BULLETEDANIMATION" val="Enhanced"/>
  <p:tag name="DRAWINGANIMATION" val="Enhanced"/>
  <p:tag name="PICTUREANIMATION" val="Enhanced"/>
  <p:tag name="LINEANIMATION" val="Enhanced"/>
  <p:tag name="ANIMATIONAUDIO" val="True"/>
  <p:tag name="INTERACTIONAUDIO" val="True"/>
  <p:tag name="TRANSITIONAUDIO" val="True"/>
  <p:tag name="BULLETEDCOLOR" val="Theme"/>
  <p:tag name="DRAWINGTEXTCOLOR" val="Ppt"/>
  <p:tag name="TITLECOLOR" val="Ppt"/>
  <p:tag name="OFX_CACHE_PICTURE 32" val="C:\DOCUME~1\DVILLA~1\LOCALS~1\Temp\OfficeFX\ofx606E9F80\3BE0F029.EMF"/>
  <p:tag name="OFX_CACHE_PICTURE 3 Z2" val="C:\Documents and Settings\main_conference\Local Settings\Temp\OfficeFX\ofx77472C1F\15B2765E.EMF"/>
</p:tagLst>
</file>

<file path=ppt/tags/tag21.xml><?xml version="1.0" encoding="utf-8"?>
<p:tagLst xmlns:a="http://schemas.openxmlformats.org/drawingml/2006/main" xmlns:r="http://schemas.openxmlformats.org/officeDocument/2006/relationships" xmlns:p="http://schemas.openxmlformats.org/presentationml/2006/main">
  <p:tag name="VARIATION" val="default"/>
  <p:tag name="TRANSITIONS" val="Custom"/>
  <p:tag name="CUSTOMTRANSITION" val="Fade"/>
  <p:tag name="DRAWINGTEXTCOLOR" val="Ppt"/>
  <p:tag name="DRAWINGBORDERCOLOR" val="Theme"/>
  <p:tag name="DRAWINGFILLCOLOR" val="Ppt"/>
  <p:tag name="LINECOLOR" val="Ppt"/>
  <p:tag name="PICTUREBORDERCOLOR" val="Theme"/>
  <p:tag name="TITLESTYLE" val="Shadow"/>
  <p:tag name="BULLETEDSTYLE" val="Shadow"/>
  <p:tag name="DRAWINGTEXTSTYLE" val="TwoD"/>
  <p:tag name="DRAWINGSTYLE" val="ThreeD"/>
  <p:tag name="PICTURESTYLE" val="ThreeD"/>
  <p:tag name="DRAWINGBORDER" val="Square-Small"/>
  <p:tag name="PICTUREBORDER" val="Square-Small"/>
  <p:tag name="TITLESHADOW" val="Soft"/>
  <p:tag name="TITLEFLATSHADOWCOLOR" val="0.5 0.5 0.5"/>
  <p:tag name="TITLEFLATSHADOWOFFSET" val="0.07 -0.07"/>
  <p:tag name="TITLEFLATSHADOWOPACITY" val="1"/>
  <p:tag name="TITLESOFTSHADOWCOLOR" val="0.5 0.5 0.5"/>
  <p:tag name="TITLESOFTSHADOWOFFSET" val="0.07 -0.07"/>
  <p:tag name="TITLESOFTSHADOWOPACITY" val="1"/>
  <p:tag name="TITLEGLOWSHADOWCOLOR" val="0.5 0.5 0.5"/>
  <p:tag name="TITLEGLOWSHADOWOPACITY" val="1"/>
  <p:tag name="TITLEGLOWSHADOWSPREAD" val="1"/>
  <p:tag name="BULLETEDSHADOW" val="Soft"/>
  <p:tag name="BULLETEDFLATSHADOWCOLOR" val="0.5 0.5 0.5"/>
  <p:tag name="BULLETEDFLATSHADOWOFFSET" val="0.07 -0.07"/>
  <p:tag name="BULLETEDFLATSHADOWOPACITY" val="1"/>
  <p:tag name="BULLETEDSOFTSHADOWCOLOR" val="0.5 0.5 0.5"/>
  <p:tag name="BULLETEDSOFTSHADOWOFFSET" val="0.07 -0.07"/>
  <p:tag name="BULLETEDSOFTSHADOWOPACITY" val="1"/>
  <p:tag name="BULLETEDGLOWSHADOWCOLOR" val="0.5 0.5 0.5"/>
  <p:tag name="BULLETEDGLOWSHADOWOPACITY" val="1"/>
  <p:tag name="BULLETEDGLOWSHADOWSPREAD" val="1"/>
  <p:tag name="TITLEINTERACTION" val="None"/>
  <p:tag name="BULLETEDINTERACTION" val="CheckBox"/>
  <p:tag name="DRAWINGINTERACTION" val="CheckBox"/>
  <p:tag name="PICTUREINTERACTION" val="CheckBox"/>
  <p:tag name="LINEINTERACTION" val="CheckBox"/>
  <p:tag name="TITLEANIMATION" val="Enhanced"/>
  <p:tag name="BULLETEDANIMATION" val="Enhanced"/>
  <p:tag name="DRAWINGANIMATION" val="Enhanced"/>
  <p:tag name="PICTUREANIMATION" val="Enhanced"/>
  <p:tag name="LINEANIMATION" val="Enhanced"/>
  <p:tag name="ANIMATIONAUDIO" val="True"/>
  <p:tag name="INTERACTIONAUDIO" val="True"/>
  <p:tag name="TRANSITIONAUDIO" val="True"/>
  <p:tag name="BULLETEDCOLOR" val="Ppt"/>
  <p:tag name="TITLECOLOR" val="Ppt"/>
  <p:tag name="OFX_CACHE_PICTURE 32" val="C:\DOCUME~1\DVILLA~1\LOCALS~1\Temp\OfficeFX\ofx606E9F80\24104E42.EMF"/>
  <p:tag name="OFX_CACHE_PICTURE 3 Z2" val="C:\Documents and Settings\main_conference\Local Settings\Temp\OfficeFX\ofx77472C1F\48A819B0.EMF"/>
</p:tagLst>
</file>

<file path=ppt/tags/tag22.xml><?xml version="1.0" encoding="utf-8"?>
<p:tagLst xmlns:a="http://schemas.openxmlformats.org/drawingml/2006/main" xmlns:r="http://schemas.openxmlformats.org/officeDocument/2006/relationships" xmlns:p="http://schemas.openxmlformats.org/presentationml/2006/main">
  <p:tag name="VARIATION" val="default"/>
  <p:tag name="TRANSITIONS" val="Custom"/>
  <p:tag name="CUSTOMTRANSITION" val="Fade"/>
  <p:tag name="BULLETEDCOLOR" val="Theme"/>
  <p:tag name="DRAWINGTEXTCOLOR" val="Ppt"/>
  <p:tag name="DRAWINGBORDERCOLOR" val="Theme"/>
  <p:tag name="DRAWINGFILLCOLOR" val="Ppt"/>
  <p:tag name="LINECOLOR" val="Ppt"/>
  <p:tag name="PICTUREBORDERCOLOR" val="Theme"/>
  <p:tag name="TITLESTYLE" val="Shadow"/>
  <p:tag name="BULLETEDSTYLE" val="Shadow"/>
  <p:tag name="DRAWINGTEXTSTYLE" val="TwoD"/>
  <p:tag name="DRAWINGSTYLE" val="ThreeD"/>
  <p:tag name="PICTURESTYLE" val="ThreeD"/>
  <p:tag name="DRAWINGBORDER" val="Square-Small"/>
  <p:tag name="PICTUREBORDER" val="Square-Small"/>
  <p:tag name="TITLESHADOW" val="Soft"/>
  <p:tag name="TITLEFLATSHADOWCOLOR" val="0.5 0.5 0.5"/>
  <p:tag name="TITLEFLATSHADOWOFFSET" val="0.07 -0.07"/>
  <p:tag name="TITLEFLATSHADOWOPACITY" val="1"/>
  <p:tag name="TITLESOFTSHADOWCOLOR" val="0.5 0.5 0.5"/>
  <p:tag name="TITLESOFTSHADOWOFFSET" val="0.07 -0.07"/>
  <p:tag name="TITLESOFTSHADOWOPACITY" val="1"/>
  <p:tag name="TITLEGLOWSHADOWCOLOR" val="0.5 0.5 0.5"/>
  <p:tag name="TITLEGLOWSHADOWOPACITY" val="1"/>
  <p:tag name="TITLEGLOWSHADOWSPREAD" val="1"/>
  <p:tag name="BULLETEDSHADOW" val="Soft"/>
  <p:tag name="BULLETEDFLATSHADOWCOLOR" val="0.5 0.5 0.5"/>
  <p:tag name="BULLETEDFLATSHADOWOFFSET" val="0.07 -0.07"/>
  <p:tag name="BULLETEDFLATSHADOWOPACITY" val="1"/>
  <p:tag name="BULLETEDSOFTSHADOWCOLOR" val="0.5 0.5 0.5"/>
  <p:tag name="BULLETEDSOFTSHADOWOFFSET" val="0.07 -0.07"/>
  <p:tag name="BULLETEDSOFTSHADOWOPACITY" val="1"/>
  <p:tag name="BULLETEDGLOWSHADOWCOLOR" val="0.5 0.5 0.5"/>
  <p:tag name="BULLETEDGLOWSHADOWOPACITY" val="1"/>
  <p:tag name="BULLETEDGLOWSHADOWSPREAD" val="1"/>
  <p:tag name="TITLEINTERACTION" val="None"/>
  <p:tag name="BULLETEDINTERACTION" val="CheckBox"/>
  <p:tag name="DRAWINGINTERACTION" val="CheckBox"/>
  <p:tag name="PICTUREINTERACTION" val="CheckBox"/>
  <p:tag name="LINEINTERACTION" val="CheckBox"/>
  <p:tag name="TITLEANIMATION" val="Enhanced"/>
  <p:tag name="BULLETEDANIMATION" val="Enhanced"/>
  <p:tag name="DRAWINGANIMATION" val="Enhanced"/>
  <p:tag name="PICTUREANIMATION" val="Enhanced"/>
  <p:tag name="LINEANIMATION" val="Enhanced"/>
  <p:tag name="ANIMATIONAUDIO" val="True"/>
  <p:tag name="INTERACTIONAUDIO" val="True"/>
  <p:tag name="TRANSITIONAUDIO" val="True"/>
  <p:tag name="TITLECOLOR" val="Ppt"/>
  <p:tag name="OFX_CACHE_PICTURE 25" val="C:\DOCUME~1\DVILLA~1\LOCALS~1\Temp\OfficeFX\ofx606E9F80\12015E9E.EMF"/>
  <p:tag name="OFX_CACHE_PICTURE 48" val="C:\DOCUME~1\DVILLA~1\LOCALS~1\Temp\OfficeFX\ofx606E9F80\54FD20F2.EMF"/>
  <p:tag name="OFX_CACHE_PICTURE 2 Z5" val="C:\Documents and Settings\main_conference\Local Settings\Temp\OfficeFX\ofx77472C1F\265656D9.EMF"/>
  <p:tag name="OFX_CACHE_PICTURE 4 Z8" val="C:\Documents and Settings\main_conference\Local Settings\Temp\OfficeFX\ofx77472C1F\34B628EA.EMF"/>
</p:tagLst>
</file>

<file path=ppt/tags/tag23.xml><?xml version="1.0" encoding="utf-8"?>
<p:tagLst xmlns:a="http://schemas.openxmlformats.org/drawingml/2006/main" xmlns:r="http://schemas.openxmlformats.org/officeDocument/2006/relationships" xmlns:p="http://schemas.openxmlformats.org/presentationml/2006/main">
  <p:tag name="VARIATION" val="default"/>
  <p:tag name="TRANSITIONS" val="Custom"/>
  <p:tag name="CUSTOMTRANSITION" val="Fade"/>
  <p:tag name="TITLECOLOR" val="Theme"/>
  <p:tag name="BULLETEDCOLOR" val="Theme"/>
  <p:tag name="DRAWINGTEXTCOLOR" val="Ppt"/>
  <p:tag name="DRAWINGBORDERCOLOR" val="Theme"/>
  <p:tag name="DRAWINGFILLCOLOR" val="Ppt"/>
  <p:tag name="LINECOLOR" val="Ppt"/>
  <p:tag name="PICTUREBORDERCOLOR" val="Theme"/>
  <p:tag name="TITLESTYLE" val="Shadow"/>
  <p:tag name="BULLETEDSTYLE" val="Shadow"/>
  <p:tag name="DRAWINGTEXTSTYLE" val="TwoD"/>
  <p:tag name="DRAWINGSTYLE" val="ThreeD"/>
  <p:tag name="PICTURESTYLE" val="ThreeD"/>
  <p:tag name="DRAWINGBORDER" val="Square-Small"/>
  <p:tag name="PICTUREBORDER" val="Square-Small"/>
  <p:tag name="TITLESHADOW" val="Soft"/>
  <p:tag name="TITLEFLATSHADOWCOLOR" val="0.5 0.5 0.5"/>
  <p:tag name="TITLEFLATSHADOWOFFSET" val="0.07 -0.07"/>
  <p:tag name="TITLEFLATSHADOWOPACITY" val="1"/>
  <p:tag name="TITLESOFTSHADOWCOLOR" val="0.5 0.5 0.5"/>
  <p:tag name="TITLESOFTSHADOWOFFSET" val="0.07 -0.07"/>
  <p:tag name="TITLESOFTSHADOWOPACITY" val="1"/>
  <p:tag name="TITLEGLOWSHADOWCOLOR" val="0.5 0.5 0.5"/>
  <p:tag name="TITLEGLOWSHADOWOPACITY" val="1"/>
  <p:tag name="TITLEGLOWSHADOWSPREAD" val="1"/>
  <p:tag name="BULLETEDSHADOW" val="Soft"/>
  <p:tag name="BULLETEDFLATSHADOWCOLOR" val="0.5 0.5 0.5"/>
  <p:tag name="BULLETEDFLATSHADOWOFFSET" val="0.07 -0.07"/>
  <p:tag name="BULLETEDFLATSHADOWOPACITY" val="1"/>
  <p:tag name="BULLETEDSOFTSHADOWCOLOR" val="0.5 0.5 0.5"/>
  <p:tag name="BULLETEDSOFTSHADOWOFFSET" val="0.07 -0.07"/>
  <p:tag name="BULLETEDSOFTSHADOWOPACITY" val="1"/>
  <p:tag name="BULLETEDGLOWSHADOWCOLOR" val="0.5 0.5 0.5"/>
  <p:tag name="BULLETEDGLOWSHADOWOPACITY" val="1"/>
  <p:tag name="BULLETEDGLOWSHADOWSPREAD" val="1"/>
  <p:tag name="TITLEINTERACTION" val="None"/>
  <p:tag name="BULLETEDINTERACTION" val="CheckBox"/>
  <p:tag name="DRAWINGINTERACTION" val="CheckBox"/>
  <p:tag name="PICTUREINTERACTION" val="CheckBox"/>
  <p:tag name="LINEINTERACTION" val="CheckBox"/>
  <p:tag name="TITLEANIMATION" val="Enhanced"/>
  <p:tag name="BULLETEDANIMATION" val="Enhanced"/>
  <p:tag name="DRAWINGANIMATION" val="Enhanced"/>
  <p:tag name="PICTUREANIMATION" val="Enhanced"/>
  <p:tag name="LINEANIMATION" val="Enhanced"/>
  <p:tag name="ANIMATIONAUDIO" val="True"/>
  <p:tag name="INTERACTIONAUDIO" val="True"/>
  <p:tag name="TRANSITIONAUDIO" val="True"/>
  <p:tag name="OFX_CACHE_PICTURE 144" val="C:\DOCUME~1\DVILLA~1\LOCALS~1\Temp\OfficeFX\ofx606E9F80\6198CA75.EMF"/>
  <p:tag name="OFX_CACHE_PICTURE 155" val="C:\DOCUME~1\DVILLA~1\LOCALS~1\Temp\OfficeFX\ofx606E9F80\2D541E40.EMF"/>
  <p:tag name="OFX_CACHE_PICTURE 1404" val="C:\DOCUME~1\DVILLA~1\LOCALS~1\Temp\OfficeFX\ofx606E9F80\6DFD029E.EMF"/>
  <p:tag name="OFX_CACHE_PICTURE 1425" val="C:\DOCUME~1\DVILLA~1\LOCALS~1\Temp\OfficeFX\ofx606E9F80\6C85C70D.EMF"/>
  <p:tag name="OFX_CACHE_PICTURE 14 Z4" val="C:\Documents and Settings\main_conference\Local Settings\Temp\OfficeFX\ofx77472C1F\6BB7A6C5.EMF"/>
  <p:tag name="OFX_CACHE_PICTURE 15 Z5" val="C:\Documents and Settings\main_conference\Local Settings\Temp\OfficeFX\ofx77472C1F\1662EDF0.EMF"/>
  <p:tag name="OFX_CACHE_PICTURE 140 Z4" val="C:\Documents and Settings\main_conference\Local Settings\Temp\OfficeFX\ofx77472C1F\572E987E.EMF"/>
  <p:tag name="OFX_CACHE_PICTURE 142 Z5" val="C:\Documents and Settings\main_conference\Local Settings\Temp\OfficeFX\ofx77472C1F\7B6C2532.EMF"/>
</p:tagLst>
</file>

<file path=ppt/tags/tag24.xml><?xml version="1.0" encoding="utf-8"?>
<p:tagLst xmlns:a="http://schemas.openxmlformats.org/drawingml/2006/main" xmlns:r="http://schemas.openxmlformats.org/officeDocument/2006/relationships" xmlns:p="http://schemas.openxmlformats.org/presentationml/2006/main">
  <p:tag name="VARIATION" val="default"/>
  <p:tag name="TRANSITIONS" val="Custom"/>
  <p:tag name="CUSTOMTRANSITION" val="Fade"/>
  <p:tag name="TITLECOLOR" val="Theme"/>
  <p:tag name="BULLETEDCOLOR" val="Theme"/>
  <p:tag name="DRAWINGTEXTCOLOR" val="Ppt"/>
  <p:tag name="DRAWINGBORDERCOLOR" val="Theme"/>
  <p:tag name="DRAWINGFILLCOLOR" val="Ppt"/>
  <p:tag name="LINECOLOR" val="Ppt"/>
  <p:tag name="PICTUREBORDERCOLOR" val="Theme"/>
  <p:tag name="TITLESTYLE" val="Shadow"/>
  <p:tag name="BULLETEDSTYLE" val="Shadow"/>
  <p:tag name="DRAWINGTEXTSTYLE" val="TwoD"/>
  <p:tag name="DRAWINGSTYLE" val="ThreeD"/>
  <p:tag name="PICTURESTYLE" val="ThreeD"/>
  <p:tag name="DRAWINGBORDER" val="Square-Small"/>
  <p:tag name="PICTUREBORDER" val="Square-Small"/>
  <p:tag name="TITLESHADOW" val="Soft"/>
  <p:tag name="TITLEFLATSHADOWCOLOR" val="0.5 0.5 0.5"/>
  <p:tag name="TITLEFLATSHADOWOFFSET" val="0.07 -0.07"/>
  <p:tag name="TITLEFLATSHADOWOPACITY" val="1"/>
  <p:tag name="TITLESOFTSHADOWCOLOR" val="0.5 0.5 0.5"/>
  <p:tag name="TITLESOFTSHADOWOFFSET" val="0.07 -0.07"/>
  <p:tag name="TITLESOFTSHADOWOPACITY" val="1"/>
  <p:tag name="TITLEGLOWSHADOWCOLOR" val="0.5 0.5 0.5"/>
  <p:tag name="TITLEGLOWSHADOWOPACITY" val="1"/>
  <p:tag name="TITLEGLOWSHADOWSPREAD" val="1"/>
  <p:tag name="BULLETEDSHADOW" val="Soft"/>
  <p:tag name="BULLETEDFLATSHADOWCOLOR" val="0.5 0.5 0.5"/>
  <p:tag name="BULLETEDFLATSHADOWOFFSET" val="0.07 -0.07"/>
  <p:tag name="BULLETEDFLATSHADOWOPACITY" val="1"/>
  <p:tag name="BULLETEDSOFTSHADOWCOLOR" val="0.5 0.5 0.5"/>
  <p:tag name="BULLETEDSOFTSHADOWOFFSET" val="0.07 -0.07"/>
  <p:tag name="BULLETEDSOFTSHADOWOPACITY" val="1"/>
  <p:tag name="BULLETEDGLOWSHADOWCOLOR" val="0.5 0.5 0.5"/>
  <p:tag name="BULLETEDGLOWSHADOWOPACITY" val="1"/>
  <p:tag name="BULLETEDGLOWSHADOWSPREAD" val="1"/>
  <p:tag name="TITLEINTERACTION" val="None"/>
  <p:tag name="BULLETEDINTERACTION" val="CheckBox"/>
  <p:tag name="DRAWINGINTERACTION" val="CheckBox"/>
  <p:tag name="PICTUREINTERACTION" val="CheckBox"/>
  <p:tag name="LINEINTERACTION" val="CheckBox"/>
  <p:tag name="TITLEANIMATION" val="Enhanced"/>
  <p:tag name="BULLETEDANIMATION" val="Enhanced"/>
  <p:tag name="DRAWINGANIMATION" val="Enhanced"/>
  <p:tag name="PICTUREANIMATION" val="Enhanced"/>
  <p:tag name="LINEANIMATION" val="Enhanced"/>
  <p:tag name="ANIMATIONAUDIO" val="True"/>
  <p:tag name="INTERACTIONAUDIO" val="True"/>
  <p:tag name="TRANSITIONAUDIO" val="True"/>
  <p:tag name="OFX_CACHE_PICTURE 54" val="C:\DOCUME~1\DVILLA~1\LOCALS~1\Temp\OfficeFX\ofx606E9F80\3540306B.EMF"/>
  <p:tag name="OFX_CACHE_PICTURE 77" val="C:\DOCUME~1\DVILLA~1\LOCALS~1\Temp\OfficeFX\ofx606E9F80\39F69.EMF"/>
  <p:tag name="OFX_CACHE_PICTURE 5 Z4" val="C:\Documents and Settings\main_conference\Local Settings\Temp\OfficeFX\ofx77472C1F\7ED56F8.EMF"/>
  <p:tag name="OFX_CACHE_PICTURE 7 Z7" val="C:\Documents and Settings\main_conference\Local Settings\Temp\OfficeFX\ofx77472C1F\5610EA00.EMF"/>
</p:tagLst>
</file>

<file path=ppt/tags/tag25.xml><?xml version="1.0" encoding="utf-8"?>
<p:tagLst xmlns:a="http://schemas.openxmlformats.org/drawingml/2006/main" xmlns:r="http://schemas.openxmlformats.org/officeDocument/2006/relationships" xmlns:p="http://schemas.openxmlformats.org/presentationml/2006/main">
  <p:tag name="VARIATION" val="default"/>
  <p:tag name="TRANSITIONS" val="Custom"/>
  <p:tag name="CUSTOMTRANSITION" val="Fade"/>
  <p:tag name="TITLECOLOR" val="Theme"/>
  <p:tag name="BULLETEDCOLOR" val="Theme"/>
  <p:tag name="DRAWINGTEXTCOLOR" val="Ppt"/>
  <p:tag name="DRAWINGBORDERCOLOR" val="Theme"/>
  <p:tag name="DRAWINGFILLCOLOR" val="Ppt"/>
  <p:tag name="LINECOLOR" val="Ppt"/>
  <p:tag name="PICTUREBORDERCOLOR" val="Theme"/>
  <p:tag name="TITLESTYLE" val="Shadow"/>
  <p:tag name="BULLETEDSTYLE" val="Shadow"/>
  <p:tag name="DRAWINGTEXTSTYLE" val="TwoD"/>
  <p:tag name="DRAWINGSTYLE" val="ThreeD"/>
  <p:tag name="PICTURESTYLE" val="ThreeD"/>
  <p:tag name="DRAWINGBORDER" val="Square-Small"/>
  <p:tag name="PICTUREBORDER" val="Square-Small"/>
  <p:tag name="TITLESHADOW" val="Soft"/>
  <p:tag name="TITLEFLATSHADOWCOLOR" val="0.5 0.5 0.5"/>
  <p:tag name="TITLEFLATSHADOWOFFSET" val="0.07 -0.07"/>
  <p:tag name="TITLEFLATSHADOWOPACITY" val="1"/>
  <p:tag name="TITLESOFTSHADOWCOLOR" val="0.5 0.5 0.5"/>
  <p:tag name="TITLESOFTSHADOWOFFSET" val="0.07 -0.07"/>
  <p:tag name="TITLESOFTSHADOWOPACITY" val="1"/>
  <p:tag name="TITLEGLOWSHADOWCOLOR" val="0.5 0.5 0.5"/>
  <p:tag name="TITLEGLOWSHADOWOPACITY" val="1"/>
  <p:tag name="TITLEGLOWSHADOWSPREAD" val="1"/>
  <p:tag name="BULLETEDSHADOW" val="Soft"/>
  <p:tag name="BULLETEDFLATSHADOWCOLOR" val="0.5 0.5 0.5"/>
  <p:tag name="BULLETEDFLATSHADOWOFFSET" val="0.07 -0.07"/>
  <p:tag name="BULLETEDFLATSHADOWOPACITY" val="1"/>
  <p:tag name="BULLETEDSOFTSHADOWCOLOR" val="0.5 0.5 0.5"/>
  <p:tag name="BULLETEDSOFTSHADOWOFFSET" val="0.07 -0.07"/>
  <p:tag name="BULLETEDSOFTSHADOWOPACITY" val="1"/>
  <p:tag name="BULLETEDGLOWSHADOWCOLOR" val="0.5 0.5 0.5"/>
  <p:tag name="BULLETEDGLOWSHADOWOPACITY" val="1"/>
  <p:tag name="BULLETEDGLOWSHADOWSPREAD" val="1"/>
  <p:tag name="TITLEINTERACTION" val="None"/>
  <p:tag name="BULLETEDINTERACTION" val="CheckBox"/>
  <p:tag name="DRAWINGINTERACTION" val="CheckBox"/>
  <p:tag name="PICTUREINTERACTION" val="CheckBox"/>
  <p:tag name="LINEINTERACTION" val="CheckBox"/>
  <p:tag name="TITLEANIMATION" val="Enhanced"/>
  <p:tag name="BULLETEDANIMATION" val="Enhanced"/>
  <p:tag name="DRAWINGANIMATION" val="Enhanced"/>
  <p:tag name="PICTUREANIMATION" val="Enhanced"/>
  <p:tag name="LINEANIMATION" val="Enhanced"/>
  <p:tag name="ANIMATIONAUDIO" val="True"/>
  <p:tag name="INTERACTIONAUDIO" val="True"/>
  <p:tag name="TRANSITIONAUDIO" val="True"/>
</p:tagLst>
</file>

<file path=ppt/tags/tag3.xml><?xml version="1.0" encoding="utf-8"?>
<p:tagLst xmlns:a="http://schemas.openxmlformats.org/drawingml/2006/main" xmlns:r="http://schemas.openxmlformats.org/officeDocument/2006/relationships" xmlns:p="http://schemas.openxmlformats.org/presentationml/2006/main">
  <p:tag name="VARIATION" val="default"/>
  <p:tag name="TRANSITIONS" val="Custom"/>
  <p:tag name="CUSTOMTRANSITION" val="Fade"/>
  <p:tag name="TITLECOLOR" val="Theme"/>
  <p:tag name="BULLETEDCOLOR" val="Theme"/>
  <p:tag name="DRAWINGTEXTCOLOR" val="Ppt"/>
  <p:tag name="DRAWINGBORDERCOLOR" val="Theme"/>
  <p:tag name="DRAWINGFILLCOLOR" val="Ppt"/>
  <p:tag name="LINECOLOR" val="Ppt"/>
  <p:tag name="PICTUREBORDERCOLOR" val="Theme"/>
  <p:tag name="TITLESTYLE" val="Shadow"/>
  <p:tag name="BULLETEDSTYLE" val="Shadow"/>
  <p:tag name="DRAWINGTEXTSTYLE" val="TwoD"/>
  <p:tag name="DRAWINGSTYLE" val="ThreeD"/>
  <p:tag name="PICTURESTYLE" val="ThreeD"/>
  <p:tag name="DRAWINGBORDER" val="Square-Small"/>
  <p:tag name="PICTUREBORDER" val="Square-Small"/>
  <p:tag name="TITLESHADOW" val="Soft"/>
  <p:tag name="TITLEFLATSHADOWCOLOR" val="0.5 0.5 0.5"/>
  <p:tag name="TITLEFLATSHADOWOFFSET" val="0.07 -0.07"/>
  <p:tag name="TITLEFLATSHADOWOPACITY" val="1"/>
  <p:tag name="TITLESOFTSHADOWCOLOR" val="0.5 0.5 0.5"/>
  <p:tag name="TITLESOFTSHADOWOFFSET" val="0.07 -0.07"/>
  <p:tag name="TITLESOFTSHADOWOPACITY" val="1"/>
  <p:tag name="TITLEGLOWSHADOWCOLOR" val="0.5 0.5 0.5"/>
  <p:tag name="TITLEGLOWSHADOWOPACITY" val="1"/>
  <p:tag name="TITLEGLOWSHADOWSPREAD" val="1"/>
  <p:tag name="BULLETEDSHADOW" val="Soft"/>
  <p:tag name="BULLETEDFLATSHADOWCOLOR" val="0.5 0.5 0.5"/>
  <p:tag name="BULLETEDFLATSHADOWOFFSET" val="0.07 -0.07"/>
  <p:tag name="BULLETEDFLATSHADOWOPACITY" val="1"/>
  <p:tag name="BULLETEDSOFTSHADOWCOLOR" val="0.5 0.5 0.5"/>
  <p:tag name="BULLETEDSOFTSHADOWOFFSET" val="0.07 -0.07"/>
  <p:tag name="BULLETEDSOFTSHADOWOPACITY" val="1"/>
  <p:tag name="BULLETEDGLOWSHADOWCOLOR" val="0.5 0.5 0.5"/>
  <p:tag name="BULLETEDGLOWSHADOWOPACITY" val="1"/>
  <p:tag name="BULLETEDGLOWSHADOWSPREAD" val="1"/>
  <p:tag name="TITLEINTERACTION" val="None"/>
  <p:tag name="BULLETEDINTERACTION" val="CheckBox"/>
  <p:tag name="DRAWINGINTERACTION" val="CheckBox"/>
  <p:tag name="PICTUREINTERACTION" val="CheckBox"/>
  <p:tag name="LINEINTERACTION" val="CheckBox"/>
  <p:tag name="TITLEANIMATION" val="Enhanced"/>
  <p:tag name="BULLETEDANIMATION" val="Enhanced"/>
  <p:tag name="DRAWINGANIMATION" val="Enhanced"/>
  <p:tag name="PICTUREANIMATION" val="Enhanced"/>
  <p:tag name="LINEANIMATION" val="Enhanced"/>
  <p:tag name="ANIMATIONAUDIO" val="True"/>
  <p:tag name="INTERACTIONAUDIO" val="True"/>
  <p:tag name="TRANSITIONAUDIO" val="True"/>
  <p:tag name="OFX_CACHE_PICTURE 63" val="C:\DOCUME~1\DVILLA~1\LOCALS~1\Temp\OfficeFX\ofx606E9F80\79D6EAC.EMF"/>
  <p:tag name="OFX_CACHE_OVAL 1511" val="C:\DOCUME~1\DVILLA~1\LOCALS~1\Temp\OfficeFX\ofx606E9F80\3BE814EF.EMF"/>
  <p:tag name="OFX_CACHE_PICTURE 6 Z3" val="C:\Documents and Settings\main_conference\Local Settings\Temp\OfficeFX\ofx77472C1F\5CAECFF0.EMF"/>
  <p:tag name="OFX_CACHE_OVAL 15 Z11" val="C:\Documents and Settings\main_conference\Local Settings\Temp\OfficeFX\ofx77472C1F\193E5E34.EMF"/>
</p:tagLst>
</file>

<file path=ppt/tags/tag4.xml><?xml version="1.0" encoding="utf-8"?>
<p:tagLst xmlns:a="http://schemas.openxmlformats.org/drawingml/2006/main" xmlns:r="http://schemas.openxmlformats.org/officeDocument/2006/relationships" xmlns:p="http://schemas.openxmlformats.org/presentationml/2006/main">
  <p:tag name="VARIATION" val="default"/>
  <p:tag name="TRANSITIONS" val="Custom"/>
  <p:tag name="CUSTOMTRANSITION" val="Fade"/>
  <p:tag name="TITLECOLOR" val="Theme"/>
  <p:tag name="BULLETEDCOLOR" val="Theme"/>
  <p:tag name="DRAWINGTEXTCOLOR" val="Ppt"/>
  <p:tag name="DRAWINGBORDERCOLOR" val="Theme"/>
  <p:tag name="DRAWINGFILLCOLOR" val="Ppt"/>
  <p:tag name="LINECOLOR" val="Ppt"/>
  <p:tag name="PICTUREBORDERCOLOR" val="Theme"/>
  <p:tag name="TITLESTYLE" val="Shadow"/>
  <p:tag name="BULLETEDSTYLE" val="Shadow"/>
  <p:tag name="DRAWINGTEXTSTYLE" val="TwoD"/>
  <p:tag name="DRAWINGSTYLE" val="ThreeD"/>
  <p:tag name="PICTURESTYLE" val="ThreeD"/>
  <p:tag name="DRAWINGBORDER" val="Square-Small"/>
  <p:tag name="PICTUREBORDER" val="Square-Small"/>
  <p:tag name="TITLESHADOW" val="Soft"/>
  <p:tag name="TITLEFLATSHADOWCOLOR" val="0.5 0.5 0.5"/>
  <p:tag name="TITLEFLATSHADOWOFFSET" val="0.07 -0.07"/>
  <p:tag name="TITLEFLATSHADOWOPACITY" val="1"/>
  <p:tag name="TITLESOFTSHADOWCOLOR" val="0.5 0.5 0.5"/>
  <p:tag name="TITLESOFTSHADOWOFFSET" val="0.07 -0.07"/>
  <p:tag name="TITLESOFTSHADOWOPACITY" val="1"/>
  <p:tag name="TITLEGLOWSHADOWCOLOR" val="0.5 0.5 0.5"/>
  <p:tag name="TITLEGLOWSHADOWOPACITY" val="1"/>
  <p:tag name="TITLEGLOWSHADOWSPREAD" val="1"/>
  <p:tag name="BULLETEDSHADOW" val="Soft"/>
  <p:tag name="BULLETEDFLATSHADOWCOLOR" val="0.5 0.5 0.5"/>
  <p:tag name="BULLETEDFLATSHADOWOFFSET" val="0.07 -0.07"/>
  <p:tag name="BULLETEDFLATSHADOWOPACITY" val="1"/>
  <p:tag name="BULLETEDSOFTSHADOWCOLOR" val="0.5 0.5 0.5"/>
  <p:tag name="BULLETEDSOFTSHADOWOFFSET" val="0.07 -0.07"/>
  <p:tag name="BULLETEDSOFTSHADOWOPACITY" val="1"/>
  <p:tag name="BULLETEDGLOWSHADOWCOLOR" val="0.5 0.5 0.5"/>
  <p:tag name="BULLETEDGLOWSHADOWOPACITY" val="1"/>
  <p:tag name="BULLETEDGLOWSHADOWSPREAD" val="1"/>
  <p:tag name="TITLEINTERACTION" val="None"/>
  <p:tag name="BULLETEDINTERACTION" val="CheckBox"/>
  <p:tag name="DRAWINGINTERACTION" val="CheckBox"/>
  <p:tag name="PICTUREINTERACTION" val="CheckBox"/>
  <p:tag name="LINEINTERACTION" val="CheckBox"/>
  <p:tag name="TITLEANIMATION" val="Enhanced"/>
  <p:tag name="BULLETEDANIMATION" val="Enhanced"/>
  <p:tag name="DRAWINGANIMATION" val="Enhanced"/>
  <p:tag name="PICTUREANIMATION" val="Enhanced"/>
  <p:tag name="LINEANIMATION" val="Enhanced"/>
  <p:tag name="ANIMATIONAUDIO" val="True"/>
  <p:tag name="INTERACTIONAUDIO" val="True"/>
  <p:tag name="TRANSITIONAUDIO" val="True"/>
  <p:tag name="OFX_CACHE_PICTURE 42" val="C:\DOCUME~1\DVILLA~1\LOCALS~1\Temp\OfficeFX\ofx606E9F80\454BFA2D.EMF"/>
  <p:tag name="OFX_CACHE_PICTURE 4 Z2" val="C:\Documents and Settings\main_conference\Local Settings\Temp\OfficeFX\ofx77472C1F\6F14A061.EMF"/>
</p:tagLst>
</file>

<file path=ppt/tags/tag5.xml><?xml version="1.0" encoding="utf-8"?>
<p:tagLst xmlns:a="http://schemas.openxmlformats.org/drawingml/2006/main" xmlns:r="http://schemas.openxmlformats.org/officeDocument/2006/relationships" xmlns:p="http://schemas.openxmlformats.org/presentationml/2006/main">
  <p:tag name="VARIATION" val="default"/>
  <p:tag name="TRANSITIONS" val="Custom"/>
  <p:tag name="CUSTOMTRANSITION" val="Fade"/>
  <p:tag name="TITLECOLOR" val="Theme"/>
  <p:tag name="BULLETEDCOLOR" val="Theme"/>
  <p:tag name="DRAWINGTEXTCOLOR" val="Ppt"/>
  <p:tag name="DRAWINGBORDERCOLOR" val="Theme"/>
  <p:tag name="DRAWINGFILLCOLOR" val="Ppt"/>
  <p:tag name="LINECOLOR" val="Ppt"/>
  <p:tag name="PICTUREBORDERCOLOR" val="Theme"/>
  <p:tag name="TITLESTYLE" val="Shadow"/>
  <p:tag name="BULLETEDSTYLE" val="Shadow"/>
  <p:tag name="DRAWINGTEXTSTYLE" val="TwoD"/>
  <p:tag name="DRAWINGSTYLE" val="ThreeD"/>
  <p:tag name="PICTURESTYLE" val="ThreeD"/>
  <p:tag name="DRAWINGBORDER" val="Square-Small"/>
  <p:tag name="PICTUREBORDER" val="Square-Small"/>
  <p:tag name="TITLESHADOW" val="Soft"/>
  <p:tag name="TITLEFLATSHADOWCOLOR" val="0.5 0.5 0.5"/>
  <p:tag name="TITLEFLATSHADOWOFFSET" val="0.07 -0.07"/>
  <p:tag name="TITLEFLATSHADOWOPACITY" val="1"/>
  <p:tag name="TITLESOFTSHADOWCOLOR" val="0.5 0.5 0.5"/>
  <p:tag name="TITLESOFTSHADOWOFFSET" val="0.07 -0.07"/>
  <p:tag name="TITLESOFTSHADOWOPACITY" val="1"/>
  <p:tag name="TITLEGLOWSHADOWCOLOR" val="0.5 0.5 0.5"/>
  <p:tag name="TITLEGLOWSHADOWOPACITY" val="1"/>
  <p:tag name="TITLEGLOWSHADOWSPREAD" val="1"/>
  <p:tag name="BULLETEDSHADOW" val="Soft"/>
  <p:tag name="BULLETEDFLATSHADOWCOLOR" val="0.5 0.5 0.5"/>
  <p:tag name="BULLETEDFLATSHADOWOFFSET" val="0.07 -0.07"/>
  <p:tag name="BULLETEDFLATSHADOWOPACITY" val="1"/>
  <p:tag name="BULLETEDSOFTSHADOWCOLOR" val="0.5 0.5 0.5"/>
  <p:tag name="BULLETEDSOFTSHADOWOFFSET" val="0.07 -0.07"/>
  <p:tag name="BULLETEDSOFTSHADOWOPACITY" val="1"/>
  <p:tag name="BULLETEDGLOWSHADOWCOLOR" val="0.5 0.5 0.5"/>
  <p:tag name="BULLETEDGLOWSHADOWOPACITY" val="1"/>
  <p:tag name="BULLETEDGLOWSHADOWSPREAD" val="1"/>
  <p:tag name="TITLEINTERACTION" val="None"/>
  <p:tag name="BULLETEDINTERACTION" val="CheckBox"/>
  <p:tag name="DRAWINGINTERACTION" val="CheckBox"/>
  <p:tag name="PICTUREINTERACTION" val="CheckBox"/>
  <p:tag name="LINEINTERACTION" val="CheckBox"/>
  <p:tag name="TITLEANIMATION" val="Enhanced"/>
  <p:tag name="BULLETEDANIMATION" val="Enhanced"/>
  <p:tag name="DRAWINGANIMATION" val="Enhanced"/>
  <p:tag name="PICTUREANIMATION" val="Enhanced"/>
  <p:tag name="LINEANIMATION" val="Enhanced"/>
  <p:tag name="ANIMATIONAUDIO" val="True"/>
  <p:tag name="INTERACTIONAUDIO" val="True"/>
  <p:tag name="TRANSITIONAUDIO" val="True"/>
  <p:tag name="OFX_CACHE_PICTURE 63" val="C:\DOCUME~1\DVILLA~1\LOCALS~1\Temp\OfficeFX\ofx606E9F80\4DF1A4E1.EMF"/>
  <p:tag name="OFX_CACHE_PICTURE 126" val="C:\DOCUME~1\DVILLA~1\LOCALS~1\Temp\OfficeFX\ofx606E9F80\642C0D74.EMF"/>
  <p:tag name="OFX_CACHE_GROUP 157" val="C:\DOCUME~1\DVILLA~1\LOCALS~1\Temp\OfficeFX\ofx606E9F80\1CFED794.EMF"/>
  <p:tag name="OFX_CACHE_GROUP 288" val="C:\DOCUME~1\DVILLA~1\LOCALS~1\Temp\OfficeFX\ofx606E9F80\380636C.EMF"/>
  <p:tag name="OFX_CACHE_PICTURE 6 Z3" val="C:\Documents and Settings\main_conference\Local Settings\Temp\OfficeFX\ofx77472C1F\1DA15964.EMF"/>
  <p:tag name="OFX_CACHE_PICTURE 12 Z6" val="C:\Documents and Settings\main_conference\Local Settings\Temp\OfficeFX\ofx77472C1F\1A7E7AE3.EMF"/>
  <p:tag name="OFX_CACHE_GROUP 15 Z7" val="C:\Documents and Settings\main_conference\Local Settings\Temp\OfficeFX\ofx77472C1F\5CB2D22B.EMF"/>
  <p:tag name="OFX_CACHE_GROUP 28 Z8" val="C:\Documents and Settings\main_conference\Local Settings\Temp\OfficeFX\ofx77472C1F\42CAD6B2.EMF"/>
</p:tagLst>
</file>

<file path=ppt/tags/tag6.xml><?xml version="1.0" encoding="utf-8"?>
<p:tagLst xmlns:a="http://schemas.openxmlformats.org/drawingml/2006/main" xmlns:r="http://schemas.openxmlformats.org/officeDocument/2006/relationships" xmlns:p="http://schemas.openxmlformats.org/presentationml/2006/main">
  <p:tag name="VARIATION" val="default"/>
  <p:tag name="TRANSITIONS" val="Custom"/>
  <p:tag name="CUSTOMTRANSITION" val="|Standard Aspect|Flip Right"/>
  <p:tag name="TITLECOLOR" val="Theme"/>
  <p:tag name="BULLETEDCOLOR" val="Theme"/>
  <p:tag name="DRAWINGTEXTCOLOR" val="Ppt"/>
  <p:tag name="DRAWINGBORDERCOLOR" val="Theme"/>
  <p:tag name="DRAWINGFILLCOLOR" val="Ppt"/>
  <p:tag name="LINECOLOR" val="Ppt"/>
  <p:tag name="PICTUREBORDERCOLOR" val="Theme"/>
  <p:tag name="TITLESTYLE" val="Shadow"/>
  <p:tag name="BULLETEDSTYLE" val="Shadow"/>
  <p:tag name="DRAWINGTEXTSTYLE" val="TwoD"/>
  <p:tag name="DRAWINGSTYLE" val="ThreeD"/>
  <p:tag name="PICTURESTYLE" val="ThreeD"/>
  <p:tag name="DRAWINGBORDER" val="Square-Small"/>
  <p:tag name="PICTUREBORDER" val="Square-Small"/>
  <p:tag name="TITLESHADOW" val="Soft"/>
  <p:tag name="TITLEFLATSHADOWCOLOR" val="0.5 0.5 0.5"/>
  <p:tag name="TITLEFLATSHADOWOFFSET" val="0.07 -0.07"/>
  <p:tag name="TITLEFLATSHADOWOPACITY" val="1"/>
  <p:tag name="TITLESOFTSHADOWCOLOR" val="0.5 0.5 0.5"/>
  <p:tag name="TITLESOFTSHADOWOFFSET" val="0.07 -0.07"/>
  <p:tag name="TITLESOFTSHADOWOPACITY" val="1"/>
  <p:tag name="TITLEGLOWSHADOWCOLOR" val="0.5 0.5 0.5"/>
  <p:tag name="TITLEGLOWSHADOWOPACITY" val="1"/>
  <p:tag name="TITLEGLOWSHADOWSPREAD" val="1"/>
  <p:tag name="BULLETEDSHADOW" val="Soft"/>
  <p:tag name="BULLETEDFLATSHADOWCOLOR" val="0.5 0.5 0.5"/>
  <p:tag name="BULLETEDFLATSHADOWOFFSET" val="0.07 -0.07"/>
  <p:tag name="BULLETEDFLATSHADOWOPACITY" val="1"/>
  <p:tag name="BULLETEDSOFTSHADOWCOLOR" val="0.5 0.5 0.5"/>
  <p:tag name="BULLETEDSOFTSHADOWOFFSET" val="0.07 -0.07"/>
  <p:tag name="BULLETEDSOFTSHADOWOPACITY" val="1"/>
  <p:tag name="BULLETEDGLOWSHADOWCOLOR" val="0.5 0.5 0.5"/>
  <p:tag name="BULLETEDGLOWSHADOWOPACITY" val="1"/>
  <p:tag name="BULLETEDGLOWSHADOWSPREAD" val="1"/>
  <p:tag name="TITLEINTERACTION" val="None"/>
  <p:tag name="BULLETEDINTERACTION" val="CheckBox"/>
  <p:tag name="DRAWINGINTERACTION" val="CheckBox"/>
  <p:tag name="PICTUREINTERACTION" val="CheckBox"/>
  <p:tag name="LINEINTERACTION" val="CheckBox"/>
  <p:tag name="TITLEANIMATION" val="Enhanced"/>
  <p:tag name="BULLETEDANIMATION" val="Enhanced"/>
  <p:tag name="DRAWINGANIMATION" val="Enhanced"/>
  <p:tag name="PICTUREANIMATION" val="Enhanced"/>
  <p:tag name="LINEANIMATION" val="Enhanced"/>
  <p:tag name="ANIMATIONAUDIO" val="True"/>
  <p:tag name="INTERACTIONAUDIO" val="True"/>
  <p:tag name="TRANSITIONAUDIO" val="True"/>
  <p:tag name="OFX_CACHE_PICTURE 2546 Z10" val="C:\Documents and Settings\main_conference\Local Settings\Temp\OfficeFX\ofx77472C1F\755BB8B.EMF"/>
  <p:tag name="OFX_CACHE_PICTURE 2558 Z7" val="C:\Documents and Settings\main_conference\Local Settings\Temp\OfficeFX\ofx77472C1F\60E7E279.EMF"/>
  <p:tag name="OFX_CACHE_GROUP 2561 Z10" val="C:\Documents and Settings\main_conference\Local Settings\Temp\OfficeFX\ofx77472C1F\6E71EA67.EMF"/>
</p:tagLst>
</file>

<file path=ppt/tags/tag7.xml><?xml version="1.0" encoding="utf-8"?>
<p:tagLst xmlns:a="http://schemas.openxmlformats.org/drawingml/2006/main" xmlns:r="http://schemas.openxmlformats.org/officeDocument/2006/relationships" xmlns:p="http://schemas.openxmlformats.org/presentationml/2006/main">
  <p:tag name="VARIATION" val="default"/>
  <p:tag name="TRANSITIONS" val="Custom"/>
  <p:tag name="CUSTOMTRANSITION" val="|Standard Aspect|Flip Right"/>
  <p:tag name="TITLECOLOR" val="Theme"/>
  <p:tag name="BULLETEDCOLOR" val="Theme"/>
  <p:tag name="DRAWINGTEXTCOLOR" val="Ppt"/>
  <p:tag name="DRAWINGBORDERCOLOR" val="Theme"/>
  <p:tag name="DRAWINGFILLCOLOR" val="Ppt"/>
  <p:tag name="LINECOLOR" val="Ppt"/>
  <p:tag name="PICTUREBORDERCOLOR" val="Theme"/>
  <p:tag name="TITLESTYLE" val="Shadow"/>
  <p:tag name="BULLETEDSTYLE" val="Shadow"/>
  <p:tag name="DRAWINGTEXTSTYLE" val="TwoD"/>
  <p:tag name="DRAWINGSTYLE" val="ThreeD"/>
  <p:tag name="PICTURESTYLE" val="ThreeD"/>
  <p:tag name="DRAWINGBORDER" val="Square-Small"/>
  <p:tag name="PICTUREBORDER" val="Square-Small"/>
  <p:tag name="TITLESHADOW" val="Soft"/>
  <p:tag name="TITLEFLATSHADOWCOLOR" val="0.5 0.5 0.5"/>
  <p:tag name="TITLEFLATSHADOWOFFSET" val="0.07 -0.07"/>
  <p:tag name="TITLEFLATSHADOWOPACITY" val="1"/>
  <p:tag name="TITLESOFTSHADOWCOLOR" val="0.5 0.5 0.5"/>
  <p:tag name="TITLESOFTSHADOWOFFSET" val="0.07 -0.07"/>
  <p:tag name="TITLESOFTSHADOWOPACITY" val="1"/>
  <p:tag name="TITLEGLOWSHADOWCOLOR" val="0.5 0.5 0.5"/>
  <p:tag name="TITLEGLOWSHADOWOPACITY" val="1"/>
  <p:tag name="TITLEGLOWSHADOWSPREAD" val="1"/>
  <p:tag name="BULLETEDSHADOW" val="Soft"/>
  <p:tag name="BULLETEDFLATSHADOWCOLOR" val="0.5 0.5 0.5"/>
  <p:tag name="BULLETEDFLATSHADOWOFFSET" val="0.07 -0.07"/>
  <p:tag name="BULLETEDFLATSHADOWOPACITY" val="1"/>
  <p:tag name="BULLETEDSOFTSHADOWCOLOR" val="0.5 0.5 0.5"/>
  <p:tag name="BULLETEDSOFTSHADOWOFFSET" val="0.07 -0.07"/>
  <p:tag name="BULLETEDSOFTSHADOWOPACITY" val="1"/>
  <p:tag name="BULLETEDGLOWSHADOWCOLOR" val="0.5 0.5 0.5"/>
  <p:tag name="BULLETEDGLOWSHADOWOPACITY" val="1"/>
  <p:tag name="BULLETEDGLOWSHADOWSPREAD" val="1"/>
  <p:tag name="TITLEINTERACTION" val="None"/>
  <p:tag name="BULLETEDINTERACTION" val="CheckBox"/>
  <p:tag name="DRAWINGINTERACTION" val="CheckBox"/>
  <p:tag name="PICTUREINTERACTION" val="CheckBox"/>
  <p:tag name="LINEINTERACTION" val="CheckBox"/>
  <p:tag name="TITLEANIMATION" val="Enhanced"/>
  <p:tag name="BULLETEDANIMATION" val="Enhanced"/>
  <p:tag name="DRAWINGANIMATION" val="Enhanced"/>
  <p:tag name="PICTUREANIMATION" val="Enhanced"/>
  <p:tag name="LINEANIMATION" val="Enhanced"/>
  <p:tag name="ANIMATIONAUDIO" val="True"/>
  <p:tag name="INTERACTIONAUDIO" val="True"/>
  <p:tag name="TRANSITIONAUDIO" val="True"/>
  <p:tag name="OFX_CACHE_PICTURE 124" val="C:\DOCUME~1\DVILLA~1\LOCALS~1\Temp\OfficeFX\ofx606E9F80\47A952C3.EMF"/>
  <p:tag name="OFX_CACHE_PICTURE 227" val="C:\DOCUME~1\DVILLA~1\LOCALS~1\Temp\OfficeFX\ofx606E9F80\33F1A5.EMF"/>
  <p:tag name="OFX_CACHE_PICTURE 12 Z4" val="C:\Documents and Settings\main_conference\Local Settings\Temp\OfficeFX\ofx77472C1F\1746B197.EMF"/>
  <p:tag name="OFX_CACHE_PICTURE 22 Z7" val="C:\Documents and Settings\main_conference\Local Settings\Temp\OfficeFX\ofx77472C1F\4653E69D.EMF"/>
</p:tagLst>
</file>

<file path=ppt/tags/tag8.xml><?xml version="1.0" encoding="utf-8"?>
<p:tagLst xmlns:a="http://schemas.openxmlformats.org/drawingml/2006/main" xmlns:r="http://schemas.openxmlformats.org/officeDocument/2006/relationships" xmlns:p="http://schemas.openxmlformats.org/presentationml/2006/main">
  <p:tag name="VARIATION" val="default"/>
  <p:tag name="TRANSITIONS" val="Custom"/>
  <p:tag name="CUSTOMTRANSITION" val="Fade"/>
  <p:tag name="TITLECOLOR" val="Theme"/>
  <p:tag name="BULLETEDCOLOR" val="Theme"/>
  <p:tag name="DRAWINGTEXTCOLOR" val="Ppt"/>
  <p:tag name="DRAWINGBORDERCOLOR" val="Theme"/>
  <p:tag name="DRAWINGFILLCOLOR" val="Ppt"/>
  <p:tag name="LINECOLOR" val="Ppt"/>
  <p:tag name="PICTUREBORDERCOLOR" val="Theme"/>
  <p:tag name="TITLESTYLE" val="Shadow"/>
  <p:tag name="BULLETEDSTYLE" val="Shadow"/>
  <p:tag name="DRAWINGTEXTSTYLE" val="TwoD"/>
  <p:tag name="DRAWINGSTYLE" val="ThreeD"/>
  <p:tag name="PICTURESTYLE" val="ThreeD"/>
  <p:tag name="DRAWINGBORDER" val="Square-Small"/>
  <p:tag name="PICTUREBORDER" val="Square-Small"/>
  <p:tag name="TITLESHADOW" val="Soft"/>
  <p:tag name="TITLEFLATSHADOWCOLOR" val="0.5 0.5 0.5"/>
  <p:tag name="TITLEFLATSHADOWOFFSET" val="0.07 -0.07"/>
  <p:tag name="TITLEFLATSHADOWOPACITY" val="1"/>
  <p:tag name="TITLESOFTSHADOWCOLOR" val="0.5 0.5 0.5"/>
  <p:tag name="TITLESOFTSHADOWOFFSET" val="0.07 -0.07"/>
  <p:tag name="TITLESOFTSHADOWOPACITY" val="1"/>
  <p:tag name="TITLEGLOWSHADOWCOLOR" val="0.5 0.5 0.5"/>
  <p:tag name="TITLEGLOWSHADOWOPACITY" val="1"/>
  <p:tag name="TITLEGLOWSHADOWSPREAD" val="1"/>
  <p:tag name="BULLETEDSHADOW" val="Soft"/>
  <p:tag name="BULLETEDFLATSHADOWCOLOR" val="0.5 0.5 0.5"/>
  <p:tag name="BULLETEDFLATSHADOWOFFSET" val="0.07 -0.07"/>
  <p:tag name="BULLETEDFLATSHADOWOPACITY" val="1"/>
  <p:tag name="BULLETEDSOFTSHADOWCOLOR" val="0.5 0.5 0.5"/>
  <p:tag name="BULLETEDSOFTSHADOWOFFSET" val="0.07 -0.07"/>
  <p:tag name="BULLETEDSOFTSHADOWOPACITY" val="1"/>
  <p:tag name="BULLETEDGLOWSHADOWCOLOR" val="0.5 0.5 0.5"/>
  <p:tag name="BULLETEDGLOWSHADOWOPACITY" val="1"/>
  <p:tag name="BULLETEDGLOWSHADOWSPREAD" val="1"/>
  <p:tag name="TITLEINTERACTION" val="None"/>
  <p:tag name="BULLETEDINTERACTION" val="CheckBox"/>
  <p:tag name="DRAWINGINTERACTION" val="CheckBox"/>
  <p:tag name="PICTUREINTERACTION" val="CheckBox"/>
  <p:tag name="LINEINTERACTION" val="CheckBox"/>
  <p:tag name="TITLEANIMATION" val="Enhanced"/>
  <p:tag name="BULLETEDANIMATION" val="Enhanced"/>
  <p:tag name="DRAWINGANIMATION" val="Enhanced"/>
  <p:tag name="PICTUREANIMATION" val="Enhanced"/>
  <p:tag name="LINEANIMATION" val="Enhanced"/>
  <p:tag name="ANIMATIONAUDIO" val="True"/>
  <p:tag name="INTERACTIONAUDIO" val="True"/>
  <p:tag name="TRANSITIONAUDIO" val="True"/>
  <p:tag name="OFX_CACHE_PICTURE 211" val="C:\DOCUME~1\DVILLA~1\LOCALS~1\Temp\OfficeFX\ofx606E9F80\347BAEFF.EMF"/>
  <p:tag name="OFX_CACHE_PICTURE 224" val="C:\DOCUME~1\DVILLA~1\LOCALS~1\Temp\OfficeFX\ofx606E9F80\26E8E14C.EMF"/>
  <p:tag name="OFX_CACHE_PICTURE 21 Z1" val="C:\Documents and Settings\main_conference\Local Settings\Temp\OfficeFX\ofx77472C1F\D0FF29F.EMF"/>
  <p:tag name="OFX_CACHE_PICTURE 22 Z4" val="C:\Documents and Settings\main_conference\Local Settings\Temp\OfficeFX\ofx77472C1F\25729DED.EMF"/>
</p:tagLst>
</file>

<file path=ppt/tags/tag9.xml><?xml version="1.0" encoding="utf-8"?>
<p:tagLst xmlns:a="http://schemas.openxmlformats.org/drawingml/2006/main" xmlns:r="http://schemas.openxmlformats.org/officeDocument/2006/relationships" xmlns:p="http://schemas.openxmlformats.org/presentationml/2006/main">
  <p:tag name="VARIATION" val="default"/>
  <p:tag name="TRANSITIONS" val="Custom"/>
  <p:tag name="CUSTOMTRANSITION" val="Fade"/>
  <p:tag name="TITLECOLOR" val="Theme"/>
  <p:tag name="BULLETEDCOLOR" val="Theme"/>
  <p:tag name="DRAWINGTEXTCOLOR" val="Ppt"/>
  <p:tag name="DRAWINGBORDERCOLOR" val="Theme"/>
  <p:tag name="DRAWINGFILLCOLOR" val="Ppt"/>
  <p:tag name="LINECOLOR" val="Ppt"/>
  <p:tag name="PICTUREBORDERCOLOR" val="Theme"/>
  <p:tag name="TITLESTYLE" val="Shadow"/>
  <p:tag name="BULLETEDSTYLE" val="Shadow"/>
  <p:tag name="DRAWINGTEXTSTYLE" val="TwoD"/>
  <p:tag name="DRAWINGSTYLE" val="ThreeD"/>
  <p:tag name="PICTURESTYLE" val="ThreeD"/>
  <p:tag name="DRAWINGBORDER" val="Square-Small"/>
  <p:tag name="PICTUREBORDER" val="Square-Small"/>
  <p:tag name="TITLESHADOW" val="Soft"/>
  <p:tag name="TITLEFLATSHADOWCOLOR" val="0.5 0.5 0.5"/>
  <p:tag name="TITLEFLATSHADOWOFFSET" val="0.07 -0.07"/>
  <p:tag name="TITLEFLATSHADOWOPACITY" val="1"/>
  <p:tag name="TITLESOFTSHADOWCOLOR" val="0.5 0.5 0.5"/>
  <p:tag name="TITLESOFTSHADOWOFFSET" val="0.07 -0.07"/>
  <p:tag name="TITLESOFTSHADOWOPACITY" val="1"/>
  <p:tag name="TITLEGLOWSHADOWCOLOR" val="0.5 0.5 0.5"/>
  <p:tag name="TITLEGLOWSHADOWOPACITY" val="1"/>
  <p:tag name="TITLEGLOWSHADOWSPREAD" val="1"/>
  <p:tag name="BULLETEDSHADOW" val="Soft"/>
  <p:tag name="BULLETEDFLATSHADOWCOLOR" val="0.5 0.5 0.5"/>
  <p:tag name="BULLETEDFLATSHADOWOFFSET" val="0.07 -0.07"/>
  <p:tag name="BULLETEDFLATSHADOWOPACITY" val="1"/>
  <p:tag name="BULLETEDSOFTSHADOWCOLOR" val="0.5 0.5 0.5"/>
  <p:tag name="BULLETEDSOFTSHADOWOFFSET" val="0.07 -0.07"/>
  <p:tag name="BULLETEDSOFTSHADOWOPACITY" val="1"/>
  <p:tag name="BULLETEDGLOWSHADOWCOLOR" val="0.5 0.5 0.5"/>
  <p:tag name="BULLETEDGLOWSHADOWOPACITY" val="1"/>
  <p:tag name="BULLETEDGLOWSHADOWSPREAD" val="1"/>
  <p:tag name="TITLEINTERACTION" val="None"/>
  <p:tag name="BULLETEDINTERACTION" val="CheckBox"/>
  <p:tag name="DRAWINGINTERACTION" val="CheckBox"/>
  <p:tag name="PICTUREINTERACTION" val="CheckBox"/>
  <p:tag name="LINEINTERACTION" val="CheckBox"/>
  <p:tag name="TITLEANIMATION" val="Enhanced"/>
  <p:tag name="BULLETEDANIMATION" val="Enhanced"/>
  <p:tag name="DRAWINGANIMATION" val="Enhanced"/>
  <p:tag name="PICTUREANIMATION" val="Enhanced"/>
  <p:tag name="LINEANIMATION" val="Enhanced"/>
  <p:tag name="ANIMATIONAUDIO" val="True"/>
  <p:tag name="INTERACTIONAUDIO" val="True"/>
  <p:tag name="TRANSITIONAUDIO" val="True"/>
  <p:tag name="OFX_CACHE_PICTURE 54" val="C:\DOCUME~1\DVILLA~1\LOCALS~1\Temp\OfficeFX\ofx606E9F80\5BFEF6B8.EMF"/>
  <p:tag name="OFX_CACHE_PICTURE 27" val="C:\DOCUME~1\DVILLA~1\LOCALS~1\Temp\OfficeFX\ofx606E9F80\7B4BC7D0.EMF"/>
  <p:tag name="OFX_CACHE_PICTURE 5 Z4" val="C:\Documents and Settings\main_conference\Local Settings\Temp\OfficeFX\ofx77472C1F\3DD4CB52.EMF"/>
  <p:tag name="OFX_CACHE_PICTURE 2 Z7" val="C:\Documents and Settings\main_conference\Local Settings\Temp\OfficeFX\ofx77472C1F\39616AD3.EMF"/>
</p:tagLst>
</file>

<file path=ppt/theme/theme1.xml><?xml version="1.0" encoding="utf-8"?>
<a:theme xmlns:a="http://schemas.openxmlformats.org/drawingml/2006/main" name="LSU_2011">
  <a:themeElements>
    <a:clrScheme name="Analysis Report V1-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Analysis Report V1-4">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charset="0"/>
            <a:cs typeface="Arial" charset="0"/>
          </a:defRPr>
        </a:defPPr>
      </a:lstStyle>
    </a:lnDef>
    <a:txDef>
      <a:spPr>
        <a:noFill/>
      </a:spPr>
      <a:bodyPr wrap="none" rtlCol="0">
        <a:spAutoFit/>
      </a:bodyPr>
      <a:lstStyle>
        <a:defPPr>
          <a:defRPr dirty="0" smtClean="0">
            <a:latin typeface="Calibri" pitchFamily="34" charset="0"/>
          </a:defRPr>
        </a:defPPr>
      </a:lstStyle>
    </a:txDef>
  </a:objectDefaults>
  <a:extraClrSchemeLst>
    <a:extraClrScheme>
      <a:clrScheme name="Analysis Report V1-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nalysis Report V1-4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nalysis Report V1-4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nalysis Report V1-4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nalysis Report V1-4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nalysis Report V1-4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nalysis Report V1-4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nalysis Report V1-4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nalysis Report V1-4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nalysis Report V1-4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nalysis Report V1-4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nalysis Report V1-4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LSU_2011</Template>
  <TotalTime>4199</TotalTime>
  <Words>6472</Words>
  <Application>Microsoft Office PowerPoint</Application>
  <PresentationFormat>On-screen Show (4:3)</PresentationFormat>
  <Paragraphs>589</Paragraphs>
  <Slides>35</Slides>
  <Notes>35</Notes>
  <HiddenSlides>0</HiddenSlides>
  <MMClips>1</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35</vt:i4>
      </vt:variant>
    </vt:vector>
  </HeadingPairs>
  <TitlesOfParts>
    <vt:vector size="38" baseType="lpstr">
      <vt:lpstr>LSU_2011</vt:lpstr>
      <vt:lpstr>FreeHand 5.0 Drawing</vt:lpstr>
      <vt:lpstr>Equation</vt:lpstr>
      <vt:lpstr>Introduction to Dynamic Light Scattering and  Phase Analysis Light Scattering</vt:lpstr>
      <vt:lpstr>What Can Light Scattering Measure?</vt:lpstr>
      <vt:lpstr>Radius Results:  Light Scattering</vt:lpstr>
      <vt:lpstr>An Example:  Lysozyme</vt:lpstr>
      <vt:lpstr>Conformation:  Rh vs. Rg</vt:lpstr>
      <vt:lpstr>DLS Instrument Geometries and Setup</vt:lpstr>
      <vt:lpstr>How DLS Works:  Interference of Light</vt:lpstr>
      <vt:lpstr>Intensity Fluctuations </vt:lpstr>
      <vt:lpstr>Analysis of Light Intensity Fluctuations </vt:lpstr>
      <vt:lpstr>Analysis of Light Intensity Fluctuations</vt:lpstr>
      <vt:lpstr>Autocorrelation Function </vt:lpstr>
      <vt:lpstr>What Affects Translational Diffusion?</vt:lpstr>
      <vt:lpstr>Timescale of Motion</vt:lpstr>
      <vt:lpstr>Distribution of Particle Sizes</vt:lpstr>
      <vt:lpstr>Analyzing Particle Size Distributions</vt:lpstr>
      <vt:lpstr>Regularization Example</vt:lpstr>
      <vt:lpstr>Example:  Thermal Stability of Lysozyme - DLS</vt:lpstr>
      <vt:lpstr>Example:   DLS as Indicator for Protein Crystallization</vt:lpstr>
      <vt:lpstr>Batch DLS Summary</vt:lpstr>
      <vt:lpstr>Online MALS + DLS (QELS) Experiment</vt:lpstr>
      <vt:lpstr>Measuring Rh Using SEC-DLS</vt:lpstr>
      <vt:lpstr>Online: SEC-DLS of BSA</vt:lpstr>
      <vt:lpstr>SEC-MALS-DLS: Why Did the Protein Complex Elute Later?</vt:lpstr>
      <vt:lpstr>…Because</vt:lpstr>
      <vt:lpstr>FFF Case Study:  Liposome Particle Structure from Rg/Rh Ratio</vt:lpstr>
      <vt:lpstr>Applications of On-Line DLS</vt:lpstr>
      <vt:lpstr>Limitations of On-Line DLS</vt:lpstr>
      <vt:lpstr>Which Instrument?</vt:lpstr>
      <vt:lpstr>How can we predict Formulation and Colloid Stability?</vt:lpstr>
      <vt:lpstr>Charged Molecules in Solution</vt:lpstr>
      <vt:lpstr>Electrophoretic Mobility</vt:lpstr>
      <vt:lpstr>How do we Measure Electrophoretic Mobility?</vt:lpstr>
      <vt:lpstr>Concentration Study</vt:lpstr>
      <vt:lpstr>Measurement of the Isoelectric Point</vt:lpstr>
      <vt:lpstr>Summary</vt:lpstr>
    </vt:vector>
  </TitlesOfParts>
  <Company>Wyatt Technology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Dynamic Light Scattering (DLS)</dc:title>
  <dc:creator>Sigrid Kuebler</dc:creator>
  <cp:lastModifiedBy>Sigrid Kuebler</cp:lastModifiedBy>
  <cp:revision>431</cp:revision>
  <dcterms:created xsi:type="dcterms:W3CDTF">2008-03-20T01:16:04Z</dcterms:created>
  <dcterms:modified xsi:type="dcterms:W3CDTF">2011-08-09T00:19:48Z</dcterms:modified>
</cp:coreProperties>
</file>